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70" r:id="rId3"/>
    <p:sldId id="257" r:id="rId4"/>
    <p:sldId id="288" r:id="rId5"/>
    <p:sldId id="289" r:id="rId6"/>
    <p:sldId id="290" r:id="rId7"/>
    <p:sldId id="291" r:id="rId8"/>
    <p:sldId id="27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660"/>
  </p:normalViewPr>
  <p:slideViewPr>
    <p:cSldViewPr snapToGrid="0">
      <p:cViewPr varScale="1">
        <p:scale>
          <a:sx n="76" d="100"/>
          <a:sy n="76" d="100"/>
        </p:scale>
        <p:origin x="6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8C266-7048-4C35-83A5-72EF5AA1128E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B08A9-66A6-4688-B17C-906310FC5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60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8967" y="-671533"/>
            <a:ext cx="8574622" cy="2616199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CSA+, CAE2Y, &amp; Apprenticeships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7502" y="5469466"/>
            <a:ext cx="5604498" cy="1388534"/>
          </a:xfrm>
        </p:spPr>
        <p:txBody>
          <a:bodyPr/>
          <a:lstStyle/>
          <a:p>
            <a:pPr algn="l"/>
            <a:r>
              <a:rPr lang="en-US" dirty="0"/>
              <a:t>Professor Steve Linthicum, CISSP, VCP, MCSE</a:t>
            </a:r>
            <a:br>
              <a:rPr lang="en-US" dirty="0"/>
            </a:br>
            <a:r>
              <a:rPr lang="en-US" dirty="0"/>
              <a:t>Deputy Sector Navigator, ICT/DM</a:t>
            </a:r>
            <a:br>
              <a:rPr lang="en-US" dirty="0"/>
            </a:br>
            <a:r>
              <a:rPr lang="en-US" dirty="0"/>
              <a:t>Doing What Matters for Jobs and the Economy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2810" y="1898598"/>
            <a:ext cx="2089785" cy="18084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6148" y="3541454"/>
            <a:ext cx="4930582" cy="180846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4942" y="2572463"/>
            <a:ext cx="1728859" cy="171633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849" y="4593618"/>
            <a:ext cx="1895475" cy="109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08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643" y="-256775"/>
            <a:ext cx="10018713" cy="1752599"/>
          </a:xfrm>
        </p:spPr>
        <p:txBody>
          <a:bodyPr>
            <a:normAutofit/>
          </a:bodyPr>
          <a:lstStyle/>
          <a:p>
            <a:r>
              <a:rPr lang="en-US" sz="6000" dirty="0"/>
              <a:t>Why All Three are Connected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1154" y="1495824"/>
            <a:ext cx="8621689" cy="431084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940490" y="1091821"/>
            <a:ext cx="4135271" cy="5626220"/>
          </a:xfrm>
          <a:prstGeom prst="rect">
            <a:avLst/>
          </a:prstGeom>
          <a:solidFill>
            <a:schemeClr val="accent1"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40490" y="1091821"/>
            <a:ext cx="4135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Coastline Apprenticeship Program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40490" y="5806669"/>
            <a:ext cx="4135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California Common Course Identifiers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0490" y="6363478"/>
            <a:ext cx="4135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CAE2Y</a:t>
            </a:r>
          </a:p>
        </p:txBody>
      </p:sp>
    </p:spTree>
    <p:extLst>
      <p:ext uri="{BB962C8B-B14F-4D97-AF65-F5344CB8AC3E}">
        <p14:creationId xmlns:p14="http://schemas.microsoft.com/office/powerpoint/2010/main" val="2508096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273" y="-106141"/>
            <a:ext cx="12204440" cy="1752599"/>
          </a:xfrm>
        </p:spPr>
        <p:txBody>
          <a:bodyPr>
            <a:normAutofit/>
          </a:bodyPr>
          <a:lstStyle/>
          <a:p>
            <a:r>
              <a:rPr lang="en-US" sz="5400" dirty="0"/>
              <a:t>California Common Course Identifiers</a:t>
            </a:r>
            <a:br>
              <a:rPr lang="en-US" sz="5400" dirty="0"/>
            </a:br>
            <a:r>
              <a:rPr lang="en-US" sz="5400" dirty="0"/>
              <a:t>www.c-id.net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2643" y="1218026"/>
            <a:ext cx="5599333" cy="5450059"/>
          </a:xfrm>
        </p:spPr>
        <p:txBody>
          <a:bodyPr>
            <a:normAutofit/>
          </a:bodyPr>
          <a:lstStyle/>
          <a:p>
            <a:r>
              <a:rPr lang="en-US" sz="3900" dirty="0"/>
              <a:t>Course Portability Between Community Colleges</a:t>
            </a:r>
          </a:p>
          <a:p>
            <a:r>
              <a:rPr lang="en-US" sz="3900" dirty="0"/>
              <a:t>Potential Uniformity – Associate Transfer Degrees (ATD)</a:t>
            </a:r>
          </a:p>
          <a:p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4334" y="1495824"/>
            <a:ext cx="4113547" cy="5172261"/>
          </a:xfrm>
          <a:prstGeom prst="rect">
            <a:avLst/>
          </a:prstGeom>
        </p:spPr>
      </p:pic>
      <p:cxnSp>
        <p:nvCxnSpPr>
          <p:cNvPr id="9" name="Straight Arrow Connector 8"/>
          <p:cNvCxnSpPr>
            <a:stCxn id="10" idx="2"/>
          </p:cNvCxnSpPr>
          <p:nvPr/>
        </p:nvCxnSpPr>
        <p:spPr>
          <a:xfrm>
            <a:off x="7128588" y="2776630"/>
            <a:ext cx="735746" cy="5077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36702" y="2407298"/>
            <a:ext cx="783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A+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941976" y="3284376"/>
            <a:ext cx="922358" cy="6586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20882" y="2929812"/>
            <a:ext cx="1175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Network+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736702" y="4851918"/>
            <a:ext cx="1127632" cy="3918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07494" y="5318449"/>
            <a:ext cx="1267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Security+</a:t>
            </a:r>
          </a:p>
        </p:txBody>
      </p:sp>
      <p:cxnSp>
        <p:nvCxnSpPr>
          <p:cNvPr id="22" name="Straight Arrow Connector 21"/>
          <p:cNvCxnSpPr>
            <a:stCxn id="3" idx="3"/>
          </p:cNvCxnSpPr>
          <p:nvPr/>
        </p:nvCxnSpPr>
        <p:spPr>
          <a:xfrm>
            <a:off x="6941976" y="3943056"/>
            <a:ext cx="922358" cy="759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120882" y="3545633"/>
            <a:ext cx="1007706" cy="373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Server+</a:t>
            </a:r>
          </a:p>
        </p:txBody>
      </p:sp>
    </p:spTree>
    <p:extLst>
      <p:ext uri="{BB962C8B-B14F-4D97-AF65-F5344CB8AC3E}">
        <p14:creationId xmlns:p14="http://schemas.microsoft.com/office/powerpoint/2010/main" val="3628178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482" y="-140537"/>
            <a:ext cx="12204440" cy="1752599"/>
          </a:xfrm>
        </p:spPr>
        <p:txBody>
          <a:bodyPr>
            <a:normAutofit/>
          </a:bodyPr>
          <a:lstStyle/>
          <a:p>
            <a:r>
              <a:rPr lang="en-US" sz="5400" dirty="0"/>
              <a:t>Center of Academic Excellence–2 Year</a:t>
            </a:r>
            <a:br>
              <a:rPr lang="en-US" sz="5400" dirty="0"/>
            </a:br>
            <a:r>
              <a:rPr lang="en-US" sz="5400" dirty="0"/>
              <a:t>DHS/NSA CAE2Y Designation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2643" y="1218026"/>
            <a:ext cx="5310491" cy="5450059"/>
          </a:xfrm>
        </p:spPr>
        <p:txBody>
          <a:bodyPr>
            <a:normAutofit/>
          </a:bodyPr>
          <a:lstStyle/>
          <a:p>
            <a:r>
              <a:rPr lang="en-US" sz="3900" dirty="0"/>
              <a:t>Institutional Designation</a:t>
            </a:r>
          </a:p>
          <a:p>
            <a:r>
              <a:rPr lang="en-US" sz="3900" dirty="0"/>
              <a:t>Instruction Aligned with Knowledge Units</a:t>
            </a:r>
          </a:p>
          <a:p>
            <a:r>
              <a:rPr lang="en-US" sz="3900" dirty="0"/>
              <a:t>Program Qualifications</a:t>
            </a:r>
          </a:p>
          <a:p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4334" y="1495824"/>
            <a:ext cx="4113547" cy="5172261"/>
          </a:xfrm>
          <a:prstGeom prst="rect">
            <a:avLst/>
          </a:prstGeom>
        </p:spPr>
      </p:pic>
      <p:cxnSp>
        <p:nvCxnSpPr>
          <p:cNvPr id="9" name="Straight Arrow Connector 8"/>
          <p:cNvCxnSpPr>
            <a:stCxn id="10" idx="2"/>
          </p:cNvCxnSpPr>
          <p:nvPr/>
        </p:nvCxnSpPr>
        <p:spPr>
          <a:xfrm>
            <a:off x="7081452" y="2776630"/>
            <a:ext cx="782882" cy="9929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12767" y="2407298"/>
            <a:ext cx="1137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Scripting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941976" y="3284376"/>
            <a:ext cx="922358" cy="6344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20882" y="2929812"/>
            <a:ext cx="1175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Network+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736702" y="4851918"/>
            <a:ext cx="1127632" cy="3918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07494" y="5318449"/>
            <a:ext cx="1267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Security+</a:t>
            </a:r>
          </a:p>
        </p:txBody>
      </p:sp>
      <p:cxnSp>
        <p:nvCxnSpPr>
          <p:cNvPr id="22" name="Straight Arrow Connector 21"/>
          <p:cNvCxnSpPr>
            <a:stCxn id="3" idx="3"/>
          </p:cNvCxnSpPr>
          <p:nvPr/>
        </p:nvCxnSpPr>
        <p:spPr>
          <a:xfrm>
            <a:off x="6653134" y="3943056"/>
            <a:ext cx="1211200" cy="759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120882" y="3545633"/>
            <a:ext cx="1007706" cy="373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Server+</a:t>
            </a:r>
          </a:p>
        </p:txBody>
      </p:sp>
    </p:spTree>
    <p:extLst>
      <p:ext uri="{BB962C8B-B14F-4D97-AF65-F5344CB8AC3E}">
        <p14:creationId xmlns:p14="http://schemas.microsoft.com/office/powerpoint/2010/main" val="1872237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482" y="-165617"/>
            <a:ext cx="10711542" cy="1752599"/>
          </a:xfrm>
        </p:spPr>
        <p:txBody>
          <a:bodyPr>
            <a:normAutofit/>
          </a:bodyPr>
          <a:lstStyle/>
          <a:p>
            <a:r>
              <a:rPr lang="en-US" sz="5400" dirty="0"/>
              <a:t>Coastline Cybersecurity Apprenticeship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6211" y="1495824"/>
            <a:ext cx="5310491" cy="5450059"/>
          </a:xfrm>
        </p:spPr>
        <p:txBody>
          <a:bodyPr>
            <a:normAutofit lnSpcReduction="10000"/>
          </a:bodyPr>
          <a:lstStyle/>
          <a:p>
            <a:r>
              <a:rPr lang="en-US" sz="3900" dirty="0"/>
              <a:t>$1,000,000 Grant Funded by CCCCO</a:t>
            </a:r>
          </a:p>
          <a:p>
            <a:r>
              <a:rPr lang="en-US" sz="3900" dirty="0"/>
              <a:t>Program Registered with DAS</a:t>
            </a:r>
          </a:p>
          <a:p>
            <a:r>
              <a:rPr lang="en-US" sz="3900" dirty="0"/>
              <a:t>2000+ Hours of “Earn &amp; Learn</a:t>
            </a:r>
          </a:p>
          <a:p>
            <a:r>
              <a:rPr lang="en-US" sz="3900" dirty="0"/>
              <a:t>Seven (7) Academic Courses</a:t>
            </a:r>
          </a:p>
          <a:p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4334" y="1495824"/>
            <a:ext cx="4113547" cy="5172261"/>
          </a:xfrm>
          <a:prstGeom prst="rect">
            <a:avLst/>
          </a:prstGeom>
        </p:spPr>
      </p:pic>
      <p:cxnSp>
        <p:nvCxnSpPr>
          <p:cNvPr id="9" name="Straight Arrow Connector 8"/>
          <p:cNvCxnSpPr>
            <a:stCxn id="10" idx="2"/>
          </p:cNvCxnSpPr>
          <p:nvPr/>
        </p:nvCxnSpPr>
        <p:spPr>
          <a:xfrm>
            <a:off x="7081452" y="2776630"/>
            <a:ext cx="782882" cy="9929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12767" y="2407298"/>
            <a:ext cx="1137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Scripting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941976" y="3284376"/>
            <a:ext cx="922358" cy="6344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20882" y="2929812"/>
            <a:ext cx="1175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Network+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736702" y="4851918"/>
            <a:ext cx="1127632" cy="3918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07494" y="5318449"/>
            <a:ext cx="1267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Security+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797555" y="3910295"/>
            <a:ext cx="1066779" cy="78844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120882" y="3545633"/>
            <a:ext cx="1007706" cy="373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Server+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64334" y="5047860"/>
            <a:ext cx="3929560" cy="349125"/>
          </a:xfrm>
          <a:prstGeom prst="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74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482" y="-165617"/>
            <a:ext cx="10711542" cy="1752599"/>
          </a:xfrm>
        </p:spPr>
        <p:txBody>
          <a:bodyPr>
            <a:normAutofit/>
          </a:bodyPr>
          <a:lstStyle/>
          <a:p>
            <a:r>
              <a:rPr lang="en-US" sz="5400" dirty="0"/>
              <a:t>What About CSA+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520" y="1973706"/>
            <a:ext cx="5310491" cy="5450059"/>
          </a:xfrm>
        </p:spPr>
        <p:txBody>
          <a:bodyPr>
            <a:normAutofit/>
          </a:bodyPr>
          <a:lstStyle/>
          <a:p>
            <a:r>
              <a:rPr lang="en-US" sz="3900" dirty="0"/>
              <a:t>Seventh (7) Academic Course</a:t>
            </a:r>
          </a:p>
          <a:p>
            <a:r>
              <a:rPr lang="en-US" sz="3900" dirty="0"/>
              <a:t>Planned Addition to Model Curriculum    (Fall 2017)</a:t>
            </a:r>
          </a:p>
          <a:p>
            <a:r>
              <a:rPr lang="en-US" sz="3900" dirty="0"/>
              <a:t>Capstone Course for CCAP</a:t>
            </a:r>
          </a:p>
          <a:p>
            <a:endParaRPr lang="en-US" sz="3900" dirty="0"/>
          </a:p>
          <a:p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4334" y="1495824"/>
            <a:ext cx="4113547" cy="5172261"/>
          </a:xfrm>
          <a:prstGeom prst="rect">
            <a:avLst/>
          </a:prstGeom>
        </p:spPr>
      </p:pic>
      <p:cxnSp>
        <p:nvCxnSpPr>
          <p:cNvPr id="9" name="Straight Arrow Connector 8"/>
          <p:cNvCxnSpPr>
            <a:stCxn id="10" idx="2"/>
          </p:cNvCxnSpPr>
          <p:nvPr/>
        </p:nvCxnSpPr>
        <p:spPr>
          <a:xfrm>
            <a:off x="7081452" y="2776630"/>
            <a:ext cx="782882" cy="9929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12767" y="2407298"/>
            <a:ext cx="1137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Scripting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941976" y="3284376"/>
            <a:ext cx="922358" cy="6344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20882" y="2929812"/>
            <a:ext cx="1175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Network+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736702" y="4851918"/>
            <a:ext cx="1127632" cy="3918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07494" y="5318449"/>
            <a:ext cx="1267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Security+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797555" y="3910295"/>
            <a:ext cx="1066779" cy="78844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120882" y="3545633"/>
            <a:ext cx="1007706" cy="373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Server+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64334" y="5047860"/>
            <a:ext cx="3929560" cy="349125"/>
          </a:xfrm>
          <a:prstGeom prst="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80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482" y="-165617"/>
            <a:ext cx="10711542" cy="1752599"/>
          </a:xfrm>
        </p:spPr>
        <p:txBody>
          <a:bodyPr>
            <a:normAutofit/>
          </a:bodyPr>
          <a:lstStyle/>
          <a:p>
            <a:r>
              <a:rPr lang="en-US" sz="5400" dirty="0"/>
              <a:t>CAP Resources</a:t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520" y="1973706"/>
            <a:ext cx="5310491" cy="5450059"/>
          </a:xfrm>
        </p:spPr>
        <p:txBody>
          <a:bodyPr>
            <a:normAutofit/>
          </a:bodyPr>
          <a:lstStyle/>
          <a:p>
            <a:endParaRPr lang="en-US" sz="3900" dirty="0"/>
          </a:p>
          <a:p>
            <a:endParaRPr lang="en-US" sz="2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963" y="853653"/>
            <a:ext cx="10153650" cy="50387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08707" y="6134851"/>
            <a:ext cx="7259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http://bit.ly/CSAplus</a:t>
            </a:r>
          </a:p>
        </p:txBody>
      </p:sp>
    </p:spTree>
    <p:extLst>
      <p:ext uri="{BB962C8B-B14F-4D97-AF65-F5344CB8AC3E}">
        <p14:creationId xmlns:p14="http://schemas.microsoft.com/office/powerpoint/2010/main" val="317560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-357389"/>
            <a:ext cx="10018713" cy="1752599"/>
          </a:xfrm>
        </p:spPr>
        <p:txBody>
          <a:bodyPr>
            <a:normAutofit/>
          </a:bodyPr>
          <a:lstStyle/>
          <a:p>
            <a:r>
              <a:rPr lang="en-US" sz="5400" dirty="0"/>
              <a:t>Questions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028" y="1088003"/>
            <a:ext cx="3889419" cy="5445187"/>
          </a:xfrm>
        </p:spPr>
      </p:pic>
    </p:spTree>
    <p:extLst>
      <p:ext uri="{BB962C8B-B14F-4D97-AF65-F5344CB8AC3E}">
        <p14:creationId xmlns:p14="http://schemas.microsoft.com/office/powerpoint/2010/main" val="27343087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1922</TotalTime>
  <Words>153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Corbel</vt:lpstr>
      <vt:lpstr>Parallax</vt:lpstr>
      <vt:lpstr>CSA+, CAE2Y, &amp; Apprenticeships</vt:lpstr>
      <vt:lpstr>Why All Three are Connected</vt:lpstr>
      <vt:lpstr>California Common Course Identifiers www.c-id.net</vt:lpstr>
      <vt:lpstr>Center of Academic Excellence–2 Year DHS/NSA CAE2Y Designation</vt:lpstr>
      <vt:lpstr>Coastline Cybersecurity Apprenticeship Program</vt:lpstr>
      <vt:lpstr>What About CSA+ ?</vt:lpstr>
      <vt:lpstr>CAP Resources </vt:lpstr>
      <vt:lpstr>Questions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CyberPatriot Hands-On Cyber Defense Competition for Students</dc:title>
  <dc:creator>Steve Linthicum</dc:creator>
  <cp:lastModifiedBy>Carolyn Murphy</cp:lastModifiedBy>
  <cp:revision>65</cp:revision>
  <dcterms:created xsi:type="dcterms:W3CDTF">2014-11-16T19:06:13Z</dcterms:created>
  <dcterms:modified xsi:type="dcterms:W3CDTF">2017-08-11T19:30:04Z</dcterms:modified>
</cp:coreProperties>
</file>