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4" r:id="rId4"/>
  </p:sldMasterIdLst>
  <p:notesMasterIdLst>
    <p:notesMasterId r:id="rId31"/>
  </p:notesMasterIdLst>
  <p:handoutMasterIdLst>
    <p:handoutMasterId r:id="rId32"/>
  </p:handoutMasterIdLst>
  <p:sldIdLst>
    <p:sldId id="289" r:id="rId5"/>
    <p:sldId id="290" r:id="rId6"/>
    <p:sldId id="291" r:id="rId7"/>
    <p:sldId id="292" r:id="rId8"/>
    <p:sldId id="293" r:id="rId9"/>
    <p:sldId id="294" r:id="rId10"/>
    <p:sldId id="295" r:id="rId11"/>
    <p:sldId id="296" r:id="rId12"/>
    <p:sldId id="297" r:id="rId13"/>
    <p:sldId id="298" r:id="rId14"/>
    <p:sldId id="299" r:id="rId15"/>
    <p:sldId id="300" r:id="rId16"/>
    <p:sldId id="301" r:id="rId17"/>
    <p:sldId id="302" r:id="rId18"/>
    <p:sldId id="303" r:id="rId19"/>
    <p:sldId id="304" r:id="rId20"/>
    <p:sldId id="305" r:id="rId21"/>
    <p:sldId id="306" r:id="rId22"/>
    <p:sldId id="307" r:id="rId23"/>
    <p:sldId id="308" r:id="rId24"/>
    <p:sldId id="309" r:id="rId25"/>
    <p:sldId id="310" r:id="rId26"/>
    <p:sldId id="311" r:id="rId27"/>
    <p:sldId id="312" r:id="rId28"/>
    <p:sldId id="313" r:id="rId29"/>
    <p:sldId id="314" r:id="rId30"/>
  </p:sldIdLst>
  <p:sldSz cx="9144000" cy="514826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2" userDrawn="1">
          <p15:clr>
            <a:srgbClr val="A4A3A4"/>
          </p15:clr>
        </p15:guide>
        <p15:guide id="2" pos="2880" userDrawn="1">
          <p15:clr>
            <a:srgbClr val="A4A3A4"/>
          </p15:clr>
        </p15:guide>
        <p15:guide id="3" orient="horz" pos="162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A72E"/>
    <a:srgbClr val="118AB8"/>
    <a:srgbClr val="D25620"/>
    <a:srgbClr val="556067"/>
    <a:srgbClr val="31444C"/>
    <a:srgbClr val="C3CACF"/>
    <a:srgbClr val="5C1A76"/>
    <a:srgbClr val="A0A7AE"/>
    <a:srgbClr val="CC0000"/>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319" autoAdjust="0"/>
    <p:restoredTop sz="83807" autoAdjust="0"/>
  </p:normalViewPr>
  <p:slideViewPr>
    <p:cSldViewPr snapToGrid="0" snapToObjects="1">
      <p:cViewPr varScale="1">
        <p:scale>
          <a:sx n="84" d="100"/>
          <a:sy n="84" d="100"/>
        </p:scale>
        <p:origin x="1590" y="84"/>
      </p:cViewPr>
      <p:guideLst>
        <p:guide orient="horz" pos="2162"/>
        <p:guide pos="2880"/>
        <p:guide orient="horz" pos="162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FFA1960-F311-5841-8CE5-0D8B3FB1B5EB}" type="datetimeFigureOut">
              <a:rPr lang="en-US" smtClean="0"/>
              <a:t>8/14/2017</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DB8D3D5-15E2-6346-9BED-C1FC67E2DCE6}" type="slidenum">
              <a:rPr lang="en-US" smtClean="0"/>
              <a:t>‹#›</a:t>
            </a:fld>
            <a:endParaRPr lang="en-US" dirty="0"/>
          </a:p>
        </p:txBody>
      </p:sp>
    </p:spTree>
    <p:extLst>
      <p:ext uri="{BB962C8B-B14F-4D97-AF65-F5344CB8AC3E}">
        <p14:creationId xmlns:p14="http://schemas.microsoft.com/office/powerpoint/2010/main" val="39303012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B939233-1D92-6042-AB77-8762A9EF6BFD}" type="datetimeFigureOut">
              <a:rPr lang="en-US" smtClean="0"/>
              <a:t>8/14/2017</a:t>
            </a:fld>
            <a:endParaRPr lang="en-US" dirty="0"/>
          </a:p>
        </p:txBody>
      </p:sp>
      <p:sp>
        <p:nvSpPr>
          <p:cNvPr id="4" name="Slide Image Placeholder 3"/>
          <p:cNvSpPr>
            <a:spLocks noGrp="1" noRot="1" noChangeAspect="1"/>
          </p:cNvSpPr>
          <p:nvPr>
            <p:ph type="sldImg" idx="2"/>
          </p:nvPr>
        </p:nvSpPr>
        <p:spPr>
          <a:xfrm>
            <a:off x="384175" y="685800"/>
            <a:ext cx="608965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5CDF515-2FC2-CE47-BFA6-59703C8C6ABB}" type="slidenum">
              <a:rPr lang="en-US" smtClean="0"/>
              <a:t>‹#›</a:t>
            </a:fld>
            <a:endParaRPr lang="en-US" dirty="0"/>
          </a:p>
        </p:txBody>
      </p:sp>
    </p:spTree>
    <p:extLst>
      <p:ext uri="{BB962C8B-B14F-4D97-AF65-F5344CB8AC3E}">
        <p14:creationId xmlns:p14="http://schemas.microsoft.com/office/powerpoint/2010/main" val="47766887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B5CDF515-2FC2-CE47-BFA6-59703C8C6ABB}"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Arial" charset="0"/>
              <a:ea typeface="ＭＳ Ｐゴシック" charset="0"/>
            </a:endParaRPr>
          </a:p>
        </p:txBody>
      </p:sp>
    </p:spTree>
    <p:extLst>
      <p:ext uri="{BB962C8B-B14F-4D97-AF65-F5344CB8AC3E}">
        <p14:creationId xmlns:p14="http://schemas.microsoft.com/office/powerpoint/2010/main" val="14720495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2703B521-6B6E-48E8-9826-3178BF7CDC00}"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Tree>
    <p:extLst>
      <p:ext uri="{BB962C8B-B14F-4D97-AF65-F5344CB8AC3E}">
        <p14:creationId xmlns:p14="http://schemas.microsoft.com/office/powerpoint/2010/main" val="1095469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B5CDF515-2FC2-CE47-BFA6-59703C8C6ABB}"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Arial" charset="0"/>
              <a:ea typeface="ＭＳ Ｐゴシック" charset="0"/>
            </a:endParaRPr>
          </a:p>
        </p:txBody>
      </p:sp>
    </p:spTree>
    <p:extLst>
      <p:ext uri="{BB962C8B-B14F-4D97-AF65-F5344CB8AC3E}">
        <p14:creationId xmlns:p14="http://schemas.microsoft.com/office/powerpoint/2010/main" val="22095052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B5CDF515-2FC2-CE47-BFA6-59703C8C6ABB}"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Arial" charset="0"/>
              <a:ea typeface="ＭＳ Ｐゴシック" charset="0"/>
            </a:endParaRPr>
          </a:p>
        </p:txBody>
      </p:sp>
    </p:spTree>
    <p:extLst>
      <p:ext uri="{BB962C8B-B14F-4D97-AF65-F5344CB8AC3E}">
        <p14:creationId xmlns:p14="http://schemas.microsoft.com/office/powerpoint/2010/main" val="24392222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B5CDF515-2FC2-CE47-BFA6-59703C8C6ABB}"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Arial" charset="0"/>
              <a:ea typeface="ＭＳ Ｐゴシック" charset="0"/>
            </a:endParaRPr>
          </a:p>
        </p:txBody>
      </p:sp>
    </p:spTree>
    <p:extLst>
      <p:ext uri="{BB962C8B-B14F-4D97-AF65-F5344CB8AC3E}">
        <p14:creationId xmlns:p14="http://schemas.microsoft.com/office/powerpoint/2010/main" val="5601799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B5CDF515-2FC2-CE47-BFA6-59703C8C6ABB}"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Arial" charset="0"/>
              <a:ea typeface="ＭＳ Ｐゴシック" charset="0"/>
            </a:endParaRPr>
          </a:p>
        </p:txBody>
      </p:sp>
    </p:spTree>
    <p:extLst>
      <p:ext uri="{BB962C8B-B14F-4D97-AF65-F5344CB8AC3E}">
        <p14:creationId xmlns:p14="http://schemas.microsoft.com/office/powerpoint/2010/main" val="467415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2CD82CAF-F8D0-4385-8948-036892BA0889}"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Tree>
    <p:extLst>
      <p:ext uri="{BB962C8B-B14F-4D97-AF65-F5344CB8AC3E}">
        <p14:creationId xmlns:p14="http://schemas.microsoft.com/office/powerpoint/2010/main" val="16826159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for Icon">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857"/>
            <a:ext cx="9144000" cy="5151120"/>
          </a:xfrm>
          <a:prstGeom prst="rect">
            <a:avLst/>
          </a:prstGeom>
        </p:spPr>
      </p:pic>
    </p:spTree>
    <p:extLst>
      <p:ext uri="{BB962C8B-B14F-4D97-AF65-F5344CB8AC3E}">
        <p14:creationId xmlns:p14="http://schemas.microsoft.com/office/powerpoint/2010/main" val="6294579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07690" y="411979"/>
            <a:ext cx="1189132" cy="223645"/>
          </a:xfrm>
          <a:prstGeom prst="rect">
            <a:avLst/>
          </a:prstGeom>
        </p:spPr>
        <p:txBody>
          <a:bodyPr/>
          <a:lstStyle/>
          <a:p>
            <a:fld id="{A8220298-0F90-4AA2-8D07-7251040F3130}" type="datetimeFigureOut">
              <a:rPr lang="en-US" smtClean="0"/>
              <a:t>8/14/2017</a:t>
            </a:fld>
            <a:endParaRPr lang="en-US"/>
          </a:p>
        </p:txBody>
      </p:sp>
      <p:sp>
        <p:nvSpPr>
          <p:cNvPr id="3" name="Footer Placeholder 2"/>
          <p:cNvSpPr>
            <a:spLocks noGrp="1"/>
          </p:cNvSpPr>
          <p:nvPr>
            <p:ph type="ftr" sz="quarter" idx="11"/>
          </p:nvPr>
        </p:nvSpPr>
        <p:spPr>
          <a:xfrm>
            <a:off x="6008689" y="642562"/>
            <a:ext cx="2246489" cy="226129"/>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41844DA4-2A73-42CE-830C-DF2B64963603}" type="slidenum">
              <a:rPr lang="en-US" smtClean="0"/>
              <a:t>‹#›</a:t>
            </a:fld>
            <a:endParaRPr lang="en-US"/>
          </a:p>
        </p:txBody>
      </p:sp>
    </p:spTree>
    <p:extLst>
      <p:ext uri="{BB962C8B-B14F-4D97-AF65-F5344CB8AC3E}">
        <p14:creationId xmlns:p14="http://schemas.microsoft.com/office/powerpoint/2010/main" val="22265601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00" y="575"/>
            <a:ext cx="9144000" cy="5147688"/>
          </a:xfrm>
          <a:prstGeom prst="rect">
            <a:avLst/>
          </a:prstGeom>
        </p:spPr>
      </p:pic>
      <p:sp>
        <p:nvSpPr>
          <p:cNvPr id="3" name="Title 1"/>
          <p:cNvSpPr>
            <a:spLocks noGrp="1"/>
          </p:cNvSpPr>
          <p:nvPr>
            <p:ph type="title" hasCustomPrompt="1"/>
          </p:nvPr>
        </p:nvSpPr>
        <p:spPr>
          <a:xfrm>
            <a:off x="4064000" y="2314486"/>
            <a:ext cx="4420628" cy="1215857"/>
          </a:xfrm>
          <a:prstGeom prst="rect">
            <a:avLst/>
          </a:prstGeom>
        </p:spPr>
        <p:txBody>
          <a:bodyPr>
            <a:noAutofit/>
          </a:bodyPr>
          <a:lstStyle>
            <a:lvl1pPr>
              <a:defRPr sz="4000" b="0" baseline="0">
                <a:solidFill>
                  <a:schemeClr val="bg1"/>
                </a:solidFill>
              </a:defRPr>
            </a:lvl1pPr>
          </a:lstStyle>
          <a:p>
            <a:r>
              <a:rPr lang="en-US" dirty="0"/>
              <a:t>Section Header</a:t>
            </a:r>
          </a:p>
        </p:txBody>
      </p:sp>
    </p:spTree>
    <p:extLst>
      <p:ext uri="{BB962C8B-B14F-4D97-AF65-F5344CB8AC3E}">
        <p14:creationId xmlns:p14="http://schemas.microsoft.com/office/powerpoint/2010/main" val="8680846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Pag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670" y="41148"/>
            <a:ext cx="9144000" cy="5147688"/>
          </a:xfrm>
          <a:prstGeom prst="rect">
            <a:avLst/>
          </a:prstGeom>
        </p:spPr>
      </p:pic>
      <p:sp>
        <p:nvSpPr>
          <p:cNvPr id="3" name="Content Placeholder 2"/>
          <p:cNvSpPr>
            <a:spLocks noGrp="1"/>
          </p:cNvSpPr>
          <p:nvPr>
            <p:ph idx="1"/>
          </p:nvPr>
        </p:nvSpPr>
        <p:spPr>
          <a:xfrm>
            <a:off x="433214" y="691116"/>
            <a:ext cx="8253586" cy="4080562"/>
          </a:xfrm>
          <a:prstGeom prst="rect">
            <a:avLst/>
          </a:prstGeo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8436858" y="4771678"/>
            <a:ext cx="249942" cy="274097"/>
          </a:xfrm>
          <a:prstGeom prst="rect">
            <a:avLst/>
          </a:prstGeom>
        </p:spPr>
        <p:txBody>
          <a:bodyPr>
            <a:noAutofit/>
          </a:bodyPr>
          <a:lstStyle/>
          <a:p>
            <a:pPr>
              <a:defRPr/>
            </a:pPr>
            <a:fld id="{BBD1A7EA-EE01-F442-8B26-F345CA645394}" type="slidenum">
              <a:rPr lang="en-US" smtClean="0"/>
              <a:pPr>
                <a:defRPr/>
              </a:pPr>
              <a:t>‹#›</a:t>
            </a:fld>
            <a:endParaRPr lang="en-US" dirty="0"/>
          </a:p>
        </p:txBody>
      </p:sp>
      <p:sp>
        <p:nvSpPr>
          <p:cNvPr id="7" name="Title 1"/>
          <p:cNvSpPr>
            <a:spLocks noGrp="1"/>
          </p:cNvSpPr>
          <p:nvPr>
            <p:ph type="title"/>
          </p:nvPr>
        </p:nvSpPr>
        <p:spPr>
          <a:xfrm>
            <a:off x="463088" y="22474"/>
            <a:ext cx="8242815" cy="431761"/>
          </a:xfrm>
          <a:prstGeom prst="rect">
            <a:avLst/>
          </a:prstGeom>
        </p:spPr>
        <p:txBody>
          <a:bodyPr>
            <a:noAutofit/>
          </a:bodyPr>
          <a:lstStyle>
            <a:lvl1pPr>
              <a:defRPr b="0">
                <a:solidFill>
                  <a:srgbClr val="31444C"/>
                </a:solidFill>
              </a:defRPr>
            </a:lvl1pPr>
          </a:lstStyle>
          <a:p>
            <a:r>
              <a:rPr lang="en-US" dirty="0"/>
              <a:t>Click to edit Master title style</a:t>
            </a:r>
          </a:p>
        </p:txBody>
      </p:sp>
    </p:spTree>
    <p:extLst>
      <p:ext uri="{BB962C8B-B14F-4D97-AF65-F5344CB8AC3E}">
        <p14:creationId xmlns:p14="http://schemas.microsoft.com/office/powerpoint/2010/main" val="29690979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ntent Pag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1148"/>
            <a:ext cx="9144000" cy="5147688"/>
          </a:xfrm>
          <a:prstGeom prst="rect">
            <a:avLst/>
          </a:prstGeom>
        </p:spPr>
      </p:pic>
      <p:sp>
        <p:nvSpPr>
          <p:cNvPr id="3" name="Content Placeholder 2"/>
          <p:cNvSpPr>
            <a:spLocks noGrp="1"/>
          </p:cNvSpPr>
          <p:nvPr>
            <p:ph idx="1"/>
          </p:nvPr>
        </p:nvSpPr>
        <p:spPr>
          <a:xfrm>
            <a:off x="463087" y="712381"/>
            <a:ext cx="8223717" cy="4059297"/>
          </a:xfrm>
          <a:prstGeom prst="rect">
            <a:avLst/>
          </a:prstGeom>
        </p:spPr>
        <p:txBody>
          <a:bodyPr>
            <a:noAutofit/>
          </a:bodyPr>
          <a:lstStyle>
            <a:lvl1pPr marL="0" indent="0">
              <a:buNone/>
              <a:defRPr/>
            </a:lvl1pPr>
            <a:lvl2pPr marL="457212" indent="0">
              <a:buNone/>
              <a:defRPr/>
            </a:lvl2pPr>
            <a:lvl3pPr marL="914424" indent="0">
              <a:buNone/>
              <a:defRPr/>
            </a:lvl3pPr>
            <a:lvl4pPr marL="1371635" indent="0">
              <a:buNone/>
              <a:defRPr/>
            </a:lvl4pPr>
            <a:lvl5pPr marL="1828847" indent="0">
              <a:buNone/>
              <a:defRPr/>
            </a:lvl5pPr>
          </a:lstStyle>
          <a:p>
            <a:pPr lvl="0"/>
            <a:r>
              <a:rPr lang="en-US"/>
              <a:t>Click to edit Master text styles</a:t>
            </a:r>
          </a:p>
        </p:txBody>
      </p:sp>
      <p:sp>
        <p:nvSpPr>
          <p:cNvPr id="6" name="Slide Number Placeholder 5"/>
          <p:cNvSpPr>
            <a:spLocks noGrp="1"/>
          </p:cNvSpPr>
          <p:nvPr>
            <p:ph type="sldNum" sz="quarter" idx="12"/>
          </p:nvPr>
        </p:nvSpPr>
        <p:spPr>
          <a:xfrm>
            <a:off x="8436858" y="4771678"/>
            <a:ext cx="249942" cy="274097"/>
          </a:xfrm>
          <a:prstGeom prst="rect">
            <a:avLst/>
          </a:prstGeom>
        </p:spPr>
        <p:txBody>
          <a:bodyPr>
            <a:noAutofit/>
          </a:bodyPr>
          <a:lstStyle/>
          <a:p>
            <a:pPr>
              <a:defRPr/>
            </a:pPr>
            <a:fld id="{BBD1A7EA-EE01-F442-8B26-F345CA645394}" type="slidenum">
              <a:rPr lang="en-US" smtClean="0"/>
              <a:pPr>
                <a:defRPr/>
              </a:pPr>
              <a:t>‹#›</a:t>
            </a:fld>
            <a:endParaRPr lang="en-US" dirty="0"/>
          </a:p>
        </p:txBody>
      </p:sp>
      <p:sp>
        <p:nvSpPr>
          <p:cNvPr id="7" name="Title 1"/>
          <p:cNvSpPr>
            <a:spLocks noGrp="1"/>
          </p:cNvSpPr>
          <p:nvPr>
            <p:ph type="title"/>
          </p:nvPr>
        </p:nvSpPr>
        <p:spPr>
          <a:xfrm>
            <a:off x="463088" y="22474"/>
            <a:ext cx="8242815" cy="431761"/>
          </a:xfrm>
          <a:prstGeom prst="rect">
            <a:avLst/>
          </a:prstGeom>
        </p:spPr>
        <p:txBody>
          <a:bodyPr>
            <a:noAutofit/>
          </a:bodyPr>
          <a:lstStyle>
            <a:lvl1pPr>
              <a:defRPr b="0">
                <a:solidFill>
                  <a:srgbClr val="31444C"/>
                </a:solidFill>
              </a:defRPr>
            </a:lvl1pPr>
          </a:lstStyle>
          <a:p>
            <a:r>
              <a:rPr lang="en-US" dirty="0"/>
              <a:t>Click to edit Master title style</a:t>
            </a:r>
          </a:p>
        </p:txBody>
      </p:sp>
    </p:spTree>
    <p:extLst>
      <p:ext uri="{BB962C8B-B14F-4D97-AF65-F5344CB8AC3E}">
        <p14:creationId xmlns:p14="http://schemas.microsoft.com/office/powerpoint/2010/main" val="8572878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1203"/>
            <a:ext cx="9156700" cy="5154837"/>
          </a:xfrm>
          <a:prstGeom prst="rect">
            <a:avLst/>
          </a:prstGeom>
        </p:spPr>
      </p:pic>
      <p:sp>
        <p:nvSpPr>
          <p:cNvPr id="3" name="Content Placeholder 2"/>
          <p:cNvSpPr>
            <a:spLocks noGrp="1"/>
          </p:cNvSpPr>
          <p:nvPr>
            <p:ph sz="half" idx="1"/>
          </p:nvPr>
        </p:nvSpPr>
        <p:spPr>
          <a:xfrm>
            <a:off x="406400" y="960286"/>
            <a:ext cx="4038600" cy="3397615"/>
          </a:xfrm>
          <a:prstGeom prst="rect">
            <a:avLst/>
          </a:prstGeom>
        </p:spPr>
        <p:txBody>
          <a:bodyPr>
            <a:no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960286"/>
            <a:ext cx="4038600" cy="3397615"/>
          </a:xfrm>
          <a:prstGeom prst="rect">
            <a:avLst/>
          </a:prstGeom>
        </p:spPr>
        <p:txBody>
          <a:bodyPr>
            <a:no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a:xfrm>
            <a:off x="8424867" y="4771678"/>
            <a:ext cx="261937" cy="274097"/>
          </a:xfrm>
          <a:prstGeom prst="rect">
            <a:avLst/>
          </a:prstGeom>
        </p:spPr>
        <p:txBody>
          <a:bodyPr>
            <a:noAutofit/>
          </a:bodyPr>
          <a:lstStyle/>
          <a:p>
            <a:pPr>
              <a:defRPr/>
            </a:pPr>
            <a:fld id="{00D40F12-9BF9-A24E-891E-18E7769A6C5C}" type="slidenum">
              <a:rPr lang="en-US" smtClean="0"/>
              <a:pPr>
                <a:defRPr/>
              </a:pPr>
              <a:t>‹#›</a:t>
            </a:fld>
            <a:endParaRPr lang="en-US" dirty="0"/>
          </a:p>
        </p:txBody>
      </p:sp>
      <p:sp>
        <p:nvSpPr>
          <p:cNvPr id="10" name="Title 1"/>
          <p:cNvSpPr>
            <a:spLocks noGrp="1"/>
          </p:cNvSpPr>
          <p:nvPr>
            <p:ph type="title"/>
          </p:nvPr>
        </p:nvSpPr>
        <p:spPr>
          <a:xfrm>
            <a:off x="463088" y="22474"/>
            <a:ext cx="8242815" cy="431761"/>
          </a:xfrm>
          <a:prstGeom prst="rect">
            <a:avLst/>
          </a:prstGeom>
        </p:spPr>
        <p:txBody>
          <a:bodyPr>
            <a:noAutofit/>
          </a:bodyPr>
          <a:lstStyle>
            <a:lvl1pPr>
              <a:defRPr b="0">
                <a:solidFill>
                  <a:srgbClr val="31444C"/>
                </a:solidFill>
              </a:defRPr>
            </a:lvl1pPr>
          </a:lstStyle>
          <a:p>
            <a:r>
              <a:rPr lang="en-US" dirty="0"/>
              <a:t>Click to edit Master title style</a:t>
            </a:r>
          </a:p>
        </p:txBody>
      </p:sp>
    </p:spTree>
    <p:extLst>
      <p:ext uri="{BB962C8B-B14F-4D97-AF65-F5344CB8AC3E}">
        <p14:creationId xmlns:p14="http://schemas.microsoft.com/office/powerpoint/2010/main" val="30055934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 y="41304"/>
            <a:ext cx="9178925" cy="5167349"/>
          </a:xfrm>
          <a:prstGeom prst="rect">
            <a:avLst/>
          </a:prstGeom>
        </p:spPr>
      </p:pic>
      <p:sp>
        <p:nvSpPr>
          <p:cNvPr id="3" name="Slide Number Placeholder 2"/>
          <p:cNvSpPr>
            <a:spLocks noGrp="1"/>
          </p:cNvSpPr>
          <p:nvPr>
            <p:ph type="sldNum" sz="quarter" idx="10"/>
          </p:nvPr>
        </p:nvSpPr>
        <p:spPr/>
        <p:txBody>
          <a:bodyPr/>
          <a:lstStyle/>
          <a:p>
            <a:fld id="{2066355A-084C-D24E-9AD2-7E4FC41EA627}" type="slidenum">
              <a:rPr lang="en-US" smtClean="0"/>
              <a:pPr/>
              <a:t>‹#›</a:t>
            </a:fld>
            <a:endParaRPr lang="en-US" dirty="0"/>
          </a:p>
        </p:txBody>
      </p:sp>
      <p:sp>
        <p:nvSpPr>
          <p:cNvPr id="5" name="Content Placeholder 2"/>
          <p:cNvSpPr>
            <a:spLocks noGrp="1"/>
          </p:cNvSpPr>
          <p:nvPr>
            <p:ph idx="1"/>
          </p:nvPr>
        </p:nvSpPr>
        <p:spPr>
          <a:xfrm>
            <a:off x="372396" y="953430"/>
            <a:ext cx="8402788" cy="951570"/>
          </a:xfrm>
          <a:prstGeom prst="rect">
            <a:avLst/>
          </a:prstGeom>
        </p:spPr>
        <p:txBody>
          <a:bodyPr>
            <a:noAutofit/>
          </a:bodyPr>
          <a:lstStyle>
            <a:lvl1pPr marL="0" indent="0">
              <a:buNone/>
              <a:defRPr/>
            </a:lvl1pPr>
            <a:lvl2pPr marL="457212" indent="0">
              <a:buNone/>
              <a:defRPr/>
            </a:lvl2pPr>
            <a:lvl3pPr marL="914424" indent="0">
              <a:buNone/>
              <a:defRPr/>
            </a:lvl3pPr>
            <a:lvl4pPr marL="1371635" indent="0">
              <a:buNone/>
              <a:defRPr/>
            </a:lvl4pPr>
            <a:lvl5pPr marL="1828847" indent="0">
              <a:buNone/>
              <a:defRPr/>
            </a:lvl5pPr>
          </a:lstStyle>
          <a:p>
            <a:pPr lvl="0"/>
            <a:r>
              <a:rPr lang="en-US" dirty="0"/>
              <a:t>Click to edit Master text styles</a:t>
            </a:r>
          </a:p>
        </p:txBody>
      </p:sp>
      <p:sp>
        <p:nvSpPr>
          <p:cNvPr id="8" name="Title 1"/>
          <p:cNvSpPr>
            <a:spLocks noGrp="1"/>
          </p:cNvSpPr>
          <p:nvPr>
            <p:ph type="title"/>
          </p:nvPr>
        </p:nvSpPr>
        <p:spPr>
          <a:xfrm>
            <a:off x="463088" y="22474"/>
            <a:ext cx="8242815" cy="431761"/>
          </a:xfrm>
          <a:prstGeom prst="rect">
            <a:avLst/>
          </a:prstGeom>
        </p:spPr>
        <p:txBody>
          <a:bodyPr>
            <a:noAutofit/>
          </a:bodyPr>
          <a:lstStyle>
            <a:lvl1pPr>
              <a:defRPr b="0">
                <a:solidFill>
                  <a:srgbClr val="31444C"/>
                </a:solidFill>
              </a:defRPr>
            </a:lvl1pPr>
          </a:lstStyle>
          <a:p>
            <a:r>
              <a:rPr lang="en-US" dirty="0"/>
              <a:t>Click to edit Master title style</a:t>
            </a:r>
          </a:p>
        </p:txBody>
      </p:sp>
      <p:sp>
        <p:nvSpPr>
          <p:cNvPr id="6" name="Content Placeholder 5"/>
          <p:cNvSpPr>
            <a:spLocks noGrp="1"/>
          </p:cNvSpPr>
          <p:nvPr>
            <p:ph sz="quarter" idx="11"/>
          </p:nvPr>
        </p:nvSpPr>
        <p:spPr>
          <a:xfrm>
            <a:off x="373063" y="2085975"/>
            <a:ext cx="3998912" cy="26860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8"/>
          <p:cNvSpPr>
            <a:spLocks noGrp="1"/>
          </p:cNvSpPr>
          <p:nvPr>
            <p:ph sz="quarter" idx="12"/>
          </p:nvPr>
        </p:nvSpPr>
        <p:spPr>
          <a:xfrm>
            <a:off x="4589463" y="2085975"/>
            <a:ext cx="4185721" cy="268570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667557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424867" y="4771678"/>
            <a:ext cx="261937" cy="274097"/>
          </a:xfrm>
          <a:prstGeom prst="rect">
            <a:avLst/>
          </a:prstGeom>
        </p:spPr>
        <p:txBody>
          <a:bodyPr>
            <a:noAutofit/>
          </a:bodyPr>
          <a:lstStyle/>
          <a:p>
            <a:pPr>
              <a:defRPr/>
            </a:pPr>
            <a:fld id="{BBD1A7EA-EE01-F442-8B26-F345CA645394}" type="slidenum">
              <a:rPr lang="en-US" smtClean="0"/>
              <a:pPr>
                <a:defRPr/>
              </a:pPr>
              <a:t>‹#›</a:t>
            </a:fld>
            <a:endParaRPr lang="en-US" dirty="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 y="41758"/>
            <a:ext cx="9299748" cy="5235367"/>
          </a:xfrm>
          <a:prstGeom prst="rect">
            <a:avLst/>
          </a:prstGeom>
        </p:spPr>
      </p:pic>
      <p:sp>
        <p:nvSpPr>
          <p:cNvPr id="4" name="Content Placeholder 2"/>
          <p:cNvSpPr>
            <a:spLocks noGrp="1"/>
          </p:cNvSpPr>
          <p:nvPr>
            <p:ph idx="1"/>
          </p:nvPr>
        </p:nvSpPr>
        <p:spPr>
          <a:xfrm>
            <a:off x="463087" y="809962"/>
            <a:ext cx="8223717" cy="3788918"/>
          </a:xfrm>
          <a:prstGeom prst="rect">
            <a:avLst/>
          </a:prstGeom>
        </p:spPr>
        <p:txBody>
          <a:bodyPr>
            <a:noAutofit/>
          </a:bodyPr>
          <a:lstStyle>
            <a:lvl1pPr marL="0" indent="0">
              <a:buNone/>
              <a:defRPr/>
            </a:lvl1pPr>
            <a:lvl2pPr marL="457212" indent="0">
              <a:buNone/>
              <a:defRPr/>
            </a:lvl2pPr>
            <a:lvl3pPr marL="914424" indent="0">
              <a:buNone/>
              <a:defRPr/>
            </a:lvl3pPr>
            <a:lvl4pPr marL="1371635" indent="0">
              <a:buNone/>
              <a:defRPr/>
            </a:lvl4pPr>
            <a:lvl5pPr marL="1828847" indent="0">
              <a:buNone/>
              <a:defRPr/>
            </a:lvl5pPr>
          </a:lstStyle>
          <a:p>
            <a:pPr lvl="0"/>
            <a:r>
              <a:rPr lang="en-US"/>
              <a:t>Click to edit Master text styles</a:t>
            </a:r>
          </a:p>
        </p:txBody>
      </p:sp>
      <p:sp>
        <p:nvSpPr>
          <p:cNvPr id="5" name="Title 1"/>
          <p:cNvSpPr>
            <a:spLocks noGrp="1"/>
          </p:cNvSpPr>
          <p:nvPr>
            <p:ph type="title"/>
          </p:nvPr>
        </p:nvSpPr>
        <p:spPr>
          <a:xfrm>
            <a:off x="463088" y="22474"/>
            <a:ext cx="8242815" cy="431761"/>
          </a:xfrm>
          <a:prstGeom prst="rect">
            <a:avLst/>
          </a:prstGeom>
        </p:spPr>
        <p:txBody>
          <a:bodyPr>
            <a:noAutofit/>
          </a:bodyPr>
          <a:lstStyle>
            <a:lvl1pPr>
              <a:defRPr b="0">
                <a:solidFill>
                  <a:srgbClr val="31444C"/>
                </a:solidFill>
              </a:defRPr>
            </a:lvl1pPr>
          </a:lstStyle>
          <a:p>
            <a:r>
              <a:rPr lang="en-US" dirty="0"/>
              <a:t>Click to edit Master title style</a:t>
            </a:r>
          </a:p>
        </p:txBody>
      </p:sp>
      <p:sp>
        <p:nvSpPr>
          <p:cNvPr id="7" name="Slide Number Placeholder 2"/>
          <p:cNvSpPr txBox="1">
            <a:spLocks/>
          </p:cNvSpPr>
          <p:nvPr userDrawn="1"/>
        </p:nvSpPr>
        <p:spPr>
          <a:xfrm>
            <a:off x="8577267" y="4924219"/>
            <a:ext cx="261937" cy="274097"/>
          </a:xfrm>
          <a:prstGeom prst="rect">
            <a:avLst/>
          </a:prstGeom>
        </p:spPr>
        <p:txBody>
          <a:bodyPr vert="horz" lIns="91440" tIns="45720" rIns="0" bIns="45720" rtlCol="0" anchor="ctr"/>
          <a:lstStyle>
            <a:defPPr>
              <a:defRPr lang="en-US"/>
            </a:defPPr>
            <a:lvl1pPr algn="r" defTabSz="457200" rtl="0" fontAlgn="base">
              <a:spcBef>
                <a:spcPct val="0"/>
              </a:spcBef>
              <a:spcAft>
                <a:spcPct val="0"/>
              </a:spcAft>
              <a:defRPr sz="900" kern="1200">
                <a:solidFill>
                  <a:srgbClr val="69727B"/>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fld id="{2066355A-084C-D24E-9AD2-7E4FC41EA627}" type="slidenum">
              <a:rPr lang="en-US" sz="900" smtClean="0"/>
              <a:pPr/>
              <a:t>‹#›</a:t>
            </a:fld>
            <a:endParaRPr lang="en-US" sz="900" dirty="0"/>
          </a:p>
        </p:txBody>
      </p:sp>
    </p:spTree>
    <p:extLst>
      <p:ext uri="{BB962C8B-B14F-4D97-AF65-F5344CB8AC3E}">
        <p14:creationId xmlns:p14="http://schemas.microsoft.com/office/powerpoint/2010/main" val="26994514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868" y="-14557"/>
            <a:ext cx="9166194" cy="5160182"/>
          </a:xfrm>
          <a:prstGeom prst="rect">
            <a:avLst/>
          </a:prstGeom>
        </p:spPr>
      </p:pic>
      <p:sp>
        <p:nvSpPr>
          <p:cNvPr id="5" name="Title 1"/>
          <p:cNvSpPr>
            <a:spLocks noGrp="1"/>
          </p:cNvSpPr>
          <p:nvPr>
            <p:ph type="title" hasCustomPrompt="1"/>
          </p:nvPr>
        </p:nvSpPr>
        <p:spPr>
          <a:xfrm>
            <a:off x="4633654" y="2314486"/>
            <a:ext cx="3850974" cy="1215857"/>
          </a:xfrm>
          <a:prstGeom prst="rect">
            <a:avLst/>
          </a:prstGeom>
        </p:spPr>
        <p:txBody>
          <a:bodyPr>
            <a:noAutofit/>
          </a:bodyPr>
          <a:lstStyle>
            <a:lvl1pPr>
              <a:defRPr sz="4000" b="0" baseline="0">
                <a:solidFill>
                  <a:srgbClr val="FFFFFF"/>
                </a:solidFill>
              </a:defRPr>
            </a:lvl1pPr>
          </a:lstStyle>
          <a:p>
            <a:r>
              <a:rPr lang="en-US" dirty="0"/>
              <a:t>THANK YOU!</a:t>
            </a:r>
          </a:p>
        </p:txBody>
      </p:sp>
    </p:spTree>
    <p:extLst>
      <p:ext uri="{BB962C8B-B14F-4D97-AF65-F5344CB8AC3E}">
        <p14:creationId xmlns:p14="http://schemas.microsoft.com/office/powerpoint/2010/main" val="4312794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007690" y="411979"/>
            <a:ext cx="1189132" cy="223645"/>
          </a:xfrm>
          <a:prstGeom prst="rect">
            <a:avLst/>
          </a:prstGeom>
        </p:spPr>
        <p:txBody>
          <a:bodyPr/>
          <a:lstStyle/>
          <a:p>
            <a:fld id="{A8220298-0F90-4AA2-8D07-7251040F3130}" type="datetimeFigureOut">
              <a:rPr lang="en-US" smtClean="0"/>
              <a:t>8/14/2017</a:t>
            </a:fld>
            <a:endParaRPr lang="en-US"/>
          </a:p>
        </p:txBody>
      </p:sp>
      <p:sp>
        <p:nvSpPr>
          <p:cNvPr id="5" name="Footer Placeholder 4"/>
          <p:cNvSpPr>
            <a:spLocks noGrp="1"/>
          </p:cNvSpPr>
          <p:nvPr>
            <p:ph type="ftr" sz="quarter" idx="11"/>
          </p:nvPr>
        </p:nvSpPr>
        <p:spPr>
          <a:xfrm>
            <a:off x="6008689" y="642562"/>
            <a:ext cx="2246489" cy="226129"/>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41844DA4-2A73-42CE-830C-DF2B64963603}" type="slidenum">
              <a:rPr lang="en-US" smtClean="0"/>
              <a:t>‹#›</a:t>
            </a:fld>
            <a:endParaRPr lang="en-US"/>
          </a:p>
        </p:txBody>
      </p:sp>
    </p:spTree>
    <p:extLst>
      <p:ext uri="{BB962C8B-B14F-4D97-AF65-F5344CB8AC3E}">
        <p14:creationId xmlns:p14="http://schemas.microsoft.com/office/powerpoint/2010/main" val="13853407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Slide Number Placeholder 5"/>
          <p:cNvSpPr>
            <a:spLocks noGrp="1"/>
          </p:cNvSpPr>
          <p:nvPr>
            <p:ph type="sldNum" sz="quarter" idx="4"/>
          </p:nvPr>
        </p:nvSpPr>
        <p:spPr>
          <a:xfrm>
            <a:off x="8424867" y="4771678"/>
            <a:ext cx="261937" cy="274097"/>
          </a:xfrm>
          <a:prstGeom prst="rect">
            <a:avLst/>
          </a:prstGeom>
        </p:spPr>
        <p:txBody>
          <a:bodyPr vert="horz" lIns="91440" tIns="45720" rIns="0" bIns="45720" rtlCol="0" anchor="ctr"/>
          <a:lstStyle>
            <a:lvl1pPr algn="r">
              <a:defRPr sz="900">
                <a:solidFill>
                  <a:srgbClr val="69727B"/>
                </a:solidFill>
              </a:defRPr>
            </a:lvl1pPr>
          </a:lstStyle>
          <a:p>
            <a:fld id="{2066355A-084C-D24E-9AD2-7E4FC41EA627}" type="slidenum">
              <a:rPr lang="en-US" smtClean="0"/>
              <a:pPr/>
              <a:t>‹#›</a:t>
            </a:fld>
            <a:endParaRPr lang="en-US" dirty="0"/>
          </a:p>
        </p:txBody>
      </p:sp>
      <p:sp>
        <p:nvSpPr>
          <p:cNvPr id="12" name="Title Placeholder 1"/>
          <p:cNvSpPr>
            <a:spLocks noGrp="1"/>
          </p:cNvSpPr>
          <p:nvPr>
            <p:ph type="title"/>
          </p:nvPr>
        </p:nvSpPr>
        <p:spPr>
          <a:xfrm>
            <a:off x="457200" y="206171"/>
            <a:ext cx="8229600" cy="858044"/>
          </a:xfrm>
          <a:prstGeom prst="rect">
            <a:avLst/>
          </a:prstGeom>
        </p:spPr>
        <p:txBody>
          <a:bodyPr vert="horz" lIns="0" tIns="45720" rIns="91440" bIns="45720" rtlCol="0" anchor="ctr">
            <a:noAutofit/>
          </a:bodyPr>
          <a:lstStyle/>
          <a:p>
            <a:r>
              <a:rPr lang="en-US" dirty="0"/>
              <a:t>Click to edit Master title style</a:t>
            </a:r>
          </a:p>
        </p:txBody>
      </p:sp>
      <p:sp>
        <p:nvSpPr>
          <p:cNvPr id="13" name="Text Placeholder 2"/>
          <p:cNvSpPr>
            <a:spLocks noGrp="1"/>
          </p:cNvSpPr>
          <p:nvPr>
            <p:ph type="body" idx="1"/>
          </p:nvPr>
        </p:nvSpPr>
        <p:spPr>
          <a:xfrm>
            <a:off x="457200" y="1201262"/>
            <a:ext cx="8229600" cy="3397615"/>
          </a:xfrm>
          <a:prstGeom prst="rect">
            <a:avLst/>
          </a:prstGeom>
        </p:spPr>
        <p:txBody>
          <a:bodyPr vert="horz" lIns="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69992238"/>
      </p:ext>
    </p:extLst>
  </p:cSld>
  <p:clrMap bg1="dk1" tx1="lt1" bg2="dk2" tx2="lt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Lst>
  <p:txStyles>
    <p:titleStyle>
      <a:lvl1pPr algn="l" defTabSz="457212" rtl="0" eaLnBrk="1" latinLnBrk="0" hangingPunct="1">
        <a:spcBef>
          <a:spcPct val="0"/>
        </a:spcBef>
        <a:buNone/>
        <a:defRPr sz="2800" b="1" kern="1200">
          <a:solidFill>
            <a:schemeClr val="accent1"/>
          </a:solidFill>
          <a:latin typeface="+mj-lt"/>
          <a:ea typeface="+mj-ea"/>
          <a:cs typeface="+mj-cs"/>
        </a:defRPr>
      </a:lvl1pPr>
    </p:titleStyle>
    <p:bodyStyle>
      <a:lvl1pPr marL="225431" indent="-225431" algn="l" defTabSz="457212" rtl="0" eaLnBrk="1" latinLnBrk="0" hangingPunct="1">
        <a:spcBef>
          <a:spcPts val="1200"/>
        </a:spcBef>
        <a:buSzPct val="80000"/>
        <a:buFont typeface="Wingdings" charset="2"/>
        <a:buChar char="§"/>
        <a:defRPr sz="2000" kern="1200">
          <a:solidFill>
            <a:srgbClr val="576068"/>
          </a:solidFill>
          <a:latin typeface="+mn-lt"/>
          <a:ea typeface="+mn-ea"/>
          <a:cs typeface="+mn-cs"/>
        </a:defRPr>
      </a:lvl1pPr>
      <a:lvl2pPr marL="742969" indent="-285757" algn="l" defTabSz="457212" rtl="0" eaLnBrk="1" latinLnBrk="0" hangingPunct="1">
        <a:spcBef>
          <a:spcPct val="20000"/>
        </a:spcBef>
        <a:buFont typeface="Arial"/>
        <a:buChar char="–"/>
        <a:defRPr sz="1800" kern="1200">
          <a:solidFill>
            <a:srgbClr val="576068"/>
          </a:solidFill>
          <a:latin typeface="+mn-lt"/>
          <a:ea typeface="+mn-ea"/>
          <a:cs typeface="+mn-cs"/>
        </a:defRPr>
      </a:lvl2pPr>
      <a:lvl3pPr marL="1081115" indent="-166692" algn="l" defTabSz="457212" rtl="0" eaLnBrk="1" latinLnBrk="0" hangingPunct="1">
        <a:spcBef>
          <a:spcPct val="20000"/>
        </a:spcBef>
        <a:buSzPct val="80000"/>
        <a:buFont typeface="Wingdings" charset="2"/>
        <a:buChar char="§"/>
        <a:defRPr sz="1600" kern="1200">
          <a:solidFill>
            <a:srgbClr val="576068"/>
          </a:solidFill>
          <a:latin typeface="+mn-lt"/>
          <a:ea typeface="+mn-ea"/>
          <a:cs typeface="+mn-cs"/>
        </a:defRPr>
      </a:lvl3pPr>
      <a:lvl4pPr marL="1600242" indent="-228606" algn="l" defTabSz="457212" rtl="0" eaLnBrk="1" latinLnBrk="0" hangingPunct="1">
        <a:spcBef>
          <a:spcPct val="20000"/>
        </a:spcBef>
        <a:buFont typeface="Arial"/>
        <a:buChar char="–"/>
        <a:defRPr sz="1400" kern="1200">
          <a:solidFill>
            <a:srgbClr val="576068"/>
          </a:solidFill>
          <a:latin typeface="+mn-lt"/>
          <a:ea typeface="+mn-ea"/>
          <a:cs typeface="+mn-cs"/>
        </a:defRPr>
      </a:lvl4pPr>
      <a:lvl5pPr marL="2003477" indent="-174630" algn="l" defTabSz="457212" rtl="0" eaLnBrk="1" latinLnBrk="0" hangingPunct="1">
        <a:spcBef>
          <a:spcPct val="20000"/>
        </a:spcBef>
        <a:buSzPct val="70000"/>
        <a:buFont typeface="Wingdings" charset="2"/>
        <a:buChar char="§"/>
        <a:defRPr sz="1400" kern="1200">
          <a:solidFill>
            <a:srgbClr val="576068"/>
          </a:solidFill>
          <a:latin typeface="+mn-lt"/>
          <a:ea typeface="+mn-ea"/>
          <a:cs typeface="+mn-cs"/>
        </a:defRPr>
      </a:lvl5pPr>
      <a:lvl6pPr marL="2514665" indent="-228606" algn="l" defTabSz="457212" rtl="0" eaLnBrk="1" latinLnBrk="0" hangingPunct="1">
        <a:spcBef>
          <a:spcPct val="20000"/>
        </a:spcBef>
        <a:buFont typeface="Arial"/>
        <a:buChar char="•"/>
        <a:defRPr sz="2000" kern="1200">
          <a:solidFill>
            <a:schemeClr val="tx1"/>
          </a:solidFill>
          <a:latin typeface="+mn-lt"/>
          <a:ea typeface="+mn-ea"/>
          <a:cs typeface="+mn-cs"/>
        </a:defRPr>
      </a:lvl6pPr>
      <a:lvl7pPr marL="2971877" indent="-228606" algn="l" defTabSz="457212" rtl="0" eaLnBrk="1" latinLnBrk="0" hangingPunct="1">
        <a:spcBef>
          <a:spcPct val="20000"/>
        </a:spcBef>
        <a:buFont typeface="Arial"/>
        <a:buChar char="•"/>
        <a:defRPr sz="2000" kern="1200">
          <a:solidFill>
            <a:schemeClr val="tx1"/>
          </a:solidFill>
          <a:latin typeface="+mn-lt"/>
          <a:ea typeface="+mn-ea"/>
          <a:cs typeface="+mn-cs"/>
        </a:defRPr>
      </a:lvl7pPr>
      <a:lvl8pPr marL="3429089" indent="-228606" algn="l" defTabSz="457212" rtl="0" eaLnBrk="1" latinLnBrk="0" hangingPunct="1">
        <a:spcBef>
          <a:spcPct val="20000"/>
        </a:spcBef>
        <a:buFont typeface="Arial"/>
        <a:buChar char="•"/>
        <a:defRPr sz="2000" kern="1200">
          <a:solidFill>
            <a:schemeClr val="tx1"/>
          </a:solidFill>
          <a:latin typeface="+mn-lt"/>
          <a:ea typeface="+mn-ea"/>
          <a:cs typeface="+mn-cs"/>
        </a:defRPr>
      </a:lvl8pPr>
      <a:lvl9pPr marL="3886300" indent="-228606" algn="l" defTabSz="457212"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12" rtl="0" eaLnBrk="1" latinLnBrk="0" hangingPunct="1">
        <a:defRPr sz="1800" kern="1200">
          <a:solidFill>
            <a:schemeClr val="tx1"/>
          </a:solidFill>
          <a:latin typeface="+mn-lt"/>
          <a:ea typeface="+mn-ea"/>
          <a:cs typeface="+mn-cs"/>
        </a:defRPr>
      </a:lvl1pPr>
      <a:lvl2pPr marL="457212" algn="l" defTabSz="457212" rtl="0" eaLnBrk="1" latinLnBrk="0" hangingPunct="1">
        <a:defRPr sz="1800" kern="1200">
          <a:solidFill>
            <a:schemeClr val="tx1"/>
          </a:solidFill>
          <a:latin typeface="+mn-lt"/>
          <a:ea typeface="+mn-ea"/>
          <a:cs typeface="+mn-cs"/>
        </a:defRPr>
      </a:lvl2pPr>
      <a:lvl3pPr marL="914424" algn="l" defTabSz="457212" rtl="0" eaLnBrk="1" latinLnBrk="0" hangingPunct="1">
        <a:defRPr sz="1800" kern="1200">
          <a:solidFill>
            <a:schemeClr val="tx1"/>
          </a:solidFill>
          <a:latin typeface="+mn-lt"/>
          <a:ea typeface="+mn-ea"/>
          <a:cs typeface="+mn-cs"/>
        </a:defRPr>
      </a:lvl3pPr>
      <a:lvl4pPr marL="1371635" algn="l" defTabSz="457212" rtl="0" eaLnBrk="1" latinLnBrk="0" hangingPunct="1">
        <a:defRPr sz="1800" kern="1200">
          <a:solidFill>
            <a:schemeClr val="tx1"/>
          </a:solidFill>
          <a:latin typeface="+mn-lt"/>
          <a:ea typeface="+mn-ea"/>
          <a:cs typeface="+mn-cs"/>
        </a:defRPr>
      </a:lvl4pPr>
      <a:lvl5pPr marL="1828847" algn="l" defTabSz="457212" rtl="0" eaLnBrk="1" latinLnBrk="0" hangingPunct="1">
        <a:defRPr sz="1800" kern="1200">
          <a:solidFill>
            <a:schemeClr val="tx1"/>
          </a:solidFill>
          <a:latin typeface="+mn-lt"/>
          <a:ea typeface="+mn-ea"/>
          <a:cs typeface="+mn-cs"/>
        </a:defRPr>
      </a:lvl5pPr>
      <a:lvl6pPr marL="2286059" algn="l" defTabSz="457212" rtl="0" eaLnBrk="1" latinLnBrk="0" hangingPunct="1">
        <a:defRPr sz="1800" kern="1200">
          <a:solidFill>
            <a:schemeClr val="tx1"/>
          </a:solidFill>
          <a:latin typeface="+mn-lt"/>
          <a:ea typeface="+mn-ea"/>
          <a:cs typeface="+mn-cs"/>
        </a:defRPr>
      </a:lvl6pPr>
      <a:lvl7pPr marL="2743271" algn="l" defTabSz="457212" rtl="0" eaLnBrk="1" latinLnBrk="0" hangingPunct="1">
        <a:defRPr sz="1800" kern="1200">
          <a:solidFill>
            <a:schemeClr val="tx1"/>
          </a:solidFill>
          <a:latin typeface="+mn-lt"/>
          <a:ea typeface="+mn-ea"/>
          <a:cs typeface="+mn-cs"/>
        </a:defRPr>
      </a:lvl7pPr>
      <a:lvl8pPr marL="3200482" algn="l" defTabSz="457212" rtl="0" eaLnBrk="1" latinLnBrk="0" hangingPunct="1">
        <a:defRPr sz="1800" kern="1200">
          <a:solidFill>
            <a:schemeClr val="tx1"/>
          </a:solidFill>
          <a:latin typeface="+mn-lt"/>
          <a:ea typeface="+mn-ea"/>
          <a:cs typeface="+mn-cs"/>
        </a:defRPr>
      </a:lvl8pPr>
      <a:lvl9pPr marL="3657694" algn="l" defTabSz="45721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s://home-assistant.io/" TargetMode="External"/><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14852" y="804082"/>
            <a:ext cx="4539342" cy="1530892"/>
          </a:xfrm>
        </p:spPr>
        <p:txBody>
          <a:bodyPr>
            <a:normAutofit fontScale="90000"/>
          </a:bodyPr>
          <a:lstStyle/>
          <a:p>
            <a:r>
              <a:rPr lang="en-US" sz="4400" b="1" i="1" dirty="0">
                <a:solidFill>
                  <a:schemeClr val="tx1"/>
                </a:solidFill>
              </a:rPr>
              <a:t>Network+</a:t>
            </a:r>
            <a:br>
              <a:rPr lang="en-US" dirty="0">
                <a:solidFill>
                  <a:schemeClr val="tx1"/>
                </a:solidFill>
              </a:rPr>
            </a:br>
            <a:r>
              <a:rPr lang="en-US" dirty="0">
                <a:solidFill>
                  <a:schemeClr val="tx1"/>
                </a:solidFill>
              </a:rPr>
              <a:t>Finding the Best Route</a:t>
            </a:r>
            <a:br>
              <a:rPr lang="en-US" dirty="0">
                <a:solidFill>
                  <a:schemeClr val="tx1"/>
                </a:solidFill>
              </a:rPr>
            </a:br>
            <a:r>
              <a:rPr lang="en-US" dirty="0">
                <a:solidFill>
                  <a:schemeClr val="tx1"/>
                </a:solidFill>
              </a:rPr>
              <a:t>To Success</a:t>
            </a:r>
          </a:p>
        </p:txBody>
      </p:sp>
      <p:sp>
        <p:nvSpPr>
          <p:cNvPr id="4" name="TextBox 3"/>
          <p:cNvSpPr txBox="1"/>
          <p:nvPr/>
        </p:nvSpPr>
        <p:spPr>
          <a:xfrm>
            <a:off x="4482196" y="2710542"/>
            <a:ext cx="4629148" cy="769441"/>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charset="0"/>
                <a:ea typeface="ＭＳ Ｐゴシック" charset="0"/>
              </a:rPr>
              <a:t>William Saichek</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charset="0"/>
                <a:ea typeface="ＭＳ Ｐゴシック" charset="0"/>
              </a:rPr>
              <a:t>Professor, Computer Science and Information Systems</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charset="0"/>
                <a:ea typeface="ＭＳ Ｐゴシック" charset="0"/>
              </a:rPr>
              <a:t>Orange Coast College</a:t>
            </a:r>
          </a:p>
        </p:txBody>
      </p:sp>
    </p:spTree>
    <p:extLst>
      <p:ext uri="{BB962C8B-B14F-4D97-AF65-F5344CB8AC3E}">
        <p14:creationId xmlns:p14="http://schemas.microsoft.com/office/powerpoint/2010/main" val="1359177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r>
              <a:rPr lang="en-US" dirty="0"/>
              <a:t>Thingy Manufactures</a:t>
            </a:r>
          </a:p>
          <a:p>
            <a:pPr lvl="1"/>
            <a:r>
              <a:rPr lang="en-US" dirty="0"/>
              <a:t>Samsung</a:t>
            </a:r>
          </a:p>
          <a:p>
            <a:pPr lvl="1"/>
            <a:r>
              <a:rPr lang="en-US" dirty="0"/>
              <a:t>GE</a:t>
            </a:r>
          </a:p>
          <a:p>
            <a:pPr lvl="1"/>
            <a:r>
              <a:rPr lang="en-US" dirty="0"/>
              <a:t>Sylvania</a:t>
            </a:r>
          </a:p>
          <a:p>
            <a:pPr lvl="1"/>
            <a:r>
              <a:rPr lang="en-US" dirty="0"/>
              <a:t>Amazon</a:t>
            </a:r>
          </a:p>
          <a:p>
            <a:pPr lvl="1"/>
            <a:r>
              <a:rPr lang="en-US" dirty="0"/>
              <a:t>Google</a:t>
            </a:r>
          </a:p>
          <a:p>
            <a:pPr lvl="1"/>
            <a:r>
              <a:rPr lang="en-US" dirty="0"/>
              <a:t>Honeywell</a:t>
            </a:r>
          </a:p>
          <a:p>
            <a:pPr lvl="1"/>
            <a:r>
              <a:rPr lang="en-US" dirty="0"/>
              <a:t>Philips</a:t>
            </a:r>
          </a:p>
          <a:p>
            <a:pPr lvl="1"/>
            <a:r>
              <a:rPr lang="en-US" dirty="0"/>
              <a:t>Siemens Technologies</a:t>
            </a:r>
          </a:p>
          <a:p>
            <a:pPr lvl="1"/>
            <a:r>
              <a:rPr lang="en-US" dirty="0"/>
              <a:t>Allen Bradley</a:t>
            </a:r>
          </a:p>
          <a:p>
            <a:pPr lvl="2"/>
            <a:endParaRPr lang="en-US" dirty="0"/>
          </a:p>
        </p:txBody>
      </p:sp>
      <p:sp>
        <p:nvSpPr>
          <p:cNvPr id="8" name="Content Placeholder 7"/>
          <p:cNvSpPr>
            <a:spLocks noGrp="1"/>
          </p:cNvSpPr>
          <p:nvPr>
            <p:ph sz="quarter" idx="2"/>
          </p:nvPr>
        </p:nvSpPr>
        <p:spPr/>
        <p:txBody>
          <a:bodyPr/>
          <a:lstStyle/>
          <a:p>
            <a:endParaRPr lang="en-US" dirty="0"/>
          </a:p>
          <a:p>
            <a:pPr lvl="1"/>
            <a:r>
              <a:rPr lang="en-US" dirty="0"/>
              <a:t>Leviton Lighting</a:t>
            </a:r>
          </a:p>
          <a:p>
            <a:pPr lvl="1"/>
            <a:r>
              <a:rPr lang="en-US" dirty="0"/>
              <a:t>Lutron Lighting</a:t>
            </a:r>
          </a:p>
          <a:p>
            <a:pPr lvl="1"/>
            <a:r>
              <a:rPr lang="en-US" dirty="0"/>
              <a:t>Carrier HVAC</a:t>
            </a:r>
          </a:p>
          <a:p>
            <a:pPr lvl="1"/>
            <a:r>
              <a:rPr lang="en-US" dirty="0" err="1"/>
              <a:t>Ecobee</a:t>
            </a:r>
            <a:r>
              <a:rPr lang="en-US" dirty="0"/>
              <a:t>  HVAC</a:t>
            </a:r>
          </a:p>
          <a:p>
            <a:pPr lvl="1"/>
            <a:r>
              <a:rPr lang="en-US" dirty="0"/>
              <a:t>Bose Audio</a:t>
            </a:r>
          </a:p>
          <a:p>
            <a:pPr lvl="1"/>
            <a:r>
              <a:rPr lang="en-US" dirty="0"/>
              <a:t>Logitech AV Controls</a:t>
            </a:r>
          </a:p>
          <a:p>
            <a:pPr lvl="1"/>
            <a:r>
              <a:rPr lang="en-US" dirty="0" err="1"/>
              <a:t>Schlage</a:t>
            </a:r>
            <a:r>
              <a:rPr lang="en-US" dirty="0"/>
              <a:t> Locks</a:t>
            </a:r>
          </a:p>
          <a:p>
            <a:pPr lvl="1"/>
            <a:r>
              <a:rPr lang="en-US" dirty="0"/>
              <a:t>Kwikset Locks</a:t>
            </a:r>
          </a:p>
          <a:p>
            <a:pPr lvl="1"/>
            <a:r>
              <a:rPr lang="en-US" dirty="0" err="1"/>
              <a:t>Orvibo</a:t>
            </a:r>
            <a:endParaRPr lang="en-US" dirty="0"/>
          </a:p>
          <a:p>
            <a:pPr lvl="1"/>
            <a:r>
              <a:rPr lang="en-US" dirty="0"/>
              <a:t>… and many, many more</a:t>
            </a:r>
          </a:p>
        </p:txBody>
      </p:sp>
      <p:sp>
        <p:nvSpPr>
          <p:cNvPr id="2" name="Title 1"/>
          <p:cNvSpPr>
            <a:spLocks noGrp="1"/>
          </p:cNvSpPr>
          <p:nvPr>
            <p:ph type="title"/>
          </p:nvPr>
        </p:nvSpPr>
        <p:spPr/>
        <p:txBody>
          <a:bodyPr/>
          <a:lstStyle/>
          <a:p>
            <a:r>
              <a:rPr lang="en-US" dirty="0"/>
              <a:t>More and More Players are Joining the Party</a:t>
            </a:r>
          </a:p>
        </p:txBody>
      </p:sp>
    </p:spTree>
    <p:extLst>
      <p:ext uri="{BB962C8B-B14F-4D97-AF65-F5344CB8AC3E}">
        <p14:creationId xmlns:p14="http://schemas.microsoft.com/office/powerpoint/2010/main" val="2413239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a:t>The Internet of Things will attract NEW students from many diverse backgrounds</a:t>
            </a:r>
          </a:p>
          <a:p>
            <a:pPr lvl="1"/>
            <a:r>
              <a:rPr lang="en-US"/>
              <a:t>Students from traditional computer science</a:t>
            </a:r>
          </a:p>
          <a:p>
            <a:pPr lvl="2"/>
            <a:r>
              <a:rPr lang="en-US"/>
              <a:t>In order to program IoT applications, students MUST understand network technologies and network protocols</a:t>
            </a:r>
          </a:p>
          <a:p>
            <a:pPr lvl="1"/>
            <a:r>
              <a:rPr lang="en-US"/>
              <a:t>Students from “Trade” Industries</a:t>
            </a:r>
          </a:p>
          <a:p>
            <a:pPr lvl="2"/>
            <a:r>
              <a:rPr lang="en-US"/>
              <a:t>Construction</a:t>
            </a:r>
          </a:p>
          <a:p>
            <a:pPr lvl="2"/>
            <a:r>
              <a:rPr lang="en-US"/>
              <a:t>Architecture</a:t>
            </a:r>
          </a:p>
          <a:p>
            <a:pPr lvl="2"/>
            <a:r>
              <a:rPr lang="en-US"/>
              <a:t>Plumbing and Electrical</a:t>
            </a:r>
          </a:p>
          <a:p>
            <a:pPr lvl="2"/>
            <a:r>
              <a:rPr lang="en-US"/>
              <a:t>Industrial Engineering</a:t>
            </a:r>
          </a:p>
          <a:p>
            <a:pPr lvl="2"/>
            <a:r>
              <a:rPr lang="en-US"/>
              <a:t>Aerospace</a:t>
            </a:r>
          </a:p>
          <a:p>
            <a:pPr lvl="2"/>
            <a:r>
              <a:rPr lang="en-US"/>
              <a:t>Manufacturing</a:t>
            </a:r>
          </a:p>
          <a:p>
            <a:pPr lvl="2"/>
            <a:r>
              <a:rPr lang="en-US"/>
              <a:t>Aviation (think “Drones” )</a:t>
            </a:r>
            <a:endParaRPr lang="en-US" dirty="0"/>
          </a:p>
        </p:txBody>
      </p:sp>
      <p:sp>
        <p:nvSpPr>
          <p:cNvPr id="2" name="Title 1"/>
          <p:cNvSpPr>
            <a:spLocks noGrp="1"/>
          </p:cNvSpPr>
          <p:nvPr>
            <p:ph type="title"/>
          </p:nvPr>
        </p:nvSpPr>
        <p:spPr/>
        <p:txBody>
          <a:bodyPr/>
          <a:lstStyle/>
          <a:p>
            <a:r>
              <a:rPr lang="en-US" dirty="0"/>
              <a:t>Network+ and The Internet of Things</a:t>
            </a:r>
          </a:p>
        </p:txBody>
      </p:sp>
    </p:spTree>
    <p:extLst>
      <p:ext uri="{BB962C8B-B14F-4D97-AF65-F5344CB8AC3E}">
        <p14:creationId xmlns:p14="http://schemas.microsoft.com/office/powerpoint/2010/main" val="3442119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r>
              <a:rPr lang="en-US" dirty="0"/>
              <a:t>No Prerequisites</a:t>
            </a:r>
          </a:p>
          <a:p>
            <a:pPr lvl="1"/>
            <a:r>
              <a:rPr lang="en-US" dirty="0"/>
              <a:t>Picks up students from other programs</a:t>
            </a:r>
          </a:p>
          <a:p>
            <a:r>
              <a:rPr lang="en-US" dirty="0"/>
              <a:t>Introduces basic concepts</a:t>
            </a:r>
          </a:p>
          <a:p>
            <a:pPr lvl="1"/>
            <a:r>
              <a:rPr lang="en-US" dirty="0"/>
              <a:t>Cable Construction</a:t>
            </a:r>
          </a:p>
          <a:p>
            <a:pPr lvl="1"/>
            <a:r>
              <a:rPr lang="en-US" dirty="0"/>
              <a:t>Basic Electronic and Instrumentation Concepts</a:t>
            </a:r>
          </a:p>
          <a:p>
            <a:pPr lvl="1"/>
            <a:r>
              <a:rPr lang="en-US" dirty="0"/>
              <a:t>Basic Networking</a:t>
            </a:r>
          </a:p>
          <a:p>
            <a:pPr lvl="2"/>
            <a:r>
              <a:rPr lang="en-US" dirty="0"/>
              <a:t>OSI Networking Model</a:t>
            </a:r>
          </a:p>
          <a:p>
            <a:pPr lvl="2"/>
            <a:r>
              <a:rPr lang="en-US" dirty="0"/>
              <a:t>Infrastructure (lower layers)</a:t>
            </a:r>
          </a:p>
          <a:p>
            <a:pPr lvl="3"/>
            <a:r>
              <a:rPr lang="en-US" dirty="0"/>
              <a:t>Wired</a:t>
            </a:r>
          </a:p>
          <a:p>
            <a:pPr lvl="3"/>
            <a:r>
              <a:rPr lang="en-US" dirty="0" err="1"/>
              <a:t>WiFi</a:t>
            </a:r>
            <a:endParaRPr lang="en-US" dirty="0"/>
          </a:p>
          <a:p>
            <a:pPr lvl="3"/>
            <a:r>
              <a:rPr lang="en-US" dirty="0" err="1"/>
              <a:t>Zwave</a:t>
            </a:r>
            <a:r>
              <a:rPr lang="en-US" dirty="0"/>
              <a:t>, </a:t>
            </a:r>
            <a:r>
              <a:rPr lang="en-US" dirty="0" err="1"/>
              <a:t>Zigbee</a:t>
            </a:r>
            <a:r>
              <a:rPr lang="en-US" dirty="0"/>
              <a:t>, Bluetooth, </a:t>
            </a:r>
            <a:r>
              <a:rPr lang="en-US" dirty="0" err="1"/>
              <a:t>etc</a:t>
            </a:r>
            <a:endParaRPr lang="en-US" dirty="0"/>
          </a:p>
          <a:p>
            <a:pPr lvl="2"/>
            <a:r>
              <a:rPr lang="en-US" dirty="0"/>
              <a:t>TCP/IP Addressing and Protocols</a:t>
            </a:r>
          </a:p>
          <a:p>
            <a:pPr lvl="1"/>
            <a:r>
              <a:rPr lang="en-US" dirty="0"/>
              <a:t>Audio / Video Distribution</a:t>
            </a:r>
          </a:p>
          <a:p>
            <a:pPr lvl="1"/>
            <a:r>
              <a:rPr lang="en-US" dirty="0"/>
              <a:t>Basic HVAC controls</a:t>
            </a:r>
          </a:p>
          <a:p>
            <a:pPr lvl="1"/>
            <a:r>
              <a:rPr lang="en-US" dirty="0"/>
              <a:t>Lighting Controls</a:t>
            </a:r>
          </a:p>
          <a:p>
            <a:pPr lvl="1"/>
            <a:r>
              <a:rPr lang="en-US" dirty="0"/>
              <a:t>Security and Surveillance</a:t>
            </a:r>
          </a:p>
        </p:txBody>
      </p:sp>
      <p:sp>
        <p:nvSpPr>
          <p:cNvPr id="2" name="Title 1"/>
          <p:cNvSpPr>
            <a:spLocks noGrp="1"/>
          </p:cNvSpPr>
          <p:nvPr>
            <p:ph type="title"/>
          </p:nvPr>
        </p:nvSpPr>
        <p:spPr/>
        <p:txBody>
          <a:bodyPr/>
          <a:lstStyle/>
          <a:p>
            <a:r>
              <a:rPr lang="en-US" dirty="0"/>
              <a:t>Using </a:t>
            </a:r>
            <a:r>
              <a:rPr lang="en-US" dirty="0" err="1"/>
              <a:t>IoT</a:t>
            </a:r>
            <a:r>
              <a:rPr lang="en-US" dirty="0"/>
              <a:t> in a First Year Network+ Class</a:t>
            </a:r>
          </a:p>
        </p:txBody>
      </p:sp>
    </p:spTree>
    <p:extLst>
      <p:ext uri="{BB962C8B-B14F-4D97-AF65-F5344CB8AC3E}">
        <p14:creationId xmlns:p14="http://schemas.microsoft.com/office/powerpoint/2010/main" val="2392125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a:t>Take the basic concepts and expand with more in-depth hands-on labs</a:t>
            </a:r>
          </a:p>
          <a:p>
            <a:pPr lvl="1"/>
            <a:r>
              <a:rPr lang="en-US"/>
              <a:t>Discussion of protocols and their implication</a:t>
            </a:r>
          </a:p>
          <a:p>
            <a:pPr lvl="2"/>
            <a:r>
              <a:rPr lang="en-US"/>
              <a:t>For example, using Wireshark to do packet and traffic analysis</a:t>
            </a:r>
          </a:p>
          <a:p>
            <a:pPr lvl="1"/>
            <a:r>
              <a:rPr lang="en-US"/>
              <a:t>Team-level working with associated technology areas</a:t>
            </a:r>
          </a:p>
          <a:p>
            <a:pPr lvl="2"/>
            <a:r>
              <a:rPr lang="en-US"/>
              <a:t>Architecture</a:t>
            </a:r>
          </a:p>
          <a:p>
            <a:pPr lvl="2"/>
            <a:r>
              <a:rPr lang="en-US"/>
              <a:t>Construction</a:t>
            </a:r>
          </a:p>
          <a:p>
            <a:pPr lvl="2"/>
            <a:r>
              <a:rPr lang="en-US"/>
              <a:t>HVAC and Environmental Systems</a:t>
            </a:r>
          </a:p>
          <a:p>
            <a:pPr lvl="2"/>
            <a:r>
              <a:rPr lang="en-US"/>
              <a:t>Interior Design</a:t>
            </a:r>
          </a:p>
          <a:p>
            <a:pPr lvl="1"/>
            <a:r>
              <a:rPr lang="en-US"/>
              <a:t>System-level design and integration</a:t>
            </a:r>
          </a:p>
          <a:p>
            <a:pPr lvl="1"/>
            <a:r>
              <a:rPr lang="en-US"/>
              <a:t>Large scale practicum</a:t>
            </a:r>
            <a:endParaRPr lang="en-US" dirty="0"/>
          </a:p>
        </p:txBody>
      </p:sp>
      <p:sp>
        <p:nvSpPr>
          <p:cNvPr id="2" name="Title 1"/>
          <p:cNvSpPr>
            <a:spLocks noGrp="1"/>
          </p:cNvSpPr>
          <p:nvPr>
            <p:ph type="title"/>
          </p:nvPr>
        </p:nvSpPr>
        <p:spPr/>
        <p:txBody>
          <a:bodyPr/>
          <a:lstStyle/>
          <a:p>
            <a:r>
              <a:rPr lang="en-US" dirty="0"/>
              <a:t>Using </a:t>
            </a:r>
            <a:r>
              <a:rPr lang="en-US" dirty="0" err="1"/>
              <a:t>IoT</a:t>
            </a:r>
            <a:r>
              <a:rPr lang="en-US" dirty="0"/>
              <a:t> in a First Year Network+ Class</a:t>
            </a:r>
          </a:p>
        </p:txBody>
      </p:sp>
    </p:spTree>
    <p:extLst>
      <p:ext uri="{BB962C8B-B14F-4D97-AF65-F5344CB8AC3E}">
        <p14:creationId xmlns:p14="http://schemas.microsoft.com/office/powerpoint/2010/main" val="3076782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a:t>Security and Advanced Networking</a:t>
            </a:r>
          </a:p>
          <a:p>
            <a:pPr lvl="1"/>
            <a:r>
              <a:rPr lang="en-US" dirty="0"/>
              <a:t>VPN Access</a:t>
            </a:r>
          </a:p>
          <a:p>
            <a:pPr lvl="2"/>
            <a:r>
              <a:rPr lang="en-US" dirty="0" err="1"/>
              <a:t>OpenVPN</a:t>
            </a:r>
            <a:r>
              <a:rPr lang="en-US" dirty="0"/>
              <a:t> on open-source</a:t>
            </a:r>
            <a:r>
              <a:rPr lang="en-US" baseline="0" dirty="0"/>
              <a:t> DD-WRT routers and Raspberry Pi’s</a:t>
            </a:r>
          </a:p>
          <a:p>
            <a:pPr lvl="1"/>
            <a:r>
              <a:rPr lang="en-US" baseline="0" dirty="0"/>
              <a:t>RADIUS Servers</a:t>
            </a:r>
          </a:p>
          <a:p>
            <a:pPr lvl="2"/>
            <a:r>
              <a:rPr lang="en-US" baseline="0" dirty="0" err="1"/>
              <a:t>FreeRADIUS</a:t>
            </a:r>
            <a:r>
              <a:rPr lang="en-US" baseline="0" dirty="0"/>
              <a:t> on </a:t>
            </a:r>
            <a:r>
              <a:rPr lang="en-US" baseline="0" dirty="0" err="1"/>
              <a:t>Raspbery</a:t>
            </a:r>
            <a:r>
              <a:rPr lang="en-US" baseline="0" dirty="0"/>
              <a:t> Pi’s</a:t>
            </a:r>
          </a:p>
          <a:p>
            <a:pPr lvl="1"/>
            <a:r>
              <a:rPr lang="en-US" dirty="0"/>
              <a:t>Firewalls</a:t>
            </a:r>
          </a:p>
          <a:p>
            <a:pPr lvl="2"/>
            <a:r>
              <a:rPr lang="en-US" baseline="0" dirty="0" err="1"/>
              <a:t>pfSense</a:t>
            </a:r>
            <a:endParaRPr lang="en-US" baseline="0" dirty="0"/>
          </a:p>
          <a:p>
            <a:pPr lvl="1"/>
            <a:r>
              <a:rPr lang="en-US" dirty="0" err="1"/>
              <a:t>IoT</a:t>
            </a:r>
            <a:r>
              <a:rPr lang="en-US" baseline="0" dirty="0"/>
              <a:t> Appliances / Storage Services</a:t>
            </a:r>
          </a:p>
          <a:p>
            <a:pPr lvl="2"/>
            <a:r>
              <a:rPr lang="en-US" dirty="0"/>
              <a:t>Steaming</a:t>
            </a:r>
            <a:r>
              <a:rPr lang="en-US" baseline="0" dirty="0"/>
              <a:t> media services</a:t>
            </a:r>
          </a:p>
          <a:p>
            <a:pPr lvl="2"/>
            <a:r>
              <a:rPr lang="en-US" baseline="0" dirty="0"/>
              <a:t>CODECs and Encryption</a:t>
            </a:r>
          </a:p>
          <a:p>
            <a:pPr lvl="2"/>
            <a:r>
              <a:rPr lang="en-US" baseline="0" dirty="0"/>
              <a:t>Voice Over IP</a:t>
            </a:r>
          </a:p>
          <a:p>
            <a:pPr lvl="2"/>
            <a:r>
              <a:rPr lang="en-US" baseline="0" dirty="0"/>
              <a:t>Network Attached Storage</a:t>
            </a:r>
            <a:endParaRPr lang="en-US" dirty="0"/>
          </a:p>
        </p:txBody>
      </p:sp>
      <p:sp>
        <p:nvSpPr>
          <p:cNvPr id="2" name="Title 1"/>
          <p:cNvSpPr>
            <a:spLocks noGrp="1"/>
          </p:cNvSpPr>
          <p:nvPr>
            <p:ph type="title"/>
          </p:nvPr>
        </p:nvSpPr>
        <p:spPr/>
        <p:txBody>
          <a:bodyPr/>
          <a:lstStyle/>
          <a:p>
            <a:r>
              <a:rPr lang="en-US" dirty="0"/>
              <a:t>Using </a:t>
            </a:r>
            <a:r>
              <a:rPr lang="en-US" dirty="0" err="1"/>
              <a:t>IoT</a:t>
            </a:r>
            <a:r>
              <a:rPr lang="en-US" dirty="0"/>
              <a:t> in a First Year Network+ Class</a:t>
            </a:r>
          </a:p>
        </p:txBody>
      </p:sp>
    </p:spTree>
    <p:extLst>
      <p:ext uri="{BB962C8B-B14F-4D97-AF65-F5344CB8AC3E}">
        <p14:creationId xmlns:p14="http://schemas.microsoft.com/office/powerpoint/2010/main" val="762787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r>
              <a:rPr lang="en-US" dirty="0"/>
              <a:t>Controller Applications</a:t>
            </a:r>
          </a:p>
          <a:p>
            <a:pPr lvl="1"/>
            <a:r>
              <a:rPr lang="en-US" dirty="0"/>
              <a:t>“Home Assistant” Software</a:t>
            </a:r>
          </a:p>
          <a:p>
            <a:pPr lvl="2"/>
            <a:r>
              <a:rPr lang="en-US" dirty="0"/>
              <a:t>Simple to setup and program</a:t>
            </a:r>
          </a:p>
          <a:p>
            <a:pPr lvl="2"/>
            <a:r>
              <a:rPr lang="en-US" dirty="0"/>
              <a:t>Raspberry Pi based </a:t>
            </a:r>
          </a:p>
          <a:p>
            <a:pPr lvl="2"/>
            <a:r>
              <a:rPr lang="en-US" dirty="0"/>
              <a:t>Open Source</a:t>
            </a:r>
          </a:p>
          <a:p>
            <a:pPr lvl="2"/>
            <a:r>
              <a:rPr lang="en-US" dirty="0"/>
              <a:t>Large User Base</a:t>
            </a:r>
          </a:p>
          <a:p>
            <a:pPr lvl="2"/>
            <a:r>
              <a:rPr lang="en-US" dirty="0"/>
              <a:t>Great Documentation </a:t>
            </a:r>
          </a:p>
          <a:p>
            <a:pPr lvl="2"/>
            <a:r>
              <a:rPr lang="en-US" dirty="0"/>
              <a:t>Extensive Component Support</a:t>
            </a:r>
          </a:p>
          <a:p>
            <a:pPr lvl="2"/>
            <a:r>
              <a:rPr lang="en-US" dirty="0">
                <a:hlinkClick r:id="rId3"/>
              </a:rPr>
              <a:t>https://home-assistant.io/</a:t>
            </a:r>
            <a:endParaRPr lang="en-US" dirty="0"/>
          </a:p>
          <a:p>
            <a:pPr lvl="1"/>
            <a:r>
              <a:rPr lang="en-US" dirty="0"/>
              <a:t>Use commercial and industrial microcontrollers</a:t>
            </a:r>
          </a:p>
          <a:p>
            <a:pPr lvl="2"/>
            <a:r>
              <a:rPr lang="en-US" dirty="0"/>
              <a:t>Samsung</a:t>
            </a:r>
          </a:p>
          <a:p>
            <a:pPr lvl="2"/>
            <a:r>
              <a:rPr lang="en-US" dirty="0"/>
              <a:t>Wink</a:t>
            </a:r>
          </a:p>
          <a:p>
            <a:pPr lvl="1"/>
            <a:r>
              <a:rPr lang="en-US" dirty="0"/>
              <a:t>Using the IDEs design and implement custom skills</a:t>
            </a:r>
          </a:p>
          <a:p>
            <a:pPr lvl="2"/>
            <a:r>
              <a:rPr lang="en-US" dirty="0"/>
              <a:t>Program an integrated activity that can be initialed by voice command through the Amazon Echo or the Google Home</a:t>
            </a:r>
          </a:p>
          <a:p>
            <a:r>
              <a:rPr lang="en-US" dirty="0"/>
              <a:t>Variety of networking fundamentals are in the set up</a:t>
            </a:r>
          </a:p>
          <a:p>
            <a:pPr lvl="1"/>
            <a:r>
              <a:rPr lang="en-US" dirty="0"/>
              <a:t>Ethernet &amp; </a:t>
            </a:r>
            <a:r>
              <a:rPr lang="en-US" dirty="0" err="1"/>
              <a:t>WiFi</a:t>
            </a:r>
            <a:r>
              <a:rPr lang="en-US" dirty="0"/>
              <a:t> as well as other wireless protocols such as </a:t>
            </a:r>
            <a:r>
              <a:rPr lang="en-US" dirty="0" err="1"/>
              <a:t>Zigbee</a:t>
            </a:r>
            <a:r>
              <a:rPr lang="en-US" dirty="0"/>
              <a:t> and Z-Wave</a:t>
            </a:r>
          </a:p>
          <a:p>
            <a:pPr lvl="1"/>
            <a:r>
              <a:rPr lang="en-US" dirty="0"/>
              <a:t>TCP/IP protocols (including UDP, SNMP, RTP/RTSP)</a:t>
            </a:r>
          </a:p>
          <a:p>
            <a:pPr lvl="1"/>
            <a:r>
              <a:rPr lang="en-US" dirty="0"/>
              <a:t>VPNs, Port Forwarding and Static NAT</a:t>
            </a:r>
          </a:p>
        </p:txBody>
      </p:sp>
      <p:sp>
        <p:nvSpPr>
          <p:cNvPr id="2" name="Title 1"/>
          <p:cNvSpPr>
            <a:spLocks noGrp="1"/>
          </p:cNvSpPr>
          <p:nvPr>
            <p:ph type="title"/>
          </p:nvPr>
        </p:nvSpPr>
        <p:spPr/>
        <p:txBody>
          <a:bodyPr/>
          <a:lstStyle/>
          <a:p>
            <a:r>
              <a:rPr lang="en-US" dirty="0"/>
              <a:t>Using </a:t>
            </a:r>
            <a:r>
              <a:rPr lang="en-US" dirty="0" err="1"/>
              <a:t>IoT</a:t>
            </a:r>
            <a:r>
              <a:rPr lang="en-US" dirty="0"/>
              <a:t> in a First Year Network+ Class</a:t>
            </a:r>
          </a:p>
        </p:txBody>
      </p:sp>
      <p:sp>
        <p:nvSpPr>
          <p:cNvPr id="6" name="Content Placeholder 2"/>
          <p:cNvSpPr txBox="1">
            <a:spLocks/>
          </p:cNvSpPr>
          <p:nvPr/>
        </p:nvSpPr>
        <p:spPr>
          <a:xfrm>
            <a:off x="4584494" y="1265377"/>
            <a:ext cx="3747406" cy="2961724"/>
          </a:xfrm>
          <a:prstGeom prst="rect">
            <a:avLst/>
          </a:prstGeom>
        </p:spPr>
        <p:txBody>
          <a:bodyPr vert="horz" lIns="0" tIns="45720" rIns="91440" bIns="45720" rtlCol="0">
            <a:noAutofit/>
          </a:bodyPr>
          <a:lstStyle>
            <a:lvl1pPr marL="225431" indent="-225431" algn="l" defTabSz="457212" rtl="0" eaLnBrk="1" latinLnBrk="0" hangingPunct="1">
              <a:spcBef>
                <a:spcPts val="1200"/>
              </a:spcBef>
              <a:buSzPct val="80000"/>
              <a:buFont typeface="Wingdings" charset="2"/>
              <a:buChar char="§"/>
              <a:defRPr sz="2000" kern="1200">
                <a:solidFill>
                  <a:srgbClr val="576068"/>
                </a:solidFill>
                <a:latin typeface="+mn-lt"/>
                <a:ea typeface="+mn-ea"/>
                <a:cs typeface="+mn-cs"/>
              </a:defRPr>
            </a:lvl1pPr>
            <a:lvl2pPr marL="742969" indent="-285757" algn="l" defTabSz="457212" rtl="0" eaLnBrk="1" latinLnBrk="0" hangingPunct="1">
              <a:spcBef>
                <a:spcPct val="20000"/>
              </a:spcBef>
              <a:buFont typeface="Arial"/>
              <a:buChar char="–"/>
              <a:defRPr sz="1800" kern="1200">
                <a:solidFill>
                  <a:srgbClr val="576068"/>
                </a:solidFill>
                <a:latin typeface="+mn-lt"/>
                <a:ea typeface="+mn-ea"/>
                <a:cs typeface="+mn-cs"/>
              </a:defRPr>
            </a:lvl2pPr>
            <a:lvl3pPr marL="1081115" indent="-166692" algn="l" defTabSz="457212" rtl="0" eaLnBrk="1" latinLnBrk="0" hangingPunct="1">
              <a:spcBef>
                <a:spcPct val="20000"/>
              </a:spcBef>
              <a:buSzPct val="80000"/>
              <a:buFont typeface="Wingdings" charset="2"/>
              <a:buChar char="§"/>
              <a:defRPr sz="1600" kern="1200">
                <a:solidFill>
                  <a:srgbClr val="576068"/>
                </a:solidFill>
                <a:latin typeface="+mn-lt"/>
                <a:ea typeface="+mn-ea"/>
                <a:cs typeface="+mn-cs"/>
              </a:defRPr>
            </a:lvl3pPr>
            <a:lvl4pPr marL="1600242" indent="-228606" algn="l" defTabSz="457212" rtl="0" eaLnBrk="1" latinLnBrk="0" hangingPunct="1">
              <a:spcBef>
                <a:spcPct val="20000"/>
              </a:spcBef>
              <a:buFont typeface="Arial"/>
              <a:buChar char="–"/>
              <a:defRPr sz="1400" kern="1200">
                <a:solidFill>
                  <a:srgbClr val="576068"/>
                </a:solidFill>
                <a:latin typeface="+mn-lt"/>
                <a:ea typeface="+mn-ea"/>
                <a:cs typeface="+mn-cs"/>
              </a:defRPr>
            </a:lvl4pPr>
            <a:lvl5pPr marL="2003477" indent="-174630" algn="l" defTabSz="457212" rtl="0" eaLnBrk="1" latinLnBrk="0" hangingPunct="1">
              <a:spcBef>
                <a:spcPct val="20000"/>
              </a:spcBef>
              <a:buSzPct val="70000"/>
              <a:buFont typeface="Wingdings" charset="2"/>
              <a:buChar char="§"/>
              <a:defRPr sz="1400" kern="1200">
                <a:solidFill>
                  <a:srgbClr val="576068"/>
                </a:solidFill>
                <a:latin typeface="+mn-lt"/>
                <a:ea typeface="+mn-ea"/>
                <a:cs typeface="+mn-cs"/>
              </a:defRPr>
            </a:lvl5pPr>
            <a:lvl6pPr marL="2514665" indent="-228606" algn="l" defTabSz="457212" rtl="0" eaLnBrk="1" latinLnBrk="0" hangingPunct="1">
              <a:spcBef>
                <a:spcPct val="20000"/>
              </a:spcBef>
              <a:buFont typeface="Arial"/>
              <a:buChar char="•"/>
              <a:defRPr sz="2000" kern="1200">
                <a:solidFill>
                  <a:schemeClr val="tx1"/>
                </a:solidFill>
                <a:latin typeface="+mn-lt"/>
                <a:ea typeface="+mn-ea"/>
                <a:cs typeface="+mn-cs"/>
              </a:defRPr>
            </a:lvl6pPr>
            <a:lvl7pPr marL="2971877" indent="-228606" algn="l" defTabSz="457212" rtl="0" eaLnBrk="1" latinLnBrk="0" hangingPunct="1">
              <a:spcBef>
                <a:spcPct val="20000"/>
              </a:spcBef>
              <a:buFont typeface="Arial"/>
              <a:buChar char="•"/>
              <a:defRPr sz="2000" kern="1200">
                <a:solidFill>
                  <a:schemeClr val="tx1"/>
                </a:solidFill>
                <a:latin typeface="+mn-lt"/>
                <a:ea typeface="+mn-ea"/>
                <a:cs typeface="+mn-cs"/>
              </a:defRPr>
            </a:lvl7pPr>
            <a:lvl8pPr marL="3429089" indent="-228606" algn="l" defTabSz="457212" rtl="0" eaLnBrk="1" latinLnBrk="0" hangingPunct="1">
              <a:spcBef>
                <a:spcPct val="20000"/>
              </a:spcBef>
              <a:buFont typeface="Arial"/>
              <a:buChar char="•"/>
              <a:defRPr sz="2000" kern="1200">
                <a:solidFill>
                  <a:schemeClr val="tx1"/>
                </a:solidFill>
                <a:latin typeface="+mn-lt"/>
                <a:ea typeface="+mn-ea"/>
                <a:cs typeface="+mn-cs"/>
              </a:defRPr>
            </a:lvl8pPr>
            <a:lvl9pPr marL="3886300" indent="-228606" algn="l" defTabSz="457212" rtl="0" eaLnBrk="1" latinLnBrk="0" hangingPunct="1">
              <a:spcBef>
                <a:spcPct val="20000"/>
              </a:spcBef>
              <a:buFont typeface="Arial"/>
              <a:buChar char="•"/>
              <a:defRPr sz="2000" kern="1200">
                <a:solidFill>
                  <a:schemeClr val="tx1"/>
                </a:solidFill>
                <a:latin typeface="+mn-lt"/>
                <a:ea typeface="+mn-ea"/>
                <a:cs typeface="+mn-cs"/>
              </a:defRPr>
            </a:lvl9pPr>
          </a:lstStyle>
          <a:p>
            <a:pPr marL="742969" marR="0" lvl="1" indent="-285757" algn="l" defTabSz="457212" rtl="0" eaLnBrk="1" fontAlgn="auto" latinLnBrk="0" hangingPunct="1">
              <a:lnSpc>
                <a:spcPct val="100000"/>
              </a:lnSpc>
              <a:spcBef>
                <a:spcPct val="20000"/>
              </a:spcBef>
              <a:spcAft>
                <a:spcPts val="0"/>
              </a:spcAft>
              <a:buClrTx/>
              <a:buSzTx/>
              <a:buFont typeface="Arial"/>
              <a:buChar char="–"/>
              <a:tabLst/>
              <a:defRPr/>
            </a:pPr>
            <a:endParaRPr kumimoji="0" lang="en-US" sz="1800" b="0" i="0" u="none" strike="noStrike" kern="1200" cap="none" spc="0" normalizeH="0" baseline="0" noProof="0" dirty="0">
              <a:ln>
                <a:noFill/>
              </a:ln>
              <a:solidFill>
                <a:srgbClr val="576068"/>
              </a:solidFill>
              <a:effectLst/>
              <a:uLnTx/>
              <a:uFillTx/>
              <a:latin typeface="Calibri"/>
              <a:ea typeface="+mn-ea"/>
              <a:cs typeface="+mn-cs"/>
            </a:endParaRPr>
          </a:p>
        </p:txBody>
      </p:sp>
      <p:sp>
        <p:nvSpPr>
          <p:cNvPr id="7" name="Content Placeholder 2"/>
          <p:cNvSpPr txBox="1">
            <a:spLocks/>
          </p:cNvSpPr>
          <p:nvPr/>
        </p:nvSpPr>
        <p:spPr>
          <a:xfrm>
            <a:off x="3627555" y="929784"/>
            <a:ext cx="5325051" cy="2961724"/>
          </a:xfrm>
          <a:prstGeom prst="rect">
            <a:avLst/>
          </a:prstGeom>
        </p:spPr>
        <p:txBody>
          <a:bodyPr vert="horz" lIns="0" tIns="45720" rIns="91440" bIns="45720" rtlCol="0">
            <a:noAutofit/>
          </a:bodyPr>
          <a:lstStyle>
            <a:lvl1pPr marL="225431" indent="-225431" algn="l" defTabSz="457212" rtl="0" eaLnBrk="1" latinLnBrk="0" hangingPunct="1">
              <a:spcBef>
                <a:spcPts val="1200"/>
              </a:spcBef>
              <a:buSzPct val="80000"/>
              <a:buFont typeface="Wingdings" charset="2"/>
              <a:buChar char="§"/>
              <a:defRPr sz="2000" kern="1200">
                <a:solidFill>
                  <a:srgbClr val="576068"/>
                </a:solidFill>
                <a:latin typeface="+mn-lt"/>
                <a:ea typeface="+mn-ea"/>
                <a:cs typeface="+mn-cs"/>
              </a:defRPr>
            </a:lvl1pPr>
            <a:lvl2pPr marL="742969" indent="-285757" algn="l" defTabSz="457212" rtl="0" eaLnBrk="1" latinLnBrk="0" hangingPunct="1">
              <a:spcBef>
                <a:spcPct val="20000"/>
              </a:spcBef>
              <a:buFont typeface="Arial"/>
              <a:buChar char="–"/>
              <a:defRPr sz="1800" kern="1200">
                <a:solidFill>
                  <a:srgbClr val="576068"/>
                </a:solidFill>
                <a:latin typeface="+mn-lt"/>
                <a:ea typeface="+mn-ea"/>
                <a:cs typeface="+mn-cs"/>
              </a:defRPr>
            </a:lvl2pPr>
            <a:lvl3pPr marL="1081115" indent="-166692" algn="l" defTabSz="457212" rtl="0" eaLnBrk="1" latinLnBrk="0" hangingPunct="1">
              <a:spcBef>
                <a:spcPct val="20000"/>
              </a:spcBef>
              <a:buSzPct val="80000"/>
              <a:buFont typeface="Wingdings" charset="2"/>
              <a:buChar char="§"/>
              <a:defRPr sz="1600" kern="1200">
                <a:solidFill>
                  <a:srgbClr val="576068"/>
                </a:solidFill>
                <a:latin typeface="+mn-lt"/>
                <a:ea typeface="+mn-ea"/>
                <a:cs typeface="+mn-cs"/>
              </a:defRPr>
            </a:lvl3pPr>
            <a:lvl4pPr marL="1600242" indent="-228606" algn="l" defTabSz="457212" rtl="0" eaLnBrk="1" latinLnBrk="0" hangingPunct="1">
              <a:spcBef>
                <a:spcPct val="20000"/>
              </a:spcBef>
              <a:buFont typeface="Arial"/>
              <a:buChar char="–"/>
              <a:defRPr sz="1400" kern="1200">
                <a:solidFill>
                  <a:srgbClr val="576068"/>
                </a:solidFill>
                <a:latin typeface="+mn-lt"/>
                <a:ea typeface="+mn-ea"/>
                <a:cs typeface="+mn-cs"/>
              </a:defRPr>
            </a:lvl4pPr>
            <a:lvl5pPr marL="2003477" indent="-174630" algn="l" defTabSz="457212" rtl="0" eaLnBrk="1" latinLnBrk="0" hangingPunct="1">
              <a:spcBef>
                <a:spcPct val="20000"/>
              </a:spcBef>
              <a:buSzPct val="70000"/>
              <a:buFont typeface="Wingdings" charset="2"/>
              <a:buChar char="§"/>
              <a:defRPr sz="1400" kern="1200">
                <a:solidFill>
                  <a:srgbClr val="576068"/>
                </a:solidFill>
                <a:latin typeface="+mn-lt"/>
                <a:ea typeface="+mn-ea"/>
                <a:cs typeface="+mn-cs"/>
              </a:defRPr>
            </a:lvl5pPr>
            <a:lvl6pPr marL="2514665" indent="-228606" algn="l" defTabSz="457212" rtl="0" eaLnBrk="1" latinLnBrk="0" hangingPunct="1">
              <a:spcBef>
                <a:spcPct val="20000"/>
              </a:spcBef>
              <a:buFont typeface="Arial"/>
              <a:buChar char="•"/>
              <a:defRPr sz="2000" kern="1200">
                <a:solidFill>
                  <a:schemeClr val="tx1"/>
                </a:solidFill>
                <a:latin typeface="+mn-lt"/>
                <a:ea typeface="+mn-ea"/>
                <a:cs typeface="+mn-cs"/>
              </a:defRPr>
            </a:lvl6pPr>
            <a:lvl7pPr marL="2971877" indent="-228606" algn="l" defTabSz="457212" rtl="0" eaLnBrk="1" latinLnBrk="0" hangingPunct="1">
              <a:spcBef>
                <a:spcPct val="20000"/>
              </a:spcBef>
              <a:buFont typeface="Arial"/>
              <a:buChar char="•"/>
              <a:defRPr sz="2000" kern="1200">
                <a:solidFill>
                  <a:schemeClr val="tx1"/>
                </a:solidFill>
                <a:latin typeface="+mn-lt"/>
                <a:ea typeface="+mn-ea"/>
                <a:cs typeface="+mn-cs"/>
              </a:defRPr>
            </a:lvl7pPr>
            <a:lvl8pPr marL="3429089" indent="-228606" algn="l" defTabSz="457212" rtl="0" eaLnBrk="1" latinLnBrk="0" hangingPunct="1">
              <a:spcBef>
                <a:spcPct val="20000"/>
              </a:spcBef>
              <a:buFont typeface="Arial"/>
              <a:buChar char="•"/>
              <a:defRPr sz="2000" kern="1200">
                <a:solidFill>
                  <a:schemeClr val="tx1"/>
                </a:solidFill>
                <a:latin typeface="+mn-lt"/>
                <a:ea typeface="+mn-ea"/>
                <a:cs typeface="+mn-cs"/>
              </a:defRPr>
            </a:lvl8pPr>
            <a:lvl9pPr marL="3886300" indent="-228606" algn="l" defTabSz="457212" rtl="0" eaLnBrk="1" latinLnBrk="0" hangingPunct="1">
              <a:spcBef>
                <a:spcPct val="20000"/>
              </a:spcBef>
              <a:buFont typeface="Arial"/>
              <a:buChar char="•"/>
              <a:defRPr sz="2000" kern="1200">
                <a:solidFill>
                  <a:schemeClr val="tx1"/>
                </a:solidFill>
                <a:latin typeface="+mn-lt"/>
                <a:ea typeface="+mn-ea"/>
                <a:cs typeface="+mn-cs"/>
              </a:defRPr>
            </a:lvl9pPr>
          </a:lstStyle>
          <a:p>
            <a:pPr marL="742969" marR="0" lvl="1" indent="-285757" algn="l" defTabSz="457212" rtl="0" eaLnBrk="1" fontAlgn="base" latinLnBrk="0" hangingPunct="1">
              <a:lnSpc>
                <a:spcPct val="100000"/>
              </a:lnSpc>
              <a:spcBef>
                <a:spcPct val="20000"/>
              </a:spcBef>
              <a:spcAft>
                <a:spcPct val="0"/>
              </a:spcAft>
              <a:buClrTx/>
              <a:buSzTx/>
              <a:buFont typeface="Arial"/>
              <a:buChar char="–"/>
              <a:tabLst/>
              <a:defRPr/>
            </a:pPr>
            <a:endParaRPr kumimoji="0" lang="en-US" sz="1800" b="0" i="0" u="none" strike="noStrike" kern="1200" cap="none" spc="0" normalizeH="0" baseline="0" noProof="0" dirty="0">
              <a:ln>
                <a:noFill/>
              </a:ln>
              <a:solidFill>
                <a:srgbClr val="576068"/>
              </a:solidFill>
              <a:effectLst/>
              <a:uLnTx/>
              <a:uFillTx/>
              <a:latin typeface="Calibri"/>
              <a:ea typeface="+mn-ea"/>
              <a:cs typeface="+mn-cs"/>
            </a:endParaRPr>
          </a:p>
        </p:txBody>
      </p:sp>
    </p:spTree>
    <p:extLst>
      <p:ext uri="{BB962C8B-B14F-4D97-AF65-F5344CB8AC3E}">
        <p14:creationId xmlns:p14="http://schemas.microsoft.com/office/powerpoint/2010/main" val="2848945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sym typeface="Wingdings" panose="05000000000000000000" pitchFamily="2" charset="2"/>
              </a:rPr>
              <a:t>There are FANTASTIC opportunities to establish relationships with other departments and programs</a:t>
            </a:r>
          </a:p>
          <a:p>
            <a:pPr lvl="1"/>
            <a:r>
              <a:rPr lang="en-US" dirty="0">
                <a:sym typeface="Wingdings" panose="05000000000000000000" pitchFamily="2" charset="2"/>
              </a:rPr>
              <a:t>Architecture</a:t>
            </a:r>
          </a:p>
          <a:p>
            <a:pPr lvl="1"/>
            <a:r>
              <a:rPr lang="en-US" dirty="0">
                <a:sym typeface="Wingdings" panose="05000000000000000000" pitchFamily="2" charset="2"/>
              </a:rPr>
              <a:t>Construction Technologies</a:t>
            </a:r>
          </a:p>
          <a:p>
            <a:pPr lvl="1"/>
            <a:r>
              <a:rPr lang="en-US" dirty="0">
                <a:sym typeface="Wingdings" panose="05000000000000000000" pitchFamily="2" charset="2"/>
              </a:rPr>
              <a:t>HVAC</a:t>
            </a:r>
          </a:p>
          <a:p>
            <a:pPr lvl="1"/>
            <a:r>
              <a:rPr lang="en-US" dirty="0">
                <a:sym typeface="Wingdings" panose="05000000000000000000" pitchFamily="2" charset="2"/>
              </a:rPr>
              <a:t>Electronics</a:t>
            </a:r>
          </a:p>
          <a:p>
            <a:pPr lvl="1"/>
            <a:r>
              <a:rPr lang="en-US" dirty="0">
                <a:sym typeface="Wingdings" panose="05000000000000000000" pitchFamily="2" charset="2"/>
              </a:rPr>
              <a:t>Interior Design</a:t>
            </a:r>
          </a:p>
          <a:p>
            <a:pPr lvl="1"/>
            <a:r>
              <a:rPr lang="en-US" dirty="0">
                <a:sym typeface="Wingdings" panose="05000000000000000000" pitchFamily="2" charset="2"/>
              </a:rPr>
              <a:t>Health Care Information</a:t>
            </a:r>
          </a:p>
          <a:p>
            <a:pPr lvl="1"/>
            <a:r>
              <a:rPr lang="en-US" dirty="0">
                <a:sym typeface="Wingdings" panose="05000000000000000000" pitchFamily="2" charset="2"/>
              </a:rPr>
              <a:t>Digital Media Arts</a:t>
            </a:r>
          </a:p>
          <a:p>
            <a:pPr lvl="1"/>
            <a:r>
              <a:rPr lang="en-US" dirty="0">
                <a:sym typeface="Wingdings" panose="05000000000000000000" pitchFamily="2" charset="2"/>
              </a:rPr>
              <a:t>Aviation Science and Unmanned Arial Systems</a:t>
            </a:r>
          </a:p>
        </p:txBody>
      </p:sp>
      <p:sp>
        <p:nvSpPr>
          <p:cNvPr id="9" name="Title 8"/>
          <p:cNvSpPr>
            <a:spLocks noGrp="1"/>
          </p:cNvSpPr>
          <p:nvPr>
            <p:ph type="title"/>
          </p:nvPr>
        </p:nvSpPr>
        <p:spPr/>
        <p:txBody>
          <a:bodyPr/>
          <a:lstStyle/>
          <a:p>
            <a:r>
              <a:rPr lang="en-US" dirty="0"/>
              <a:t>Approaching the Internet of Things In the Classroom</a:t>
            </a:r>
          </a:p>
        </p:txBody>
      </p:sp>
    </p:spTree>
    <p:extLst>
      <p:ext uri="{BB962C8B-B14F-4D97-AF65-F5344CB8AC3E}">
        <p14:creationId xmlns:p14="http://schemas.microsoft.com/office/powerpoint/2010/main" val="2767677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ormAutofit fontScale="92500"/>
          </a:bodyPr>
          <a:lstStyle/>
          <a:p>
            <a:r>
              <a:rPr lang="en-US" dirty="0"/>
              <a:t>You will need lots of “things”</a:t>
            </a:r>
          </a:p>
          <a:p>
            <a:pPr lvl="1"/>
            <a:r>
              <a:rPr lang="en-US" dirty="0"/>
              <a:t>The pieces are small, and individually, not expensive</a:t>
            </a:r>
          </a:p>
          <a:p>
            <a:pPr lvl="1"/>
            <a:r>
              <a:rPr lang="en-US" dirty="0"/>
              <a:t>However, you will need multiples of the “things”</a:t>
            </a:r>
          </a:p>
          <a:p>
            <a:r>
              <a:rPr lang="en-US" dirty="0"/>
              <a:t>Students come in from other programs with little to no networking background </a:t>
            </a:r>
          </a:p>
          <a:p>
            <a:r>
              <a:rPr lang="en-US" dirty="0"/>
              <a:t>“Buy-in” from the programs who would be using the “things”</a:t>
            </a:r>
          </a:p>
          <a:p>
            <a:r>
              <a:rPr lang="en-US" dirty="0"/>
              <a:t>Instructors will need to have knowledge of the “things”</a:t>
            </a:r>
          </a:p>
          <a:p>
            <a:pPr lvl="1"/>
            <a:r>
              <a:rPr lang="en-US" dirty="0"/>
              <a:t>For example:</a:t>
            </a:r>
          </a:p>
          <a:p>
            <a:pPr lvl="2"/>
            <a:r>
              <a:rPr lang="en-US" dirty="0"/>
              <a:t>Thermostats – knowledge of HVAC</a:t>
            </a:r>
          </a:p>
          <a:p>
            <a:pPr lvl="2"/>
            <a:r>
              <a:rPr lang="en-US" dirty="0"/>
              <a:t>Media Distribution – knowledge of Audio/Video technologies</a:t>
            </a:r>
          </a:p>
          <a:p>
            <a:pPr lvl="2"/>
            <a:r>
              <a:rPr lang="en-US" dirty="0"/>
              <a:t>Lighting Controls – knowledge of electrical wiring and lighting design</a:t>
            </a:r>
          </a:p>
          <a:p>
            <a:pPr lvl="2"/>
            <a:r>
              <a:rPr lang="en-US" dirty="0"/>
              <a:t>VoIP – knowledge of the public switched telephone network</a:t>
            </a:r>
          </a:p>
          <a:p>
            <a:pPr lvl="2"/>
            <a:r>
              <a:rPr lang="en-US" dirty="0"/>
              <a:t>Home Security – knowledge of legal issues</a:t>
            </a:r>
          </a:p>
        </p:txBody>
      </p:sp>
      <p:sp>
        <p:nvSpPr>
          <p:cNvPr id="3" name="Slide Number Placeholder 2"/>
          <p:cNvSpPr>
            <a:spLocks noGrp="1"/>
          </p:cNvSpPr>
          <p:nvPr>
            <p:ph type="sldNum" sz="quarter" idx="12"/>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D90A03C4-4E94-48CC-9238-FE8AF9BA3C52}" type="slidenum">
              <a:rPr kumimoji="0" lang="en-US" sz="900" b="0" i="0" u="none" strike="noStrike" kern="1200" cap="none" spc="0" normalizeH="0" baseline="0" noProof="0" smtClean="0">
                <a:ln>
                  <a:noFill/>
                </a:ln>
                <a:solidFill>
                  <a:srgbClr val="69727B"/>
                </a:solidFill>
                <a:effectLst/>
                <a:uLnTx/>
                <a:uFillTx/>
                <a:latin typeface="Arial"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17</a:t>
            </a:fld>
            <a:endParaRPr kumimoji="0" lang="en-US" sz="900" b="0" i="0" u="none" strike="noStrike" kern="1200" cap="none" spc="0" normalizeH="0" baseline="0" noProof="0">
              <a:ln>
                <a:noFill/>
              </a:ln>
              <a:solidFill>
                <a:srgbClr val="69727B"/>
              </a:solidFill>
              <a:effectLst/>
              <a:uLnTx/>
              <a:uFillTx/>
              <a:latin typeface="Arial" charset="0"/>
              <a:ea typeface="ＭＳ Ｐゴシック" charset="0"/>
            </a:endParaRPr>
          </a:p>
        </p:txBody>
      </p:sp>
      <p:sp>
        <p:nvSpPr>
          <p:cNvPr id="2" name="Title 1"/>
          <p:cNvSpPr>
            <a:spLocks noGrp="1"/>
          </p:cNvSpPr>
          <p:nvPr>
            <p:ph type="title"/>
          </p:nvPr>
        </p:nvSpPr>
        <p:spPr/>
        <p:txBody>
          <a:bodyPr/>
          <a:lstStyle/>
          <a:p>
            <a:r>
              <a:rPr lang="en-US" dirty="0"/>
              <a:t>Challenges in Teaching Network+ Using </a:t>
            </a:r>
            <a:r>
              <a:rPr lang="en-US" dirty="0" err="1"/>
              <a:t>IoT</a:t>
            </a:r>
            <a:r>
              <a:rPr lang="en-US" dirty="0"/>
              <a:t> Technologies</a:t>
            </a:r>
          </a:p>
        </p:txBody>
      </p:sp>
    </p:spTree>
    <p:extLst>
      <p:ext uri="{BB962C8B-B14F-4D97-AF65-F5344CB8AC3E}">
        <p14:creationId xmlns:p14="http://schemas.microsoft.com/office/powerpoint/2010/main" val="3587552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r>
              <a:rPr lang="en-US" dirty="0"/>
              <a:t>And the number one challenge …</a:t>
            </a:r>
          </a:p>
          <a:p>
            <a:endParaRPr lang="en-US" dirty="0"/>
          </a:p>
          <a:p>
            <a:endParaRPr lang="en-US" dirty="0"/>
          </a:p>
          <a:p>
            <a:endParaRPr lang="en-US" dirty="0"/>
          </a:p>
          <a:p>
            <a:endParaRPr lang="en-US" dirty="0"/>
          </a:p>
          <a:p>
            <a:endParaRPr lang="en-US" dirty="0"/>
          </a:p>
          <a:p>
            <a:r>
              <a:rPr lang="en-US" dirty="0"/>
              <a:t>Both knowledge and teaching</a:t>
            </a:r>
          </a:p>
        </p:txBody>
      </p:sp>
      <p:sp>
        <p:nvSpPr>
          <p:cNvPr id="3" name="Slide Number Placeholder 2"/>
          <p:cNvSpPr>
            <a:spLocks noGrp="1"/>
          </p:cNvSpPr>
          <p:nvPr>
            <p:ph type="sldNum" sz="quarter" idx="12"/>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D90A03C4-4E94-48CC-9238-FE8AF9BA3C52}" type="slidenum">
              <a:rPr kumimoji="0" lang="en-US" sz="900" b="0" i="0" u="none" strike="noStrike" kern="1200" cap="none" spc="0" normalizeH="0" baseline="0" noProof="0" smtClean="0">
                <a:ln>
                  <a:noFill/>
                </a:ln>
                <a:solidFill>
                  <a:srgbClr val="69727B"/>
                </a:solidFill>
                <a:effectLst/>
                <a:uLnTx/>
                <a:uFillTx/>
                <a:latin typeface="Arial"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18</a:t>
            </a:fld>
            <a:endParaRPr kumimoji="0" lang="en-US" sz="900" b="0" i="0" u="none" strike="noStrike" kern="1200" cap="none" spc="0" normalizeH="0" baseline="0" noProof="0">
              <a:ln>
                <a:noFill/>
              </a:ln>
              <a:solidFill>
                <a:srgbClr val="69727B"/>
              </a:solidFill>
              <a:effectLst/>
              <a:uLnTx/>
              <a:uFillTx/>
              <a:latin typeface="Arial" charset="0"/>
              <a:ea typeface="ＭＳ Ｐゴシック" charset="0"/>
            </a:endParaRPr>
          </a:p>
        </p:txBody>
      </p:sp>
      <p:sp>
        <p:nvSpPr>
          <p:cNvPr id="2" name="Title 1"/>
          <p:cNvSpPr>
            <a:spLocks noGrp="1"/>
          </p:cNvSpPr>
          <p:nvPr>
            <p:ph type="title"/>
          </p:nvPr>
        </p:nvSpPr>
        <p:spPr/>
        <p:txBody>
          <a:bodyPr/>
          <a:lstStyle/>
          <a:p>
            <a:r>
              <a:rPr lang="en-US" dirty="0"/>
              <a:t>Challenges in Teaching Network+ Using </a:t>
            </a:r>
            <a:r>
              <a:rPr lang="en-US" dirty="0" err="1"/>
              <a:t>IoT</a:t>
            </a:r>
            <a:r>
              <a:rPr lang="en-US" dirty="0"/>
              <a:t> Technologies</a:t>
            </a:r>
          </a:p>
        </p:txBody>
      </p:sp>
      <p:sp>
        <p:nvSpPr>
          <p:cNvPr id="5" name="TextBox 4"/>
          <p:cNvSpPr txBox="1"/>
          <p:nvPr/>
        </p:nvSpPr>
        <p:spPr>
          <a:xfrm>
            <a:off x="1600200" y="2053136"/>
            <a:ext cx="5715000" cy="1200329"/>
          </a:xfrm>
          <a:prstGeom prst="rect">
            <a:avLst/>
          </a:prstGeom>
          <a:noFill/>
          <a:ln>
            <a:solidFill>
              <a:schemeClr val="tx1"/>
            </a:solidFill>
          </a:ln>
          <a:effectLst>
            <a:glow rad="101600">
              <a:srgbClr val="FF0000">
                <a:alpha val="75000"/>
              </a:srgbClr>
            </a:glow>
          </a:effectLst>
        </p:spPr>
        <p:txBody>
          <a:bodyPr wrap="squar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7200" b="1" i="0" u="none" strike="noStrike" kern="1200" cap="none" spc="0" normalizeH="0" baseline="0" noProof="0" dirty="0">
                <a:ln>
                  <a:noFill/>
                </a:ln>
                <a:solidFill>
                  <a:srgbClr val="FF0000"/>
                </a:solidFill>
                <a:effectLst/>
                <a:uLnTx/>
                <a:uFillTx/>
                <a:latin typeface="Futura"/>
                <a:ea typeface="ＭＳ Ｐゴシック" charset="0"/>
                <a:cs typeface="Futura"/>
              </a:rPr>
              <a:t>SECURITY</a:t>
            </a:r>
          </a:p>
        </p:txBody>
      </p:sp>
    </p:spTree>
    <p:extLst>
      <p:ext uri="{BB962C8B-B14F-4D97-AF65-F5344CB8AC3E}">
        <p14:creationId xmlns:p14="http://schemas.microsoft.com/office/powerpoint/2010/main" val="1805247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23" presetClass="entr" presetSubtype="16" fill="hold" grpId="0" nodeType="withEffect">
                                  <p:stCondLst>
                                    <p:cond delay="1000"/>
                                  </p:stCondLst>
                                  <p:childTnLst>
                                    <p:set>
                                      <p:cBhvr>
                                        <p:cTn id="8" dur="1" fill="hold">
                                          <p:stCondLst>
                                            <p:cond delay="0"/>
                                          </p:stCondLst>
                                        </p:cTn>
                                        <p:tgtEl>
                                          <p:spTgt spid="5"/>
                                        </p:tgtEl>
                                        <p:attrNameLst>
                                          <p:attrName>style.visibility</p:attrName>
                                        </p:attrNameLst>
                                      </p:cBhvr>
                                      <p:to>
                                        <p:strVal val="visible"/>
                                      </p:to>
                                    </p:set>
                                    <p:anim calcmode="lin" valueType="num">
                                      <p:cBhvr>
                                        <p:cTn id="9" dur="500" fill="hold"/>
                                        <p:tgtEl>
                                          <p:spTgt spid="5"/>
                                        </p:tgtEl>
                                        <p:attrNameLst>
                                          <p:attrName>ppt_w</p:attrName>
                                        </p:attrNameLst>
                                      </p:cBhvr>
                                      <p:tavLst>
                                        <p:tav tm="0">
                                          <p:val>
                                            <p:fltVal val="0"/>
                                          </p:val>
                                        </p:tav>
                                        <p:tav tm="100000">
                                          <p:val>
                                            <p:strVal val="#ppt_w"/>
                                          </p:val>
                                        </p:tav>
                                      </p:tavLst>
                                    </p:anim>
                                    <p:anim calcmode="lin" valueType="num">
                                      <p:cBhvr>
                                        <p:cTn id="10" dur="500" fill="hold"/>
                                        <p:tgtEl>
                                          <p:spTgt spid="5"/>
                                        </p:tgtEl>
                                        <p:attrNameLst>
                                          <p:attrName>ppt_h</p:attrName>
                                        </p:attrNameLst>
                                      </p:cBhvr>
                                      <p:tavLst>
                                        <p:tav tm="0">
                                          <p:val>
                                            <p:fltVal val="0"/>
                                          </p:val>
                                        </p:tav>
                                        <p:tav tm="100000">
                                          <p:val>
                                            <p:strVal val="#ppt_h"/>
                                          </p:val>
                                        </p:tav>
                                      </p:tavLst>
                                    </p:anim>
                                  </p:childTnLst>
                                </p:cTn>
                              </p:par>
                            </p:childTnLst>
                          </p:cTn>
                        </p:par>
                        <p:par>
                          <p:cTn id="11" fill="hold">
                            <p:stCondLst>
                              <p:cond delay="1500"/>
                            </p:stCondLst>
                            <p:childTnLst>
                              <p:par>
                                <p:cTn id="12" presetID="1" presetClass="entr" presetSubtype="0" fill="hold" nodeType="afterEffect">
                                  <p:stCondLst>
                                    <p:cond delay="1000"/>
                                  </p:stCondLst>
                                  <p:childTnLst>
                                    <p:set>
                                      <p:cBhvr>
                                        <p:cTn id="13"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5" grpId="0" uiExpan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33213" y="812833"/>
            <a:ext cx="7902713" cy="3323231"/>
          </a:xfrm>
        </p:spPr>
        <p:txBody>
          <a:bodyPr>
            <a:normAutofit fontScale="70000" lnSpcReduction="20000"/>
          </a:bodyPr>
          <a:lstStyle/>
          <a:p>
            <a:r>
              <a:rPr lang="en-US" dirty="0"/>
              <a:t>Ok, so let’s talk about labs … The goals for all of the labs are:</a:t>
            </a:r>
          </a:p>
          <a:p>
            <a:pPr lvl="1"/>
            <a:r>
              <a:rPr lang="en-US" dirty="0" err="1"/>
              <a:t>IoT</a:t>
            </a:r>
            <a:r>
              <a:rPr lang="en-US" dirty="0"/>
              <a:t> – Use of </a:t>
            </a:r>
            <a:r>
              <a:rPr lang="en-US" dirty="0" err="1"/>
              <a:t>IoT</a:t>
            </a:r>
            <a:r>
              <a:rPr lang="en-US" dirty="0"/>
              <a:t> technologies to teach topics relevant to Network+</a:t>
            </a:r>
          </a:p>
          <a:p>
            <a:pPr lvl="1"/>
            <a:r>
              <a:rPr lang="en-US" dirty="0"/>
              <a:t>Rather than buy lots of expensive servers , workstations, routers, switches and APs</a:t>
            </a:r>
          </a:p>
          <a:p>
            <a:pPr lvl="2"/>
            <a:r>
              <a:rPr lang="en-US" dirty="0"/>
              <a:t>Use virtualization (desktop and/or server)*</a:t>
            </a:r>
          </a:p>
          <a:p>
            <a:pPr lvl="3"/>
            <a:r>
              <a:rPr lang="en-US" dirty="0"/>
              <a:t>If you have </a:t>
            </a:r>
            <a:r>
              <a:rPr lang="en-US" dirty="0" err="1"/>
              <a:t>Netlab</a:t>
            </a:r>
            <a:r>
              <a:rPr lang="en-US" dirty="0"/>
              <a:t>+ or </a:t>
            </a:r>
            <a:r>
              <a:rPr lang="en-US" dirty="0" err="1"/>
              <a:t>NetlabVE</a:t>
            </a:r>
            <a:r>
              <a:rPr lang="en-US" dirty="0"/>
              <a:t> in your school, some of the labs are available  from NDG and CSSIA</a:t>
            </a:r>
          </a:p>
          <a:p>
            <a:pPr lvl="2"/>
            <a:r>
              <a:rPr lang="en-US" dirty="0"/>
              <a:t>Use Raspberry Pi’s as a network appliance or a client</a:t>
            </a:r>
          </a:p>
          <a:p>
            <a:pPr lvl="2"/>
            <a:r>
              <a:rPr lang="en-US" dirty="0"/>
              <a:t>Use inexpensive DD-WRT based AP/Routers or </a:t>
            </a:r>
            <a:r>
              <a:rPr lang="en-US" dirty="0" err="1"/>
              <a:t>OpenWRT</a:t>
            </a:r>
            <a:r>
              <a:rPr lang="en-US" dirty="0"/>
              <a:t> in a VM</a:t>
            </a:r>
          </a:p>
          <a:p>
            <a:pPr lvl="2"/>
            <a:r>
              <a:rPr lang="en-US" dirty="0"/>
              <a:t>Use inexpensive managed switches or VM-based infrastructure</a:t>
            </a:r>
          </a:p>
          <a:p>
            <a:pPr lvl="2"/>
            <a:r>
              <a:rPr lang="en-US" dirty="0"/>
              <a:t>Repurpose older technology from your Cisco Academy</a:t>
            </a:r>
          </a:p>
          <a:p>
            <a:pPr lvl="1"/>
            <a:r>
              <a:rPr lang="en-US" dirty="0"/>
              <a:t>Use open source as a training method</a:t>
            </a:r>
          </a:p>
          <a:p>
            <a:pPr lvl="2"/>
            <a:r>
              <a:rPr lang="en-US" dirty="0"/>
              <a:t>Yes, Microsoft thinks it’s Brain “Taking Over the World”, but to really teach networking, it is important to use non-MS generically enhanced protocols **</a:t>
            </a:r>
          </a:p>
          <a:p>
            <a:pPr lvl="2"/>
            <a:r>
              <a:rPr lang="en-US" dirty="0"/>
              <a:t>Many of the best networking and service appliances are based on Linux and are open source</a:t>
            </a:r>
          </a:p>
          <a:p>
            <a:pPr lvl="3"/>
            <a:r>
              <a:rPr lang="en-US" dirty="0" err="1"/>
              <a:t>FreeNAS</a:t>
            </a:r>
            <a:r>
              <a:rPr lang="en-US" dirty="0"/>
              <a:t> / Open Media Vault / </a:t>
            </a:r>
            <a:r>
              <a:rPr lang="en-US" dirty="0" err="1"/>
              <a:t>XPEnology</a:t>
            </a:r>
            <a:r>
              <a:rPr lang="en-US" dirty="0"/>
              <a:t> – NAS and SAN</a:t>
            </a:r>
          </a:p>
          <a:p>
            <a:pPr lvl="3"/>
            <a:r>
              <a:rPr lang="en-US" dirty="0" err="1"/>
              <a:t>FreeRADIUS</a:t>
            </a:r>
            <a:r>
              <a:rPr lang="en-US" dirty="0"/>
              <a:t> – RADIUS Server</a:t>
            </a:r>
          </a:p>
          <a:p>
            <a:pPr lvl="3"/>
            <a:r>
              <a:rPr lang="en-US" dirty="0" err="1"/>
              <a:t>OpenVPN</a:t>
            </a:r>
            <a:r>
              <a:rPr lang="en-US" dirty="0"/>
              <a:t> – SSL VPN Server and Clients</a:t>
            </a:r>
          </a:p>
          <a:p>
            <a:pPr lvl="3"/>
            <a:r>
              <a:rPr lang="en-US" dirty="0" err="1"/>
              <a:t>FreePBX</a:t>
            </a:r>
            <a:r>
              <a:rPr lang="en-US" dirty="0"/>
              <a:t> – Voice Over IP Gateway</a:t>
            </a:r>
          </a:p>
          <a:p>
            <a:pPr lvl="3"/>
            <a:r>
              <a:rPr lang="en-US" dirty="0" err="1"/>
              <a:t>iSpy</a:t>
            </a:r>
            <a:r>
              <a:rPr lang="en-US" dirty="0"/>
              <a:t> – IP surveillance</a:t>
            </a:r>
          </a:p>
          <a:p>
            <a:pPr lvl="3"/>
            <a:r>
              <a:rPr lang="en-US" dirty="0" err="1"/>
              <a:t>Plex</a:t>
            </a:r>
            <a:r>
              <a:rPr lang="en-US" dirty="0"/>
              <a:t> Media Server – Media Distribution (well, it’s not open source, but it is  free)</a:t>
            </a:r>
          </a:p>
          <a:p>
            <a:pPr lvl="3"/>
            <a:endParaRPr lang="en-US" dirty="0"/>
          </a:p>
        </p:txBody>
      </p:sp>
      <p:sp>
        <p:nvSpPr>
          <p:cNvPr id="3" name="Title 2"/>
          <p:cNvSpPr>
            <a:spLocks noGrp="1"/>
          </p:cNvSpPr>
          <p:nvPr>
            <p:ph type="title"/>
          </p:nvPr>
        </p:nvSpPr>
        <p:spPr/>
        <p:txBody>
          <a:bodyPr/>
          <a:lstStyle/>
          <a:p>
            <a:r>
              <a:rPr lang="en-US" dirty="0"/>
              <a:t>Network+ Labs Using </a:t>
            </a:r>
            <a:r>
              <a:rPr lang="en-US" dirty="0" err="1"/>
              <a:t>IoT</a:t>
            </a:r>
            <a:r>
              <a:rPr lang="en-US" dirty="0"/>
              <a:t> Technologies</a:t>
            </a:r>
          </a:p>
        </p:txBody>
      </p:sp>
      <p:sp>
        <p:nvSpPr>
          <p:cNvPr id="4" name="TextBox 3"/>
          <p:cNvSpPr txBox="1"/>
          <p:nvPr/>
        </p:nvSpPr>
        <p:spPr>
          <a:xfrm>
            <a:off x="308344" y="4331443"/>
            <a:ext cx="3264196" cy="646331"/>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ekton Pro" pitchFamily="34" charset="0"/>
                <a:ea typeface="ＭＳ Ｐゴシック" charset="0"/>
              </a:rPr>
              <a:t>* If you’re school is an VMware IT Academy or has a VMAP program, you have use of VMware </a:t>
            </a:r>
            <a:r>
              <a:rPr kumimoji="0" lang="en-US" sz="1200" b="0" i="0" u="none" strike="noStrike" kern="1200" cap="none" spc="0" normalizeH="0" baseline="0" noProof="0" dirty="0" err="1">
                <a:ln>
                  <a:noFill/>
                </a:ln>
                <a:solidFill>
                  <a:prstClr val="black"/>
                </a:solidFill>
                <a:effectLst/>
                <a:uLnTx/>
                <a:uFillTx/>
                <a:latin typeface="Tekton Pro" pitchFamily="34" charset="0"/>
                <a:ea typeface="ＭＳ Ｐゴシック" charset="0"/>
              </a:rPr>
              <a:t>ESXi</a:t>
            </a:r>
            <a:r>
              <a:rPr kumimoji="0" lang="en-US" sz="1200" b="0" i="0" u="none" strike="noStrike" kern="1200" cap="none" spc="0" normalizeH="0" baseline="0" noProof="0" dirty="0">
                <a:ln>
                  <a:noFill/>
                </a:ln>
                <a:solidFill>
                  <a:prstClr val="black"/>
                </a:solidFill>
                <a:effectLst/>
                <a:uLnTx/>
                <a:uFillTx/>
                <a:latin typeface="Tekton Pro" pitchFamily="34" charset="0"/>
                <a:ea typeface="ＭＳ Ｐゴシック" charset="0"/>
              </a:rPr>
              <a:t> and Workstation licenses</a:t>
            </a:r>
          </a:p>
        </p:txBody>
      </p:sp>
      <p:sp>
        <p:nvSpPr>
          <p:cNvPr id="5" name="TextBox 4"/>
          <p:cNvSpPr txBox="1"/>
          <p:nvPr/>
        </p:nvSpPr>
        <p:spPr>
          <a:xfrm>
            <a:off x="4561365" y="4331443"/>
            <a:ext cx="4582633" cy="646331"/>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ekton Pro" pitchFamily="34" charset="0"/>
                <a:ea typeface="ＭＳ Ｐゴシック" charset="0"/>
              </a:rPr>
              <a:t>** That said … it is still important to teach MS networking using server and desktop environments.  Your school should have a Microsoft Imagine account that can provide lab licenses</a:t>
            </a:r>
          </a:p>
        </p:txBody>
      </p:sp>
    </p:spTree>
    <p:extLst>
      <p:ext uri="{BB962C8B-B14F-4D97-AF65-F5344CB8AC3E}">
        <p14:creationId xmlns:p14="http://schemas.microsoft.com/office/powerpoint/2010/main" val="4192677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33214" y="1121179"/>
            <a:ext cx="1916582" cy="3102766"/>
          </a:xfrm>
        </p:spPr>
        <p:txBody>
          <a:bodyPr/>
          <a:lstStyle/>
          <a:p>
            <a:r>
              <a:rPr lang="en-US" dirty="0"/>
              <a:t>We all know the Network+ Certification objectives </a:t>
            </a:r>
          </a:p>
        </p:txBody>
      </p:sp>
      <p:sp>
        <p:nvSpPr>
          <p:cNvPr id="3" name="Title 2"/>
          <p:cNvSpPr>
            <a:spLocks noGrp="1"/>
          </p:cNvSpPr>
          <p:nvPr>
            <p:ph type="title"/>
          </p:nvPr>
        </p:nvSpPr>
        <p:spPr/>
        <p:txBody>
          <a:bodyPr/>
          <a:lstStyle/>
          <a:p>
            <a:r>
              <a:rPr lang="en-US" dirty="0"/>
              <a:t>Perspectives on Teaching Network+</a:t>
            </a:r>
          </a:p>
        </p:txBody>
      </p:sp>
      <p:sp>
        <p:nvSpPr>
          <p:cNvPr id="4" name="TextBox 3"/>
          <p:cNvSpPr txBox="1"/>
          <p:nvPr/>
        </p:nvSpPr>
        <p:spPr>
          <a:xfrm>
            <a:off x="2349796" y="1278235"/>
            <a:ext cx="6441168" cy="2616101"/>
          </a:xfrm>
          <a:prstGeom prst="rect">
            <a:avLst/>
          </a:prstGeom>
          <a:noFill/>
          <a:ln cap="rnd">
            <a:solidFill>
              <a:schemeClr val="accent1"/>
            </a:solidFill>
          </a:ln>
          <a:effectLst>
            <a:innerShdw blurRad="63500" dist="50800" dir="16200000">
              <a:prstClr val="black">
                <a:alpha val="50000"/>
              </a:prstClr>
            </a:innerShdw>
          </a:effectLst>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ekton Pro" pitchFamily="34" charset="0"/>
                <a:ea typeface="ＭＳ Ｐゴシック" charset="0"/>
              </a:rPr>
              <a:t>This exam will certify that the successful candidate has the knowledge and skills required to troubleshoot, configure and manage common network wireless and wired devices.</a:t>
            </a: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Tekton Pro" pitchFamily="34" charset="0"/>
              <a:ea typeface="ＭＳ Ｐゴシック" charset="0"/>
            </a:endParaRP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ekton Pro" pitchFamily="34" charset="0"/>
                <a:ea typeface="ＭＳ Ｐゴシック" charset="0"/>
              </a:rPr>
              <a:t>Knowledge and skills include:</a:t>
            </a:r>
          </a:p>
          <a:p>
            <a:pPr marL="285750" marR="0" lvl="0" indent="-285750"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Tekton Pro" pitchFamily="34" charset="0"/>
                <a:ea typeface="ＭＳ Ｐゴシック" charset="0"/>
              </a:rPr>
              <a:t>Establishing basic network design and connectivity</a:t>
            </a:r>
          </a:p>
          <a:p>
            <a:pPr marL="285750" marR="0" lvl="0" indent="-285750"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Tekton Pro" pitchFamily="34" charset="0"/>
                <a:ea typeface="ＭＳ Ｐゴシック" charset="0"/>
              </a:rPr>
              <a:t>Understanding and maintaining network documentation</a:t>
            </a:r>
          </a:p>
          <a:p>
            <a:pPr marL="285750" marR="0" lvl="0" indent="-285750"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Tekton Pro" pitchFamily="34" charset="0"/>
                <a:ea typeface="ＭＳ Ｐゴシック" charset="0"/>
              </a:rPr>
              <a:t>Identifying network limitations and weaknesses</a:t>
            </a:r>
          </a:p>
          <a:p>
            <a:pPr marL="285750" marR="0" lvl="0" indent="-285750"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Tekton Pro" pitchFamily="34" charset="0"/>
                <a:ea typeface="ＭＳ Ｐゴシック" charset="0"/>
              </a:rPr>
              <a:t>Implementing network security, standards and protocols</a:t>
            </a:r>
          </a:p>
          <a:p>
            <a:pPr marL="285750" marR="0" lvl="0" indent="-285750"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Tekton Pro" pitchFamily="34" charset="0"/>
                <a:ea typeface="ＭＳ Ｐゴシック" charset="0"/>
              </a:rPr>
              <a:t>The successful candidate will have a basic understanding of emerging technologies  including unified communications, mobile, cloud and virtualization technologies.</a:t>
            </a:r>
          </a:p>
          <a:p>
            <a:pPr marL="0" marR="0" lvl="0" indent="0" algn="r" defTabSz="4572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charset="0"/>
                <a:ea typeface="ＭＳ Ｐゴシック" charset="0"/>
              </a:rPr>
              <a:t>CompTIA Network+ Objectives (N10-006)</a:t>
            </a:r>
          </a:p>
        </p:txBody>
      </p:sp>
    </p:spTree>
    <p:extLst>
      <p:ext uri="{BB962C8B-B14F-4D97-AF65-F5344CB8AC3E}">
        <p14:creationId xmlns:p14="http://schemas.microsoft.com/office/powerpoint/2010/main" val="3009792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r>
              <a:rPr lang="en-US" dirty="0"/>
              <a:t>Infrastructure</a:t>
            </a:r>
          </a:p>
          <a:p>
            <a:pPr lvl="1"/>
            <a:r>
              <a:rPr lang="en-US" dirty="0"/>
              <a:t>Patch/Punch UTP and Coax Cables</a:t>
            </a:r>
          </a:p>
          <a:p>
            <a:pPr lvl="1"/>
            <a:r>
              <a:rPr lang="en-US" dirty="0"/>
              <a:t>Setup Wired / Wireless  Network</a:t>
            </a:r>
          </a:p>
          <a:p>
            <a:pPr lvl="1"/>
            <a:r>
              <a:rPr lang="en-US" dirty="0"/>
              <a:t>Setup Wireless Bridging</a:t>
            </a:r>
          </a:p>
          <a:p>
            <a:pPr lvl="1"/>
            <a:r>
              <a:rPr lang="en-US" dirty="0"/>
              <a:t>Setup Mesh Wireless Network</a:t>
            </a:r>
          </a:p>
          <a:p>
            <a:pPr lvl="1"/>
            <a:r>
              <a:rPr lang="en-US" dirty="0"/>
              <a:t>Setup RADIUS Server</a:t>
            </a:r>
          </a:p>
          <a:p>
            <a:pPr lvl="1"/>
            <a:r>
              <a:rPr lang="en-US" dirty="0"/>
              <a:t>Setup VPN Security</a:t>
            </a:r>
          </a:p>
          <a:p>
            <a:pPr lvl="2"/>
            <a:r>
              <a:rPr lang="en-US" dirty="0"/>
              <a:t>Using a Router as an End-Point</a:t>
            </a:r>
          </a:p>
          <a:p>
            <a:pPr lvl="2"/>
            <a:r>
              <a:rPr lang="en-US" dirty="0"/>
              <a:t>Using a </a:t>
            </a:r>
            <a:r>
              <a:rPr lang="en-US" dirty="0" err="1"/>
              <a:t>OpenVPN</a:t>
            </a:r>
            <a:r>
              <a:rPr lang="en-US" dirty="0"/>
              <a:t> Server</a:t>
            </a:r>
          </a:p>
          <a:p>
            <a:r>
              <a:rPr lang="en-US" dirty="0"/>
              <a:t>Install / Configure Network Hosts and Services</a:t>
            </a:r>
          </a:p>
          <a:p>
            <a:pPr lvl="1"/>
            <a:r>
              <a:rPr lang="en-US" dirty="0"/>
              <a:t>Setup Windows File &amp; Printer Sharing</a:t>
            </a:r>
          </a:p>
          <a:p>
            <a:pPr lvl="2"/>
            <a:r>
              <a:rPr lang="en-US" dirty="0"/>
              <a:t>Win7 </a:t>
            </a:r>
            <a:r>
              <a:rPr lang="en-US" dirty="0">
                <a:sym typeface="Wingdings" panose="05000000000000000000" pitchFamily="2" charset="2"/>
              </a:rPr>
              <a:t> Win7</a:t>
            </a:r>
          </a:p>
          <a:p>
            <a:pPr lvl="2"/>
            <a:r>
              <a:rPr lang="en-US" dirty="0">
                <a:sym typeface="Wingdings" panose="05000000000000000000" pitchFamily="2" charset="2"/>
              </a:rPr>
              <a:t>Win7  </a:t>
            </a:r>
            <a:r>
              <a:rPr lang="en-US" dirty="0" err="1">
                <a:sym typeface="Wingdings" panose="05000000000000000000" pitchFamily="2" charset="2"/>
              </a:rPr>
              <a:t>MacOS</a:t>
            </a:r>
            <a:r>
              <a:rPr lang="en-US" dirty="0">
                <a:sym typeface="Wingdings" panose="05000000000000000000" pitchFamily="2" charset="2"/>
              </a:rPr>
              <a:t> &amp; Linux</a:t>
            </a:r>
          </a:p>
          <a:p>
            <a:pPr lvl="1"/>
            <a:r>
              <a:rPr lang="en-US" dirty="0">
                <a:sym typeface="Wingdings" panose="05000000000000000000" pitchFamily="2" charset="2"/>
              </a:rPr>
              <a:t>Setup NAS / SAN Storage Servers</a:t>
            </a:r>
          </a:p>
          <a:p>
            <a:pPr lvl="2"/>
            <a:r>
              <a:rPr lang="en-US" dirty="0" err="1">
                <a:sym typeface="Wingdings" panose="05000000000000000000" pitchFamily="2" charset="2"/>
              </a:rPr>
              <a:t>FreeNAS</a:t>
            </a:r>
            <a:endParaRPr lang="en-US" dirty="0">
              <a:sym typeface="Wingdings" panose="05000000000000000000" pitchFamily="2" charset="2"/>
            </a:endParaRPr>
          </a:p>
          <a:p>
            <a:pPr lvl="2"/>
            <a:r>
              <a:rPr lang="en-US" dirty="0">
                <a:sym typeface="Wingdings" panose="05000000000000000000" pitchFamily="2" charset="2"/>
              </a:rPr>
              <a:t>Open Media Vault</a:t>
            </a:r>
          </a:p>
          <a:p>
            <a:pPr lvl="2"/>
            <a:r>
              <a:rPr lang="en-US" dirty="0" err="1">
                <a:sym typeface="Wingdings" panose="05000000000000000000" pitchFamily="2" charset="2"/>
              </a:rPr>
              <a:t>XPEnology</a:t>
            </a:r>
            <a:r>
              <a:rPr lang="en-US" dirty="0">
                <a:sym typeface="Wingdings" panose="05000000000000000000" pitchFamily="2" charset="2"/>
              </a:rPr>
              <a:t> (Open Source Synology)</a:t>
            </a:r>
          </a:p>
        </p:txBody>
      </p:sp>
      <p:sp>
        <p:nvSpPr>
          <p:cNvPr id="3" name="Title 2"/>
          <p:cNvSpPr>
            <a:spLocks noGrp="1"/>
          </p:cNvSpPr>
          <p:nvPr>
            <p:ph type="title"/>
          </p:nvPr>
        </p:nvSpPr>
        <p:spPr/>
        <p:txBody>
          <a:bodyPr/>
          <a:lstStyle/>
          <a:p>
            <a:r>
              <a:rPr lang="en-US" dirty="0"/>
              <a:t>Network+ Labs Using </a:t>
            </a:r>
            <a:r>
              <a:rPr lang="en-US" dirty="0" err="1"/>
              <a:t>IoT</a:t>
            </a:r>
            <a:r>
              <a:rPr lang="en-US" dirty="0"/>
              <a:t> Technologies</a:t>
            </a:r>
          </a:p>
        </p:txBody>
      </p:sp>
    </p:spTree>
    <p:extLst>
      <p:ext uri="{BB962C8B-B14F-4D97-AF65-F5344CB8AC3E}">
        <p14:creationId xmlns:p14="http://schemas.microsoft.com/office/powerpoint/2010/main" val="1723564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ormAutofit fontScale="92500" lnSpcReduction="20000"/>
          </a:bodyPr>
          <a:lstStyle/>
          <a:p>
            <a:r>
              <a:rPr lang="en-US" dirty="0"/>
              <a:t>Install / Configure Network Applications</a:t>
            </a:r>
          </a:p>
          <a:p>
            <a:pPr lvl="1"/>
            <a:r>
              <a:rPr lang="en-US" dirty="0">
                <a:sym typeface="Wingdings" panose="05000000000000000000" pitchFamily="2" charset="2"/>
              </a:rPr>
              <a:t>Media Servers and Services</a:t>
            </a:r>
          </a:p>
          <a:p>
            <a:pPr lvl="2"/>
            <a:r>
              <a:rPr lang="en-US" dirty="0" err="1">
                <a:sym typeface="Wingdings" panose="05000000000000000000" pitchFamily="2" charset="2"/>
              </a:rPr>
              <a:t>Plex</a:t>
            </a:r>
            <a:r>
              <a:rPr lang="en-US" dirty="0">
                <a:sym typeface="Wingdings" panose="05000000000000000000" pitchFamily="2" charset="2"/>
              </a:rPr>
              <a:t> Media Server</a:t>
            </a:r>
          </a:p>
          <a:p>
            <a:pPr lvl="3"/>
            <a:r>
              <a:rPr lang="en-US" dirty="0">
                <a:sym typeface="Wingdings" panose="05000000000000000000" pitchFamily="2" charset="2"/>
              </a:rPr>
              <a:t>Windows</a:t>
            </a:r>
          </a:p>
          <a:p>
            <a:pPr lvl="3"/>
            <a:r>
              <a:rPr lang="en-US" dirty="0">
                <a:sym typeface="Wingdings" panose="05000000000000000000" pitchFamily="2" charset="2"/>
              </a:rPr>
              <a:t>Linux</a:t>
            </a:r>
          </a:p>
          <a:p>
            <a:pPr lvl="3"/>
            <a:r>
              <a:rPr lang="en-US" dirty="0">
                <a:sym typeface="Wingdings" panose="05000000000000000000" pitchFamily="2" charset="2"/>
              </a:rPr>
              <a:t>NAS Servers</a:t>
            </a:r>
          </a:p>
          <a:p>
            <a:pPr lvl="2"/>
            <a:r>
              <a:rPr lang="en-US" dirty="0" err="1">
                <a:sym typeface="Wingdings" panose="05000000000000000000" pitchFamily="2" charset="2"/>
              </a:rPr>
              <a:t>Plex</a:t>
            </a:r>
            <a:r>
              <a:rPr lang="en-US" dirty="0">
                <a:sym typeface="Wingdings" panose="05000000000000000000" pitchFamily="2" charset="2"/>
              </a:rPr>
              <a:t> Clients</a:t>
            </a:r>
          </a:p>
          <a:p>
            <a:pPr lvl="3"/>
            <a:r>
              <a:rPr lang="en-US" dirty="0" err="1">
                <a:sym typeface="Wingdings" panose="05000000000000000000" pitchFamily="2" charset="2"/>
              </a:rPr>
              <a:t>RasPlex</a:t>
            </a:r>
            <a:r>
              <a:rPr lang="en-US" dirty="0">
                <a:sym typeface="Wingdings" panose="05000000000000000000" pitchFamily="2" charset="2"/>
              </a:rPr>
              <a:t> (Raspberry Pi)</a:t>
            </a:r>
          </a:p>
          <a:p>
            <a:pPr lvl="3"/>
            <a:r>
              <a:rPr lang="en-US" dirty="0">
                <a:sym typeface="Wingdings" panose="05000000000000000000" pitchFamily="2" charset="2"/>
              </a:rPr>
              <a:t>Mobile Apps (iOS and Android)</a:t>
            </a:r>
          </a:p>
          <a:p>
            <a:pPr lvl="3"/>
            <a:r>
              <a:rPr lang="en-US" dirty="0">
                <a:sym typeface="Wingdings" panose="05000000000000000000" pitchFamily="2" charset="2"/>
              </a:rPr>
              <a:t>Roku</a:t>
            </a:r>
          </a:p>
          <a:p>
            <a:pPr lvl="3"/>
            <a:r>
              <a:rPr lang="en-US" dirty="0">
                <a:sym typeface="Wingdings" panose="05000000000000000000" pitchFamily="2" charset="2"/>
              </a:rPr>
              <a:t>Amazon </a:t>
            </a:r>
            <a:r>
              <a:rPr lang="en-US" dirty="0" err="1">
                <a:sym typeface="Wingdings" panose="05000000000000000000" pitchFamily="2" charset="2"/>
              </a:rPr>
              <a:t>FireTV</a:t>
            </a:r>
            <a:endParaRPr lang="en-US" dirty="0">
              <a:sym typeface="Wingdings" panose="05000000000000000000" pitchFamily="2" charset="2"/>
            </a:endParaRPr>
          </a:p>
          <a:p>
            <a:pPr lvl="2"/>
            <a:r>
              <a:rPr lang="en-US" dirty="0" err="1">
                <a:sym typeface="Wingdings" panose="05000000000000000000" pitchFamily="2" charset="2"/>
              </a:rPr>
              <a:t>SageTV</a:t>
            </a:r>
            <a:endParaRPr lang="en-US" dirty="0">
              <a:sym typeface="Wingdings" panose="05000000000000000000" pitchFamily="2" charset="2"/>
            </a:endParaRPr>
          </a:p>
          <a:p>
            <a:pPr lvl="3"/>
            <a:r>
              <a:rPr lang="en-US" dirty="0">
                <a:sym typeface="Wingdings" panose="05000000000000000000" pitchFamily="2" charset="2"/>
              </a:rPr>
              <a:t>Live TV over the network</a:t>
            </a:r>
          </a:p>
          <a:p>
            <a:pPr lvl="1"/>
            <a:r>
              <a:rPr lang="en-US" dirty="0">
                <a:sym typeface="Wingdings" panose="05000000000000000000" pitchFamily="2" charset="2"/>
              </a:rPr>
              <a:t>Voice Over IP Services</a:t>
            </a:r>
          </a:p>
          <a:p>
            <a:pPr lvl="2"/>
            <a:r>
              <a:rPr lang="en-US" dirty="0" err="1">
                <a:sym typeface="Wingdings" panose="05000000000000000000" pitchFamily="2" charset="2"/>
              </a:rPr>
              <a:t>FreePBX</a:t>
            </a:r>
            <a:r>
              <a:rPr lang="en-US" dirty="0">
                <a:sym typeface="Wingdings" panose="05000000000000000000" pitchFamily="2" charset="2"/>
              </a:rPr>
              <a:t> and Asterisk</a:t>
            </a:r>
          </a:p>
          <a:p>
            <a:pPr lvl="1"/>
            <a:r>
              <a:rPr lang="en-US" dirty="0">
                <a:sym typeface="Wingdings" panose="05000000000000000000" pitchFamily="2" charset="2"/>
              </a:rPr>
              <a:t>IP Surveillance Services</a:t>
            </a:r>
          </a:p>
          <a:p>
            <a:pPr lvl="2"/>
            <a:r>
              <a:rPr lang="en-US" dirty="0" err="1">
                <a:sym typeface="Wingdings" panose="05000000000000000000" pitchFamily="2" charset="2"/>
              </a:rPr>
              <a:t>iSpy</a:t>
            </a:r>
            <a:r>
              <a:rPr lang="en-US" dirty="0">
                <a:sym typeface="Wingdings" panose="05000000000000000000" pitchFamily="2" charset="2"/>
              </a:rPr>
              <a:t> </a:t>
            </a:r>
          </a:p>
        </p:txBody>
      </p:sp>
      <p:sp>
        <p:nvSpPr>
          <p:cNvPr id="3" name="Title 2"/>
          <p:cNvSpPr>
            <a:spLocks noGrp="1"/>
          </p:cNvSpPr>
          <p:nvPr>
            <p:ph type="title"/>
          </p:nvPr>
        </p:nvSpPr>
        <p:spPr/>
        <p:txBody>
          <a:bodyPr/>
          <a:lstStyle/>
          <a:p>
            <a:r>
              <a:rPr lang="en-US" dirty="0"/>
              <a:t>Network+ Labs Using </a:t>
            </a:r>
            <a:r>
              <a:rPr lang="en-US" dirty="0" err="1"/>
              <a:t>IoT</a:t>
            </a:r>
            <a:r>
              <a:rPr lang="en-US" dirty="0"/>
              <a:t> Technologies</a:t>
            </a:r>
          </a:p>
        </p:txBody>
      </p:sp>
    </p:spTree>
    <p:extLst>
      <p:ext uri="{BB962C8B-B14F-4D97-AF65-F5344CB8AC3E}">
        <p14:creationId xmlns:p14="http://schemas.microsoft.com/office/powerpoint/2010/main" val="3159560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p:txBody>
          <a:bodyPr/>
          <a:lstStyle/>
          <a:p>
            <a:pPr lvl="1"/>
            <a:r>
              <a:rPr lang="en-US">
                <a:sym typeface="Wingdings" panose="05000000000000000000" pitchFamily="2" charset="2"/>
              </a:rPr>
              <a:t>Microcontrollers</a:t>
            </a:r>
          </a:p>
          <a:p>
            <a:pPr lvl="2"/>
            <a:r>
              <a:rPr lang="en-US">
                <a:sym typeface="Wingdings" panose="05000000000000000000" pitchFamily="2" charset="2"/>
              </a:rPr>
              <a:t>Home Assistant (open source)</a:t>
            </a:r>
          </a:p>
          <a:p>
            <a:pPr lvl="2"/>
            <a:r>
              <a:rPr lang="en-US">
                <a:sym typeface="Wingdings" panose="05000000000000000000" pitchFamily="2" charset="2"/>
              </a:rPr>
              <a:t>Samsung SmartThings Hub</a:t>
            </a:r>
          </a:p>
          <a:p>
            <a:pPr lvl="1"/>
            <a:r>
              <a:rPr lang="en-US">
                <a:sym typeface="Wingdings" panose="05000000000000000000" pitchFamily="2" charset="2"/>
              </a:rPr>
              <a:t>Command and Control</a:t>
            </a:r>
          </a:p>
          <a:p>
            <a:pPr lvl="2"/>
            <a:r>
              <a:rPr lang="en-US">
                <a:sym typeface="Wingdings" panose="05000000000000000000" pitchFamily="2" charset="2"/>
              </a:rPr>
              <a:t>Amazon Echo</a:t>
            </a:r>
          </a:p>
          <a:p>
            <a:pPr lvl="2"/>
            <a:r>
              <a:rPr lang="en-US">
                <a:sym typeface="Wingdings" panose="05000000000000000000" pitchFamily="2" charset="2"/>
              </a:rPr>
              <a:t>Google Home</a:t>
            </a:r>
          </a:p>
          <a:p>
            <a:pPr lvl="2"/>
            <a:r>
              <a:rPr lang="en-US">
                <a:sym typeface="Wingdings" panose="05000000000000000000" pitchFamily="2" charset="2"/>
              </a:rPr>
              <a:t>Logitech Harmony</a:t>
            </a:r>
          </a:p>
          <a:p>
            <a:pPr lvl="3"/>
            <a:endParaRPr lang="en-US" dirty="0">
              <a:sym typeface="Wingdings" panose="05000000000000000000" pitchFamily="2" charset="2"/>
            </a:endParaRPr>
          </a:p>
        </p:txBody>
      </p:sp>
      <p:sp>
        <p:nvSpPr>
          <p:cNvPr id="2" name="Content Placeholder 1"/>
          <p:cNvSpPr>
            <a:spLocks noGrp="1"/>
          </p:cNvSpPr>
          <p:nvPr>
            <p:ph sz="half" idx="2"/>
          </p:nvPr>
        </p:nvSpPr>
        <p:spPr/>
        <p:txBody>
          <a:bodyPr/>
          <a:lstStyle/>
          <a:p>
            <a:pPr lvl="1"/>
            <a:r>
              <a:rPr lang="en-US" dirty="0">
                <a:sym typeface="Wingdings" panose="05000000000000000000" pitchFamily="2" charset="2"/>
              </a:rPr>
              <a:t>Environmental Sensors / Actuators</a:t>
            </a:r>
          </a:p>
          <a:p>
            <a:pPr lvl="2"/>
            <a:r>
              <a:rPr lang="en-US" dirty="0">
                <a:sym typeface="Wingdings" panose="05000000000000000000" pitchFamily="2" charset="2"/>
              </a:rPr>
              <a:t>Lighting Controls</a:t>
            </a:r>
          </a:p>
          <a:p>
            <a:pPr lvl="3"/>
            <a:r>
              <a:rPr lang="en-US" dirty="0">
                <a:sym typeface="Wingdings" panose="05000000000000000000" pitchFamily="2" charset="2"/>
              </a:rPr>
              <a:t>Phillips Hue</a:t>
            </a:r>
          </a:p>
          <a:p>
            <a:pPr lvl="3"/>
            <a:r>
              <a:rPr lang="en-US" dirty="0" err="1">
                <a:sym typeface="Wingdings" panose="05000000000000000000" pitchFamily="2" charset="2"/>
              </a:rPr>
              <a:t>Osram</a:t>
            </a:r>
            <a:r>
              <a:rPr lang="en-US" dirty="0">
                <a:sym typeface="Wingdings" panose="05000000000000000000" pitchFamily="2" charset="2"/>
              </a:rPr>
              <a:t> / Sylvania</a:t>
            </a:r>
          </a:p>
          <a:p>
            <a:pPr lvl="3"/>
            <a:r>
              <a:rPr lang="en-US" dirty="0">
                <a:sym typeface="Wingdings" panose="05000000000000000000" pitchFamily="2" charset="2"/>
              </a:rPr>
              <a:t>GE / Wink</a:t>
            </a:r>
          </a:p>
          <a:p>
            <a:pPr lvl="2"/>
            <a:r>
              <a:rPr lang="en-US" dirty="0">
                <a:sym typeface="Wingdings" panose="05000000000000000000" pitchFamily="2" charset="2"/>
              </a:rPr>
              <a:t>Thermostats</a:t>
            </a:r>
          </a:p>
          <a:p>
            <a:pPr lvl="3"/>
            <a:r>
              <a:rPr lang="en-US" dirty="0">
                <a:sym typeface="Wingdings" panose="05000000000000000000" pitchFamily="2" charset="2"/>
              </a:rPr>
              <a:t>Honeywell</a:t>
            </a:r>
          </a:p>
          <a:p>
            <a:pPr lvl="3"/>
            <a:r>
              <a:rPr lang="en-US" dirty="0">
                <a:sym typeface="Wingdings" panose="05000000000000000000" pitchFamily="2" charset="2"/>
              </a:rPr>
              <a:t>Nest</a:t>
            </a:r>
          </a:p>
          <a:p>
            <a:pPr lvl="3"/>
            <a:r>
              <a:rPr lang="en-US" dirty="0" err="1">
                <a:sym typeface="Wingdings" panose="05000000000000000000" pitchFamily="2" charset="2"/>
              </a:rPr>
              <a:t>Ecobee</a:t>
            </a:r>
            <a:endParaRPr lang="en-US" dirty="0">
              <a:sym typeface="Wingdings" panose="05000000000000000000" pitchFamily="2" charset="2"/>
            </a:endParaRPr>
          </a:p>
          <a:p>
            <a:pPr lvl="3"/>
            <a:r>
              <a:rPr lang="en-US" dirty="0">
                <a:sym typeface="Wingdings" panose="05000000000000000000" pitchFamily="2" charset="2"/>
              </a:rPr>
              <a:t>Carrier</a:t>
            </a:r>
          </a:p>
          <a:p>
            <a:pPr lvl="2"/>
            <a:r>
              <a:rPr lang="en-US" dirty="0">
                <a:sym typeface="Wingdings" panose="05000000000000000000" pitchFamily="2" charset="2"/>
              </a:rPr>
              <a:t>Physical Security</a:t>
            </a:r>
          </a:p>
          <a:p>
            <a:pPr lvl="3"/>
            <a:r>
              <a:rPr lang="en-US" dirty="0" err="1">
                <a:sym typeface="Wingdings" panose="05000000000000000000" pitchFamily="2" charset="2"/>
              </a:rPr>
              <a:t>Schlage</a:t>
            </a:r>
            <a:r>
              <a:rPr lang="en-US" dirty="0">
                <a:sym typeface="Wingdings" panose="05000000000000000000" pitchFamily="2" charset="2"/>
              </a:rPr>
              <a:t> and Kwikset Door Locks</a:t>
            </a:r>
          </a:p>
          <a:p>
            <a:pPr lvl="3"/>
            <a:r>
              <a:rPr lang="en-US" dirty="0">
                <a:sym typeface="Wingdings" panose="05000000000000000000" pitchFamily="2" charset="2"/>
              </a:rPr>
              <a:t>Ring Doorbells</a:t>
            </a:r>
          </a:p>
          <a:p>
            <a:pPr lvl="3"/>
            <a:r>
              <a:rPr lang="en-US" dirty="0">
                <a:sym typeface="Wingdings" panose="05000000000000000000" pitchFamily="2" charset="2"/>
              </a:rPr>
              <a:t>Motion and Door Open Sensors </a:t>
            </a:r>
          </a:p>
        </p:txBody>
      </p:sp>
      <p:sp>
        <p:nvSpPr>
          <p:cNvPr id="3" name="Title 2"/>
          <p:cNvSpPr>
            <a:spLocks noGrp="1"/>
          </p:cNvSpPr>
          <p:nvPr>
            <p:ph type="title"/>
          </p:nvPr>
        </p:nvSpPr>
        <p:spPr/>
        <p:txBody>
          <a:bodyPr/>
          <a:lstStyle/>
          <a:p>
            <a:r>
              <a:rPr lang="en-US" dirty="0"/>
              <a:t>Network+ Labs Using </a:t>
            </a:r>
            <a:r>
              <a:rPr lang="en-US" dirty="0" err="1"/>
              <a:t>IoT</a:t>
            </a:r>
            <a:r>
              <a:rPr lang="en-US" dirty="0"/>
              <a:t> Technologies</a:t>
            </a:r>
          </a:p>
        </p:txBody>
      </p:sp>
      <p:sp>
        <p:nvSpPr>
          <p:cNvPr id="5" name="Content Placeholder 3"/>
          <p:cNvSpPr txBox="1">
            <a:spLocks/>
          </p:cNvSpPr>
          <p:nvPr/>
        </p:nvSpPr>
        <p:spPr>
          <a:xfrm>
            <a:off x="324884" y="622139"/>
            <a:ext cx="8128000" cy="953387"/>
          </a:xfrm>
          <a:prstGeom prst="rect">
            <a:avLst/>
          </a:prstGeom>
        </p:spPr>
        <p:txBody>
          <a:bodyPr vert="horz" lIns="0" tIns="45720" rIns="91440" bIns="45720" rtlCol="0">
            <a:normAutofit/>
          </a:bodyPr>
          <a:lstStyle>
            <a:lvl1pPr marL="225431" indent="-225431" algn="l" defTabSz="457212" rtl="0" eaLnBrk="1" latinLnBrk="0" hangingPunct="1">
              <a:spcBef>
                <a:spcPts val="1200"/>
              </a:spcBef>
              <a:buSzPct val="80000"/>
              <a:buFont typeface="Wingdings" charset="2"/>
              <a:buChar char="§"/>
              <a:defRPr sz="2000" kern="1200">
                <a:solidFill>
                  <a:srgbClr val="576068"/>
                </a:solidFill>
                <a:latin typeface="+mn-lt"/>
                <a:ea typeface="+mn-ea"/>
                <a:cs typeface="+mn-cs"/>
              </a:defRPr>
            </a:lvl1pPr>
            <a:lvl2pPr marL="742969" indent="-285757" algn="l" defTabSz="457212" rtl="0" eaLnBrk="1" latinLnBrk="0" hangingPunct="1">
              <a:spcBef>
                <a:spcPct val="20000"/>
              </a:spcBef>
              <a:buFont typeface="Arial"/>
              <a:buChar char="–"/>
              <a:defRPr sz="1800" kern="1200">
                <a:solidFill>
                  <a:srgbClr val="576068"/>
                </a:solidFill>
                <a:latin typeface="+mn-lt"/>
                <a:ea typeface="+mn-ea"/>
                <a:cs typeface="+mn-cs"/>
              </a:defRPr>
            </a:lvl2pPr>
            <a:lvl3pPr marL="1081115" indent="-166692" algn="l" defTabSz="457212" rtl="0" eaLnBrk="1" latinLnBrk="0" hangingPunct="1">
              <a:spcBef>
                <a:spcPct val="20000"/>
              </a:spcBef>
              <a:buSzPct val="80000"/>
              <a:buFont typeface="Wingdings" charset="2"/>
              <a:buChar char="§"/>
              <a:defRPr sz="1600" kern="1200">
                <a:solidFill>
                  <a:srgbClr val="576068"/>
                </a:solidFill>
                <a:latin typeface="+mn-lt"/>
                <a:ea typeface="+mn-ea"/>
                <a:cs typeface="+mn-cs"/>
              </a:defRPr>
            </a:lvl3pPr>
            <a:lvl4pPr marL="1600242" indent="-228606" algn="l" defTabSz="457212" rtl="0" eaLnBrk="1" latinLnBrk="0" hangingPunct="1">
              <a:spcBef>
                <a:spcPct val="20000"/>
              </a:spcBef>
              <a:buFont typeface="Arial"/>
              <a:buChar char="–"/>
              <a:defRPr sz="1400" kern="1200">
                <a:solidFill>
                  <a:srgbClr val="576068"/>
                </a:solidFill>
                <a:latin typeface="+mn-lt"/>
                <a:ea typeface="+mn-ea"/>
                <a:cs typeface="+mn-cs"/>
              </a:defRPr>
            </a:lvl4pPr>
            <a:lvl5pPr marL="2003477" indent="-174630" algn="l" defTabSz="457212" rtl="0" eaLnBrk="1" latinLnBrk="0" hangingPunct="1">
              <a:spcBef>
                <a:spcPct val="20000"/>
              </a:spcBef>
              <a:buSzPct val="70000"/>
              <a:buFont typeface="Wingdings" charset="2"/>
              <a:buChar char="§"/>
              <a:defRPr sz="1400" kern="1200">
                <a:solidFill>
                  <a:srgbClr val="576068"/>
                </a:solidFill>
                <a:latin typeface="+mn-lt"/>
                <a:ea typeface="+mn-ea"/>
                <a:cs typeface="+mn-cs"/>
              </a:defRPr>
            </a:lvl5pPr>
            <a:lvl6pPr marL="2514665" indent="-228606" algn="l" defTabSz="457212" rtl="0" eaLnBrk="1" latinLnBrk="0" hangingPunct="1">
              <a:spcBef>
                <a:spcPct val="20000"/>
              </a:spcBef>
              <a:buFont typeface="Arial"/>
              <a:buChar char="•"/>
              <a:defRPr sz="1800" kern="1200">
                <a:solidFill>
                  <a:schemeClr val="tx1"/>
                </a:solidFill>
                <a:latin typeface="+mn-lt"/>
                <a:ea typeface="+mn-ea"/>
                <a:cs typeface="+mn-cs"/>
              </a:defRPr>
            </a:lvl6pPr>
            <a:lvl7pPr marL="2971877" indent="-228606" algn="l" defTabSz="457212" rtl="0" eaLnBrk="1" latinLnBrk="0" hangingPunct="1">
              <a:spcBef>
                <a:spcPct val="20000"/>
              </a:spcBef>
              <a:buFont typeface="Arial"/>
              <a:buChar char="•"/>
              <a:defRPr sz="1800" kern="1200">
                <a:solidFill>
                  <a:schemeClr val="tx1"/>
                </a:solidFill>
                <a:latin typeface="+mn-lt"/>
                <a:ea typeface="+mn-ea"/>
                <a:cs typeface="+mn-cs"/>
              </a:defRPr>
            </a:lvl7pPr>
            <a:lvl8pPr marL="3429089" indent="-228606" algn="l" defTabSz="457212" rtl="0" eaLnBrk="1" latinLnBrk="0" hangingPunct="1">
              <a:spcBef>
                <a:spcPct val="20000"/>
              </a:spcBef>
              <a:buFont typeface="Arial"/>
              <a:buChar char="•"/>
              <a:defRPr sz="1800" kern="1200">
                <a:solidFill>
                  <a:schemeClr val="tx1"/>
                </a:solidFill>
                <a:latin typeface="+mn-lt"/>
                <a:ea typeface="+mn-ea"/>
                <a:cs typeface="+mn-cs"/>
              </a:defRPr>
            </a:lvl8pPr>
            <a:lvl9pPr marL="3886300" indent="-228606" algn="l" defTabSz="457212" rtl="0" eaLnBrk="1" latinLnBrk="0" hangingPunct="1">
              <a:spcBef>
                <a:spcPct val="20000"/>
              </a:spcBef>
              <a:buFont typeface="Arial"/>
              <a:buChar char="•"/>
              <a:defRPr sz="1800" kern="1200">
                <a:solidFill>
                  <a:schemeClr val="tx1"/>
                </a:solidFill>
                <a:latin typeface="+mn-lt"/>
                <a:ea typeface="+mn-ea"/>
                <a:cs typeface="+mn-cs"/>
              </a:defRPr>
            </a:lvl9pPr>
          </a:lstStyle>
          <a:p>
            <a:pPr marL="225431" marR="0" lvl="0" indent="-225431" algn="l" defTabSz="457212" rtl="0" eaLnBrk="1" fontAlgn="auto" latinLnBrk="0" hangingPunct="1">
              <a:lnSpc>
                <a:spcPct val="100000"/>
              </a:lnSpc>
              <a:spcBef>
                <a:spcPts val="1200"/>
              </a:spcBef>
              <a:spcAft>
                <a:spcPts val="0"/>
              </a:spcAft>
              <a:buClrTx/>
              <a:buSzPct val="80000"/>
              <a:buFont typeface="Wingdings" charset="2"/>
              <a:buChar char="§"/>
              <a:tabLst/>
              <a:defRPr/>
            </a:pPr>
            <a:r>
              <a:rPr kumimoji="0" lang="en-US" sz="2000" b="0" i="0" u="none" strike="noStrike" kern="1200" cap="none" spc="0" normalizeH="0" baseline="0" noProof="0" dirty="0">
                <a:ln>
                  <a:noFill/>
                </a:ln>
                <a:solidFill>
                  <a:srgbClr val="576068"/>
                </a:solidFill>
                <a:effectLst/>
                <a:uLnTx/>
                <a:uFillTx/>
                <a:latin typeface="Calibri"/>
                <a:ea typeface="+mn-ea"/>
                <a:cs typeface="+mn-cs"/>
                <a:sym typeface="Wingdings" panose="05000000000000000000" pitchFamily="2" charset="2"/>
              </a:rPr>
              <a:t>Install / Configure / Program Network Managed Control Systems</a:t>
            </a:r>
          </a:p>
        </p:txBody>
      </p:sp>
    </p:spTree>
    <p:extLst>
      <p:ext uri="{BB962C8B-B14F-4D97-AF65-F5344CB8AC3E}">
        <p14:creationId xmlns:p14="http://schemas.microsoft.com/office/powerpoint/2010/main" val="1585643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r>
              <a:rPr lang="en-US" dirty="0"/>
              <a:t>The heart of </a:t>
            </a:r>
            <a:r>
              <a:rPr lang="en-US" dirty="0" err="1"/>
              <a:t>IoT</a:t>
            </a:r>
            <a:r>
              <a:rPr lang="en-US" dirty="0"/>
              <a:t> is the interconnection between devices</a:t>
            </a:r>
          </a:p>
          <a:p>
            <a:pPr lvl="1"/>
            <a:r>
              <a:rPr lang="en-US" dirty="0"/>
              <a:t>Referred to as “Sensors </a:t>
            </a:r>
            <a:r>
              <a:rPr lang="en-US" dirty="0">
                <a:sym typeface="Wingdings"/>
              </a:rPr>
              <a:t> Actuators”</a:t>
            </a:r>
          </a:p>
          <a:p>
            <a:r>
              <a:rPr lang="en-US" dirty="0">
                <a:sym typeface="Wingdings"/>
              </a:rPr>
              <a:t>There needs to be something in the middle to manage these interactions …</a:t>
            </a:r>
          </a:p>
          <a:p>
            <a:pPr lvl="1"/>
            <a:r>
              <a:rPr lang="en-US" dirty="0">
                <a:sym typeface="Wingdings"/>
              </a:rPr>
              <a:t>This is the “Microcontroller”</a:t>
            </a:r>
          </a:p>
          <a:p>
            <a:pPr lvl="2"/>
            <a:r>
              <a:rPr lang="en-US" dirty="0">
                <a:sym typeface="Wingdings"/>
              </a:rPr>
              <a:t>Until recently, it was a Tower of </a:t>
            </a:r>
            <a:r>
              <a:rPr lang="en-US" dirty="0" err="1">
                <a:sym typeface="Wingdings"/>
              </a:rPr>
              <a:t>Bable</a:t>
            </a:r>
            <a:r>
              <a:rPr lang="en-US" dirty="0">
                <a:sym typeface="Wingdings"/>
              </a:rPr>
              <a:t> ... everything is proprietary</a:t>
            </a:r>
          </a:p>
          <a:p>
            <a:pPr lvl="3"/>
            <a:r>
              <a:rPr lang="en-US" dirty="0">
                <a:sym typeface="Wingdings"/>
              </a:rPr>
              <a:t> </a:t>
            </a:r>
            <a:r>
              <a:rPr lang="en-US" dirty="0" err="1">
                <a:sym typeface="Wingdings"/>
              </a:rPr>
              <a:t>Insteon</a:t>
            </a:r>
            <a:r>
              <a:rPr lang="en-US" dirty="0">
                <a:sym typeface="Wingdings"/>
              </a:rPr>
              <a:t>, Control4, Crestron, </a:t>
            </a:r>
            <a:r>
              <a:rPr lang="en-US" dirty="0" err="1">
                <a:sym typeface="Wingdings"/>
              </a:rPr>
              <a:t>etc</a:t>
            </a:r>
            <a:endParaRPr lang="en-US" dirty="0">
              <a:sym typeface="Wingdings"/>
            </a:endParaRPr>
          </a:p>
          <a:p>
            <a:pPr lvl="2"/>
            <a:r>
              <a:rPr lang="en-US" dirty="0"/>
              <a:t>NOW … we have been transitioning to STANDARDS</a:t>
            </a:r>
          </a:p>
          <a:p>
            <a:pPr lvl="3"/>
            <a:r>
              <a:rPr lang="en-US" dirty="0"/>
              <a:t>TCP/IP</a:t>
            </a:r>
          </a:p>
          <a:p>
            <a:pPr lvl="3"/>
            <a:r>
              <a:rPr lang="en-US" dirty="0"/>
              <a:t>Ethernet &amp; </a:t>
            </a:r>
            <a:r>
              <a:rPr lang="en-US" dirty="0" err="1"/>
              <a:t>WiFi</a:t>
            </a:r>
            <a:endParaRPr lang="en-US" dirty="0"/>
          </a:p>
          <a:p>
            <a:pPr lvl="3"/>
            <a:r>
              <a:rPr lang="en-US" dirty="0" err="1"/>
              <a:t>Zigbee</a:t>
            </a:r>
            <a:r>
              <a:rPr lang="en-US" dirty="0"/>
              <a:t> &amp; Z-Wave</a:t>
            </a:r>
          </a:p>
          <a:p>
            <a:r>
              <a:rPr lang="en-US" dirty="0"/>
              <a:t>One of the newest players, Samsung, has created a Microcontroller that can support almost any </a:t>
            </a:r>
            <a:r>
              <a:rPr lang="en-US" dirty="0" err="1"/>
              <a:t>IoT</a:t>
            </a:r>
            <a:r>
              <a:rPr lang="en-US" dirty="0"/>
              <a:t> device through the network</a:t>
            </a:r>
          </a:p>
          <a:p>
            <a:pPr lvl="1"/>
            <a:r>
              <a:rPr lang="en-US" dirty="0"/>
              <a:t>But … Samsung DID NOT want to write all of the device drivers and the activities</a:t>
            </a:r>
          </a:p>
          <a:p>
            <a:pPr lvl="1"/>
            <a:r>
              <a:rPr lang="en-US" dirty="0"/>
              <a:t>So … they created a developer platform and are encouraging the development and dissemination of devices and activities</a:t>
            </a:r>
          </a:p>
          <a:p>
            <a:pPr lvl="3"/>
            <a:endParaRPr lang="en-US" dirty="0"/>
          </a:p>
        </p:txBody>
      </p:sp>
      <p:sp>
        <p:nvSpPr>
          <p:cNvPr id="4" name="Title 3"/>
          <p:cNvSpPr>
            <a:spLocks noGrp="1"/>
          </p:cNvSpPr>
          <p:nvPr>
            <p:ph type="title"/>
          </p:nvPr>
        </p:nvSpPr>
        <p:spPr>
          <a:xfrm>
            <a:off x="463088" y="22474"/>
            <a:ext cx="7883470" cy="431761"/>
          </a:xfrm>
        </p:spPr>
        <p:txBody>
          <a:bodyPr>
            <a:normAutofit fontScale="90000"/>
          </a:bodyPr>
          <a:lstStyle/>
          <a:p>
            <a:r>
              <a:rPr lang="en-US" dirty="0"/>
              <a:t>Practicum … Create an Integrated Network+ / </a:t>
            </a:r>
            <a:r>
              <a:rPr lang="en-US" dirty="0" err="1"/>
              <a:t>IoT</a:t>
            </a:r>
            <a:r>
              <a:rPr lang="en-US" dirty="0"/>
              <a:t> Activity</a:t>
            </a:r>
          </a:p>
        </p:txBody>
      </p:sp>
    </p:spTree>
    <p:extLst>
      <p:ext uri="{BB962C8B-B14F-4D97-AF65-F5344CB8AC3E}">
        <p14:creationId xmlns:p14="http://schemas.microsoft.com/office/powerpoint/2010/main" val="3478395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err="1"/>
              <a:t>OpenVPN</a:t>
            </a:r>
            <a:r>
              <a:rPr lang="en-US" baseline="0" dirty="0"/>
              <a:t> Services</a:t>
            </a:r>
          </a:p>
          <a:p>
            <a:r>
              <a:rPr lang="en-US" baseline="0" dirty="0" err="1"/>
              <a:t>FreePBX</a:t>
            </a:r>
            <a:r>
              <a:rPr lang="en-US" baseline="0" dirty="0"/>
              <a:t> / Voice Over IP</a:t>
            </a:r>
          </a:p>
          <a:p>
            <a:r>
              <a:rPr lang="en-US" baseline="0" dirty="0"/>
              <a:t>Samsung SmartThings Hub Programming</a:t>
            </a:r>
          </a:p>
          <a:p>
            <a:r>
              <a:rPr lang="en-US" dirty="0"/>
              <a:t>Integrated Control Using Alexia Echo / SmartThings Hub / </a:t>
            </a:r>
            <a:r>
              <a:rPr lang="en-US" dirty="0" err="1"/>
              <a:t>Osram</a:t>
            </a:r>
            <a:r>
              <a:rPr lang="en-US" dirty="0"/>
              <a:t> Lights</a:t>
            </a:r>
          </a:p>
        </p:txBody>
      </p:sp>
      <p:sp>
        <p:nvSpPr>
          <p:cNvPr id="3" name="Title 2"/>
          <p:cNvSpPr>
            <a:spLocks noGrp="1"/>
          </p:cNvSpPr>
          <p:nvPr>
            <p:ph type="title"/>
          </p:nvPr>
        </p:nvSpPr>
        <p:spPr/>
        <p:txBody>
          <a:bodyPr/>
          <a:lstStyle/>
          <a:p>
            <a:r>
              <a:rPr lang="en-US" dirty="0"/>
              <a:t>Demonstrations</a:t>
            </a:r>
          </a:p>
        </p:txBody>
      </p:sp>
    </p:spTree>
    <p:extLst>
      <p:ext uri="{BB962C8B-B14F-4D97-AF65-F5344CB8AC3E}">
        <p14:creationId xmlns:p14="http://schemas.microsoft.com/office/powerpoint/2010/main" val="192206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8160" y="0"/>
            <a:ext cx="6460177" cy="47207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2068653" y="4720751"/>
            <a:ext cx="5709684" cy="215444"/>
          </a:xfrm>
          <a:prstGeom prst="rect">
            <a:avLst/>
          </a:prstGeom>
        </p:spPr>
        <p:txBody>
          <a:bodyPr wrap="square">
            <a:spAutoFit/>
          </a:bodyPr>
          <a:lstStyle/>
          <a:p>
            <a:pPr marL="0" marR="0" lvl="0" indent="0" algn="r" defTabSz="457200" rtl="0" eaLnBrk="1" fontAlgn="base" latinLnBrk="0" hangingPunct="1">
              <a:lnSpc>
                <a:spcPct val="100000"/>
              </a:lnSpc>
              <a:spcBef>
                <a:spcPct val="0"/>
              </a:spcBef>
              <a:spcAft>
                <a:spcPct val="0"/>
              </a:spcAft>
              <a:buClrTx/>
              <a:buSzTx/>
              <a:buFontTx/>
              <a:buNone/>
              <a:tabLst/>
              <a:defRPr/>
            </a:pPr>
            <a:r>
              <a:rPr kumimoji="0" lang="en-US" sz="800" b="0" i="1" u="none" strike="noStrike" kern="1200" cap="none" spc="0" normalizeH="0" baseline="0" noProof="0" dirty="0">
                <a:ln>
                  <a:noFill/>
                </a:ln>
                <a:solidFill>
                  <a:prstClr val="white"/>
                </a:solidFill>
                <a:effectLst/>
                <a:uLnTx/>
                <a:uFillTx/>
                <a:latin typeface="Arial" charset="0"/>
                <a:ea typeface="ＭＳ Ｐゴシック" charset="0"/>
              </a:rPr>
              <a:t>http://postscapes.com/what-exactly-is-the-internet-of-things-infographic  / Harbor Research</a:t>
            </a:r>
          </a:p>
        </p:txBody>
      </p:sp>
      <p:sp>
        <p:nvSpPr>
          <p:cNvPr id="6" name="TextBox 5"/>
          <p:cNvSpPr txBox="1"/>
          <p:nvPr/>
        </p:nvSpPr>
        <p:spPr>
          <a:xfrm>
            <a:off x="1318160" y="0"/>
            <a:ext cx="4241517" cy="832793"/>
          </a:xfrm>
          <a:prstGeom prst="rect">
            <a:avLst/>
          </a:prstGeom>
        </p:spPr>
        <p:txBody>
          <a:bodyPr vert="horz" anchor="ctr">
            <a:noAutofit/>
          </a:bodyPr>
          <a:lstStyle>
            <a:lvl1pPr>
              <a:spcBef>
                <a:spcPct val="0"/>
              </a:spcBef>
              <a:buNone/>
              <a:defRPr kumimoji="0" sz="4400">
                <a:solidFill>
                  <a:schemeClr val="tx2"/>
                </a:solidFill>
                <a:latin typeface="+mj-lt"/>
                <a:ea typeface="+mj-ea"/>
                <a:cs typeface="+mj-cs"/>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Tekton Pro" pitchFamily="34" charset="0"/>
                <a:ea typeface="+mj-ea"/>
                <a:cs typeface="+mj-cs"/>
              </a:rPr>
              <a:t>In Conclusion</a:t>
            </a:r>
          </a:p>
        </p:txBody>
      </p:sp>
    </p:spTree>
    <p:extLst>
      <p:ext uri="{BB962C8B-B14F-4D97-AF65-F5344CB8AC3E}">
        <p14:creationId xmlns:p14="http://schemas.microsoft.com/office/powerpoint/2010/main" val="2144969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099424" y="2064785"/>
            <a:ext cx="4629148" cy="1200329"/>
          </a:xfrm>
          <a:prstGeom prst="rect">
            <a:avLst/>
          </a:prstGeom>
          <a:noFill/>
        </p:spPr>
        <p:txBody>
          <a:bodyPr wrap="square" rtlCol="0">
            <a:spAutoFit/>
          </a:bodyPr>
          <a:lstStyle/>
          <a:p>
            <a:pPr marL="0" marR="0" lvl="0" indent="0" algn="r" defTabSz="4572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charset="0"/>
                <a:ea typeface="ＭＳ Ｐゴシック" charset="0"/>
              </a:rPr>
              <a:t>William Saichek</a:t>
            </a:r>
          </a:p>
          <a:p>
            <a:pPr marL="0" marR="0" lvl="0" indent="0" algn="r" defTabSz="4572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charset="0"/>
                <a:ea typeface="ＭＳ Ｐゴシック" charset="0"/>
              </a:rPr>
              <a:t>Professor, Computer Science </a:t>
            </a:r>
          </a:p>
          <a:p>
            <a:pPr marL="0" marR="0" lvl="0" indent="0" algn="r" defTabSz="4572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charset="0"/>
                <a:ea typeface="ＭＳ Ｐゴシック" charset="0"/>
              </a:rPr>
              <a:t>and Information Systems</a:t>
            </a:r>
          </a:p>
          <a:p>
            <a:pPr marL="0" marR="0" lvl="0" indent="0" algn="r" defTabSz="4572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charset="0"/>
                <a:ea typeface="ＭＳ Ｐゴシック" charset="0"/>
              </a:rPr>
              <a:t>Orange Coast College</a:t>
            </a:r>
          </a:p>
          <a:p>
            <a:pPr marL="0" marR="0" lvl="0" indent="0" algn="r" defTabSz="4572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err="1">
                <a:ln>
                  <a:noFill/>
                </a:ln>
                <a:solidFill>
                  <a:prstClr val="black"/>
                </a:solidFill>
                <a:effectLst/>
                <a:uLnTx/>
                <a:uFillTx/>
                <a:latin typeface="Arial" charset="0"/>
                <a:ea typeface="ＭＳ Ｐゴシック" charset="0"/>
              </a:rPr>
              <a:t>bsaichek@occ.cccd.ed</a:t>
            </a:r>
            <a:endParaRPr kumimoji="0" lang="en-US" sz="1400" b="0" i="0" u="none" strike="noStrike" kern="1200" cap="none" spc="0" normalizeH="0" baseline="0" noProof="0" dirty="0">
              <a:ln>
                <a:noFill/>
              </a:ln>
              <a:solidFill>
                <a:prstClr val="black"/>
              </a:solidFill>
              <a:effectLst/>
              <a:uLnTx/>
              <a:uFillTx/>
              <a:latin typeface="Arial" charset="0"/>
              <a:ea typeface="ＭＳ Ｐゴシック" charset="0"/>
            </a:endParaRPr>
          </a:p>
        </p:txBody>
      </p:sp>
      <p:sp>
        <p:nvSpPr>
          <p:cNvPr id="4" name="Title 1"/>
          <p:cNvSpPr>
            <a:spLocks noGrp="1"/>
          </p:cNvSpPr>
          <p:nvPr>
            <p:ph type="title"/>
          </p:nvPr>
        </p:nvSpPr>
        <p:spPr>
          <a:xfrm>
            <a:off x="4216382" y="410677"/>
            <a:ext cx="4539342" cy="1530892"/>
          </a:xfrm>
        </p:spPr>
        <p:txBody>
          <a:bodyPr>
            <a:normAutofit/>
          </a:bodyPr>
          <a:lstStyle/>
          <a:p>
            <a:pPr algn="r"/>
            <a:r>
              <a:rPr lang="en-US" dirty="0"/>
              <a:t>Thank You</a:t>
            </a:r>
          </a:p>
        </p:txBody>
      </p:sp>
    </p:spTree>
    <p:extLst>
      <p:ext uri="{BB962C8B-B14F-4D97-AF65-F5344CB8AC3E}">
        <p14:creationId xmlns:p14="http://schemas.microsoft.com/office/powerpoint/2010/main" val="3746645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72396" y="953429"/>
            <a:ext cx="8402788" cy="989671"/>
          </a:xfrm>
        </p:spPr>
        <p:txBody>
          <a:bodyPr>
            <a:normAutofit fontScale="92500" lnSpcReduction="20000"/>
          </a:bodyPr>
          <a:lstStyle/>
          <a:p>
            <a:r>
              <a:rPr lang="en-US" dirty="0"/>
              <a:t>Looking a the objectives, we all see a wealth of opportunities to bring in practical, hands-on  activities to our classes.  </a:t>
            </a:r>
          </a:p>
          <a:p>
            <a:r>
              <a:rPr lang="en-US" dirty="0"/>
              <a:t>Just look at some great possibilities …</a:t>
            </a:r>
          </a:p>
        </p:txBody>
      </p:sp>
      <p:sp>
        <p:nvSpPr>
          <p:cNvPr id="3" name="Title 2"/>
          <p:cNvSpPr>
            <a:spLocks noGrp="1"/>
          </p:cNvSpPr>
          <p:nvPr>
            <p:ph type="title"/>
          </p:nvPr>
        </p:nvSpPr>
        <p:spPr/>
        <p:txBody>
          <a:bodyPr/>
          <a:lstStyle/>
          <a:p>
            <a:r>
              <a:rPr lang="en-US" dirty="0"/>
              <a:t>Perspectives on Teaching Network+</a:t>
            </a:r>
          </a:p>
        </p:txBody>
      </p:sp>
      <p:sp>
        <p:nvSpPr>
          <p:cNvPr id="5" name="Content Placeholder 4"/>
          <p:cNvSpPr>
            <a:spLocks noGrp="1"/>
          </p:cNvSpPr>
          <p:nvPr>
            <p:ph sz="quarter" idx="11"/>
          </p:nvPr>
        </p:nvSpPr>
        <p:spPr>
          <a:xfrm>
            <a:off x="373062" y="1943101"/>
            <a:ext cx="2789237" cy="2480044"/>
          </a:xfrm>
        </p:spPr>
        <p:txBody>
          <a:bodyPr>
            <a:normAutofit fontScale="47500" lnSpcReduction="20000"/>
          </a:bodyPr>
          <a:lstStyle/>
          <a:p>
            <a:pPr marL="114300" indent="-114300"/>
            <a:r>
              <a:rPr lang="en-US" dirty="0"/>
              <a:t>Terminate cables </a:t>
            </a:r>
          </a:p>
          <a:p>
            <a:pPr marL="285750" lvl="1" indent="-171450"/>
            <a:r>
              <a:rPr lang="en-US" sz="1900" dirty="0"/>
              <a:t>(I know we ALL have students patch and punch CAT5e/6-RJ45 and RG6-FType cables)</a:t>
            </a:r>
          </a:p>
          <a:p>
            <a:pPr marL="114300" indent="-114300"/>
            <a:r>
              <a:rPr lang="en-US" dirty="0"/>
              <a:t>Networking Services</a:t>
            </a:r>
          </a:p>
          <a:p>
            <a:pPr marL="285750" lvl="1" indent="-171450"/>
            <a:r>
              <a:rPr lang="en-US" sz="1900" dirty="0"/>
              <a:t>DHCP/DNS/NAT/Port Forwarding</a:t>
            </a:r>
          </a:p>
          <a:p>
            <a:pPr marL="114300" indent="-114300"/>
            <a:r>
              <a:rPr lang="en-US" dirty="0"/>
              <a:t>IPv4 and IPv6 (especially IPv6)</a:t>
            </a:r>
          </a:p>
          <a:p>
            <a:pPr marL="285750" lvl="1" indent="-171450"/>
            <a:r>
              <a:rPr lang="en-US" sz="1900" dirty="0" err="1"/>
              <a:t>Subnetting</a:t>
            </a:r>
            <a:endParaRPr lang="en-US" sz="1900" dirty="0"/>
          </a:p>
          <a:p>
            <a:pPr marL="285750" lvl="1" indent="-171450"/>
            <a:r>
              <a:rPr lang="en-US" sz="1900" dirty="0"/>
              <a:t>VLANs and </a:t>
            </a:r>
            <a:r>
              <a:rPr lang="en-US" sz="1900" dirty="0" err="1"/>
              <a:t>Trunking</a:t>
            </a:r>
            <a:endParaRPr lang="en-US" sz="1900" dirty="0"/>
          </a:p>
          <a:p>
            <a:pPr marL="285750" lvl="1" indent="-171450"/>
            <a:r>
              <a:rPr lang="en-US" sz="1900" dirty="0" err="1"/>
              <a:t>QoS</a:t>
            </a:r>
            <a:endParaRPr lang="en-US" sz="1900" dirty="0"/>
          </a:p>
          <a:p>
            <a:pPr marL="114300" indent="-114300"/>
            <a:r>
              <a:rPr lang="en-US" dirty="0"/>
              <a:t>Routers and Routing Protocols</a:t>
            </a:r>
          </a:p>
          <a:p>
            <a:pPr marL="285750" lvl="1" indent="-171450"/>
            <a:r>
              <a:rPr lang="en-US" dirty="0"/>
              <a:t>Can you say “Other than Cisco”</a:t>
            </a:r>
          </a:p>
          <a:p>
            <a:pPr marL="114300" indent="-114300"/>
            <a:r>
              <a:rPr lang="en-US" sz="2100" dirty="0"/>
              <a:t>Firewalls</a:t>
            </a:r>
          </a:p>
          <a:p>
            <a:pPr marL="285750" lvl="1" indent="-171450"/>
            <a:r>
              <a:rPr lang="en-US" dirty="0" err="1"/>
              <a:t>pfSesnse</a:t>
            </a:r>
            <a:r>
              <a:rPr lang="en-US" dirty="0"/>
              <a:t> (Open Source)</a:t>
            </a:r>
          </a:p>
        </p:txBody>
      </p:sp>
      <p:sp>
        <p:nvSpPr>
          <p:cNvPr id="10" name="Content Placeholder 9"/>
          <p:cNvSpPr>
            <a:spLocks noGrp="1"/>
          </p:cNvSpPr>
          <p:nvPr>
            <p:ph sz="quarter" idx="12"/>
          </p:nvPr>
        </p:nvSpPr>
        <p:spPr>
          <a:xfrm>
            <a:off x="3438745" y="1952971"/>
            <a:ext cx="2956925" cy="2828579"/>
          </a:xfrm>
        </p:spPr>
        <p:txBody>
          <a:bodyPr>
            <a:normAutofit fontScale="47500" lnSpcReduction="20000"/>
          </a:bodyPr>
          <a:lstStyle/>
          <a:p>
            <a:pPr marL="114300" indent="-114300"/>
            <a:r>
              <a:rPr lang="en-US" dirty="0"/>
              <a:t>VPNs and RADIUS</a:t>
            </a:r>
          </a:p>
          <a:p>
            <a:pPr marL="285750" lvl="1" indent="-171450"/>
            <a:r>
              <a:rPr lang="en-US" sz="1900" dirty="0"/>
              <a:t>Encryption techniques (</a:t>
            </a:r>
            <a:r>
              <a:rPr lang="en-US" sz="1900" dirty="0" err="1"/>
              <a:t>IPSec</a:t>
            </a:r>
            <a:r>
              <a:rPr lang="en-US" sz="1900" dirty="0"/>
              <a:t>/L2TP vs SSL)</a:t>
            </a:r>
          </a:p>
          <a:p>
            <a:pPr marL="114300" indent="-114300"/>
            <a:r>
              <a:rPr lang="en-US" dirty="0"/>
              <a:t>Networking Services</a:t>
            </a:r>
          </a:p>
          <a:p>
            <a:pPr marL="285750" lvl="1" indent="-171450"/>
            <a:r>
              <a:rPr lang="en-US" sz="1900" dirty="0"/>
              <a:t>File / Print</a:t>
            </a:r>
          </a:p>
          <a:p>
            <a:pPr marL="285750" lvl="1" indent="-171450"/>
            <a:r>
              <a:rPr lang="en-US" sz="1900" dirty="0"/>
              <a:t>Voice  Over IP</a:t>
            </a:r>
          </a:p>
          <a:p>
            <a:pPr marL="285750" lvl="1" indent="-171450"/>
            <a:r>
              <a:rPr lang="en-US" sz="1900" dirty="0"/>
              <a:t>Audio/Video Streaming using Real-time protocols</a:t>
            </a:r>
          </a:p>
          <a:p>
            <a:pPr marL="285750" lvl="1" indent="-171450"/>
            <a:r>
              <a:rPr lang="en-US" sz="1900" dirty="0"/>
              <a:t>Video Surveillance</a:t>
            </a:r>
          </a:p>
          <a:p>
            <a:pPr marL="114300" indent="-114300"/>
            <a:r>
              <a:rPr lang="en-US" dirty="0"/>
              <a:t>Virtualization and Storage</a:t>
            </a:r>
          </a:p>
          <a:p>
            <a:pPr marL="114300" indent="-114300"/>
            <a:r>
              <a:rPr lang="en-US" dirty="0"/>
              <a:t>Packet / Network Analysis</a:t>
            </a:r>
          </a:p>
          <a:p>
            <a:pPr marL="285750" lvl="1" indent="-171450"/>
            <a:r>
              <a:rPr lang="en-US" dirty="0"/>
              <a:t>Wireshark everywhere</a:t>
            </a:r>
          </a:p>
          <a:p>
            <a:pPr marL="285750" lvl="1" indent="-171450"/>
            <a:r>
              <a:rPr lang="en-US" dirty="0" err="1"/>
              <a:t>WiFi</a:t>
            </a:r>
            <a:r>
              <a:rPr lang="en-US" dirty="0"/>
              <a:t> Pineapple</a:t>
            </a:r>
          </a:p>
          <a:p>
            <a:pPr marL="114300" indent="-114300"/>
            <a:r>
              <a:rPr lang="en-US" dirty="0"/>
              <a:t>Power Over Ethernet &amp; Powerline Ethernet</a:t>
            </a:r>
          </a:p>
          <a:p>
            <a:pPr marL="114300" indent="-114300"/>
            <a:r>
              <a:rPr lang="en-US" dirty="0"/>
              <a:t>Remote Monitoring</a:t>
            </a:r>
          </a:p>
          <a:p>
            <a:pPr marL="285750" lvl="1" indent="-171450"/>
            <a:r>
              <a:rPr lang="en-US" sz="1900" dirty="0"/>
              <a:t>Cloud-based</a:t>
            </a:r>
          </a:p>
          <a:p>
            <a:pPr marL="285750" lvl="1" indent="-171450"/>
            <a:r>
              <a:rPr lang="en-US" sz="1900" dirty="0"/>
              <a:t>VPN-Based</a:t>
            </a:r>
          </a:p>
        </p:txBody>
      </p:sp>
      <p:sp>
        <p:nvSpPr>
          <p:cNvPr id="11" name="Content Placeholder 9"/>
          <p:cNvSpPr txBox="1">
            <a:spLocks/>
          </p:cNvSpPr>
          <p:nvPr/>
        </p:nvSpPr>
        <p:spPr>
          <a:xfrm>
            <a:off x="6650851" y="1943101"/>
            <a:ext cx="2248599" cy="2331187"/>
          </a:xfrm>
          <a:prstGeom prst="rect">
            <a:avLst/>
          </a:prstGeom>
        </p:spPr>
        <p:txBody>
          <a:bodyPr vert="horz" lIns="0" tIns="45720" rIns="91440" bIns="45720" rtlCol="0">
            <a:normAutofit fontScale="47500" lnSpcReduction="20000"/>
          </a:bodyPr>
          <a:lstStyle>
            <a:lvl1pPr marL="225431" indent="-225431" algn="l" defTabSz="457212" rtl="0" eaLnBrk="1" latinLnBrk="0" hangingPunct="1">
              <a:spcBef>
                <a:spcPts val="1200"/>
              </a:spcBef>
              <a:buSzPct val="80000"/>
              <a:buFont typeface="Wingdings" charset="2"/>
              <a:buChar char="§"/>
              <a:defRPr sz="2000" kern="1200">
                <a:solidFill>
                  <a:srgbClr val="576068"/>
                </a:solidFill>
                <a:latin typeface="+mn-lt"/>
                <a:ea typeface="+mn-ea"/>
                <a:cs typeface="+mn-cs"/>
              </a:defRPr>
            </a:lvl1pPr>
            <a:lvl2pPr marL="742969" indent="-285757" algn="l" defTabSz="457212" rtl="0" eaLnBrk="1" latinLnBrk="0" hangingPunct="1">
              <a:spcBef>
                <a:spcPct val="20000"/>
              </a:spcBef>
              <a:buFont typeface="Arial"/>
              <a:buChar char="–"/>
              <a:defRPr sz="1800" kern="1200">
                <a:solidFill>
                  <a:srgbClr val="576068"/>
                </a:solidFill>
                <a:latin typeface="+mn-lt"/>
                <a:ea typeface="+mn-ea"/>
                <a:cs typeface="+mn-cs"/>
              </a:defRPr>
            </a:lvl2pPr>
            <a:lvl3pPr marL="1081115" indent="-166692" algn="l" defTabSz="457212" rtl="0" eaLnBrk="1" latinLnBrk="0" hangingPunct="1">
              <a:spcBef>
                <a:spcPct val="20000"/>
              </a:spcBef>
              <a:buSzPct val="80000"/>
              <a:buFont typeface="Wingdings" charset="2"/>
              <a:buChar char="§"/>
              <a:defRPr sz="1600" kern="1200">
                <a:solidFill>
                  <a:srgbClr val="576068"/>
                </a:solidFill>
                <a:latin typeface="+mn-lt"/>
                <a:ea typeface="+mn-ea"/>
                <a:cs typeface="+mn-cs"/>
              </a:defRPr>
            </a:lvl3pPr>
            <a:lvl4pPr marL="1600242" indent="-228606" algn="l" defTabSz="457212" rtl="0" eaLnBrk="1" latinLnBrk="0" hangingPunct="1">
              <a:spcBef>
                <a:spcPct val="20000"/>
              </a:spcBef>
              <a:buFont typeface="Arial"/>
              <a:buChar char="–"/>
              <a:defRPr sz="1400" kern="1200">
                <a:solidFill>
                  <a:srgbClr val="576068"/>
                </a:solidFill>
                <a:latin typeface="+mn-lt"/>
                <a:ea typeface="+mn-ea"/>
                <a:cs typeface="+mn-cs"/>
              </a:defRPr>
            </a:lvl4pPr>
            <a:lvl5pPr marL="2003477" indent="-174630" algn="l" defTabSz="457212" rtl="0" eaLnBrk="1" latinLnBrk="0" hangingPunct="1">
              <a:spcBef>
                <a:spcPct val="20000"/>
              </a:spcBef>
              <a:buSzPct val="70000"/>
              <a:buFont typeface="Wingdings" charset="2"/>
              <a:buChar char="§"/>
              <a:defRPr sz="1400" kern="1200">
                <a:solidFill>
                  <a:srgbClr val="576068"/>
                </a:solidFill>
                <a:latin typeface="+mn-lt"/>
                <a:ea typeface="+mn-ea"/>
                <a:cs typeface="+mn-cs"/>
              </a:defRPr>
            </a:lvl5pPr>
            <a:lvl6pPr marL="2514665" indent="-228606" algn="l" defTabSz="457212" rtl="0" eaLnBrk="1" latinLnBrk="0" hangingPunct="1">
              <a:spcBef>
                <a:spcPct val="20000"/>
              </a:spcBef>
              <a:buFont typeface="Arial"/>
              <a:buChar char="•"/>
              <a:defRPr sz="2000" kern="1200">
                <a:solidFill>
                  <a:schemeClr val="tx1"/>
                </a:solidFill>
                <a:latin typeface="+mn-lt"/>
                <a:ea typeface="+mn-ea"/>
                <a:cs typeface="+mn-cs"/>
              </a:defRPr>
            </a:lvl6pPr>
            <a:lvl7pPr marL="2971877" indent="-228606" algn="l" defTabSz="457212" rtl="0" eaLnBrk="1" latinLnBrk="0" hangingPunct="1">
              <a:spcBef>
                <a:spcPct val="20000"/>
              </a:spcBef>
              <a:buFont typeface="Arial"/>
              <a:buChar char="•"/>
              <a:defRPr sz="2000" kern="1200">
                <a:solidFill>
                  <a:schemeClr val="tx1"/>
                </a:solidFill>
                <a:latin typeface="+mn-lt"/>
                <a:ea typeface="+mn-ea"/>
                <a:cs typeface="+mn-cs"/>
              </a:defRPr>
            </a:lvl7pPr>
            <a:lvl8pPr marL="3429089" indent="-228606" algn="l" defTabSz="457212" rtl="0" eaLnBrk="1" latinLnBrk="0" hangingPunct="1">
              <a:spcBef>
                <a:spcPct val="20000"/>
              </a:spcBef>
              <a:buFont typeface="Arial"/>
              <a:buChar char="•"/>
              <a:defRPr sz="2000" kern="1200">
                <a:solidFill>
                  <a:schemeClr val="tx1"/>
                </a:solidFill>
                <a:latin typeface="+mn-lt"/>
                <a:ea typeface="+mn-ea"/>
                <a:cs typeface="+mn-cs"/>
              </a:defRPr>
            </a:lvl8pPr>
            <a:lvl9pPr marL="3886300" indent="-228606" algn="l" defTabSz="457212" rtl="0" eaLnBrk="1" latinLnBrk="0" hangingPunct="1">
              <a:spcBef>
                <a:spcPct val="20000"/>
              </a:spcBef>
              <a:buFont typeface="Arial"/>
              <a:buChar char="•"/>
              <a:defRPr sz="2000" kern="1200">
                <a:solidFill>
                  <a:schemeClr val="tx1"/>
                </a:solidFill>
                <a:latin typeface="+mn-lt"/>
                <a:ea typeface="+mn-ea"/>
                <a:cs typeface="+mn-cs"/>
              </a:defRPr>
            </a:lvl9pPr>
          </a:lstStyle>
          <a:p>
            <a:pPr marL="114300" marR="0" lvl="0" indent="-114300" algn="l" defTabSz="457212" rtl="0" eaLnBrk="1" fontAlgn="auto" latinLnBrk="0" hangingPunct="1">
              <a:lnSpc>
                <a:spcPct val="100000"/>
              </a:lnSpc>
              <a:spcBef>
                <a:spcPts val="1200"/>
              </a:spcBef>
              <a:spcAft>
                <a:spcPts val="0"/>
              </a:spcAft>
              <a:buClrTx/>
              <a:buSzPct val="80000"/>
              <a:buFont typeface="Wingdings" charset="2"/>
              <a:buChar char="§"/>
              <a:tabLst/>
              <a:defRPr/>
            </a:pPr>
            <a:r>
              <a:rPr kumimoji="0" lang="en-US" sz="2000" b="0" i="0" u="none" strike="noStrike" kern="1200" cap="none" spc="0" normalizeH="0" baseline="0" noProof="0" dirty="0">
                <a:ln>
                  <a:noFill/>
                </a:ln>
                <a:solidFill>
                  <a:srgbClr val="576068"/>
                </a:solidFill>
                <a:effectLst/>
                <a:uLnTx/>
                <a:uFillTx/>
                <a:latin typeface="Calibri"/>
                <a:ea typeface="+mn-ea"/>
                <a:cs typeface="+mn-cs"/>
              </a:rPr>
              <a:t>Wireless</a:t>
            </a:r>
          </a:p>
          <a:p>
            <a:pPr marL="285750" marR="0" lvl="1" indent="-171450" algn="l" defTabSz="457212" rtl="0" eaLnBrk="1" fontAlgn="auto" latinLnBrk="0" hangingPunct="1">
              <a:lnSpc>
                <a:spcPct val="100000"/>
              </a:lnSpc>
              <a:spcBef>
                <a:spcPct val="20000"/>
              </a:spcBef>
              <a:spcAft>
                <a:spcPts val="0"/>
              </a:spcAft>
              <a:buClrTx/>
              <a:buSzTx/>
              <a:buFont typeface="Arial"/>
              <a:buChar char="–"/>
              <a:tabLst/>
              <a:defRPr/>
            </a:pPr>
            <a:r>
              <a:rPr kumimoji="0" lang="en-US" sz="1900" b="0" i="0" u="none" strike="noStrike" kern="1200" cap="none" spc="0" normalizeH="0" baseline="0" noProof="0" dirty="0">
                <a:ln>
                  <a:noFill/>
                </a:ln>
                <a:solidFill>
                  <a:srgbClr val="576068"/>
                </a:solidFill>
                <a:effectLst/>
                <a:uLnTx/>
                <a:uFillTx/>
                <a:latin typeface="Calibri"/>
                <a:ea typeface="+mn-ea"/>
                <a:cs typeface="+mn-cs"/>
              </a:rPr>
              <a:t>Access Points</a:t>
            </a:r>
          </a:p>
          <a:p>
            <a:pPr marL="454025" marR="0" lvl="2" indent="-171450" algn="l" defTabSz="457212" rtl="0" eaLnBrk="1" fontAlgn="auto" latinLnBrk="0" hangingPunct="1">
              <a:lnSpc>
                <a:spcPct val="100000"/>
              </a:lnSpc>
              <a:spcBef>
                <a:spcPct val="20000"/>
              </a:spcBef>
              <a:spcAft>
                <a:spcPts val="0"/>
              </a:spcAft>
              <a:buClrTx/>
              <a:buSzPct val="80000"/>
              <a:buFont typeface="Wingdings" charset="2"/>
              <a:buChar char="§"/>
              <a:tabLst/>
              <a:defRPr/>
            </a:pPr>
            <a:r>
              <a:rPr kumimoji="0" lang="en-US" sz="1700" b="0" i="0" u="none" strike="noStrike" kern="1200" cap="none" spc="0" normalizeH="0" baseline="0" noProof="0" dirty="0">
                <a:ln>
                  <a:noFill/>
                </a:ln>
                <a:solidFill>
                  <a:srgbClr val="576068"/>
                </a:solidFill>
                <a:effectLst/>
                <a:uLnTx/>
                <a:uFillTx/>
                <a:latin typeface="Calibri"/>
                <a:ea typeface="+mn-ea"/>
                <a:cs typeface="+mn-cs"/>
              </a:rPr>
              <a:t>Traditional “Thick”</a:t>
            </a:r>
          </a:p>
          <a:p>
            <a:pPr marL="454025" marR="0" lvl="2" indent="-171450" algn="l" defTabSz="457212" rtl="0" eaLnBrk="1" fontAlgn="auto" latinLnBrk="0" hangingPunct="1">
              <a:lnSpc>
                <a:spcPct val="100000"/>
              </a:lnSpc>
              <a:spcBef>
                <a:spcPct val="20000"/>
              </a:spcBef>
              <a:spcAft>
                <a:spcPts val="0"/>
              </a:spcAft>
              <a:buClrTx/>
              <a:buSzPct val="80000"/>
              <a:buFont typeface="Wingdings" charset="2"/>
              <a:buChar char="§"/>
              <a:tabLst/>
              <a:defRPr/>
            </a:pPr>
            <a:r>
              <a:rPr kumimoji="0" lang="en-US" sz="1800" b="0" i="0" u="none" strike="noStrike" kern="1200" cap="none" spc="0" normalizeH="0" baseline="0" noProof="0" dirty="0">
                <a:ln>
                  <a:noFill/>
                </a:ln>
                <a:solidFill>
                  <a:srgbClr val="576068"/>
                </a:solidFill>
                <a:effectLst/>
                <a:uLnTx/>
                <a:uFillTx/>
                <a:latin typeface="Calibri"/>
                <a:ea typeface="+mn-ea"/>
                <a:cs typeface="+mn-cs"/>
              </a:rPr>
              <a:t>Wireless Controllers</a:t>
            </a:r>
          </a:p>
          <a:p>
            <a:pPr marL="454025" marR="0" lvl="2" indent="-171450" algn="l" defTabSz="457212" rtl="0" eaLnBrk="1" fontAlgn="auto" latinLnBrk="0" hangingPunct="1">
              <a:lnSpc>
                <a:spcPct val="100000"/>
              </a:lnSpc>
              <a:spcBef>
                <a:spcPct val="20000"/>
              </a:spcBef>
              <a:spcAft>
                <a:spcPts val="0"/>
              </a:spcAft>
              <a:buClrTx/>
              <a:buSzPct val="80000"/>
              <a:buFont typeface="Wingdings" charset="2"/>
              <a:buChar char="§"/>
              <a:tabLst/>
              <a:defRPr/>
            </a:pPr>
            <a:r>
              <a:rPr kumimoji="0" lang="en-US" sz="1800" b="0" i="0" u="none" strike="noStrike" kern="1200" cap="none" spc="0" normalizeH="0" baseline="0" noProof="0" dirty="0">
                <a:ln>
                  <a:noFill/>
                </a:ln>
                <a:solidFill>
                  <a:srgbClr val="576068"/>
                </a:solidFill>
                <a:effectLst/>
                <a:uLnTx/>
                <a:uFillTx/>
                <a:latin typeface="Calibri"/>
                <a:ea typeface="+mn-ea"/>
                <a:cs typeface="+mn-cs"/>
              </a:rPr>
              <a:t>Mesh</a:t>
            </a:r>
          </a:p>
          <a:p>
            <a:pPr marL="285750" marR="0" lvl="1" indent="-171450" algn="l" defTabSz="457212" rtl="0" eaLnBrk="1" fontAlgn="auto" latinLnBrk="0" hangingPunct="1">
              <a:lnSpc>
                <a:spcPct val="100000"/>
              </a:lnSpc>
              <a:spcBef>
                <a:spcPct val="20000"/>
              </a:spcBef>
              <a:spcAft>
                <a:spcPts val="0"/>
              </a:spcAft>
              <a:buClrTx/>
              <a:buSzTx/>
              <a:buFont typeface="Arial"/>
              <a:buChar char="–"/>
              <a:tabLst/>
              <a:defRPr/>
            </a:pPr>
            <a:r>
              <a:rPr kumimoji="0" lang="en-US" sz="1900" b="0" i="0" u="none" strike="noStrike" kern="1200" cap="none" spc="0" normalizeH="0" baseline="0" noProof="0" dirty="0">
                <a:ln>
                  <a:noFill/>
                </a:ln>
                <a:solidFill>
                  <a:srgbClr val="576068"/>
                </a:solidFill>
                <a:effectLst/>
                <a:uLnTx/>
                <a:uFillTx/>
                <a:latin typeface="Calibri"/>
                <a:ea typeface="+mn-ea"/>
                <a:cs typeface="+mn-cs"/>
              </a:rPr>
              <a:t>Bridges</a:t>
            </a:r>
          </a:p>
          <a:p>
            <a:pPr marL="285750" marR="0" lvl="1" indent="-171450" algn="l" defTabSz="457212" rtl="0" eaLnBrk="1" fontAlgn="auto" latinLnBrk="0" hangingPunct="1">
              <a:lnSpc>
                <a:spcPct val="100000"/>
              </a:lnSpc>
              <a:spcBef>
                <a:spcPct val="20000"/>
              </a:spcBef>
              <a:spcAft>
                <a:spcPts val="0"/>
              </a:spcAft>
              <a:buClrTx/>
              <a:buSzTx/>
              <a:buFont typeface="Arial"/>
              <a:buChar char="–"/>
              <a:tabLst/>
              <a:defRPr/>
            </a:pPr>
            <a:r>
              <a:rPr kumimoji="0" lang="en-US" sz="1900" b="0" i="0" u="none" strike="noStrike" kern="1200" cap="none" spc="0" normalizeH="0" baseline="0" noProof="0" dirty="0">
                <a:ln>
                  <a:noFill/>
                </a:ln>
                <a:solidFill>
                  <a:srgbClr val="576068"/>
                </a:solidFill>
                <a:effectLst/>
                <a:uLnTx/>
                <a:uFillTx/>
                <a:latin typeface="Calibri"/>
                <a:ea typeface="+mn-ea"/>
                <a:cs typeface="+mn-cs"/>
              </a:rPr>
              <a:t>Security</a:t>
            </a:r>
          </a:p>
          <a:p>
            <a:pPr marL="285750" marR="0" lvl="1" indent="-171450" algn="l" defTabSz="457212" rtl="0" eaLnBrk="1" fontAlgn="auto" latinLnBrk="0" hangingPunct="1">
              <a:lnSpc>
                <a:spcPct val="100000"/>
              </a:lnSpc>
              <a:spcBef>
                <a:spcPct val="20000"/>
              </a:spcBef>
              <a:spcAft>
                <a:spcPts val="0"/>
              </a:spcAft>
              <a:buClrTx/>
              <a:buSzTx/>
              <a:buFont typeface="Arial"/>
              <a:buChar char="–"/>
              <a:tabLst/>
              <a:defRPr/>
            </a:pPr>
            <a:r>
              <a:rPr kumimoji="0" lang="en-US" sz="1900" b="0" i="0" u="none" strike="noStrike" kern="1200" cap="none" spc="0" normalizeH="0" baseline="0" noProof="0" dirty="0">
                <a:ln>
                  <a:noFill/>
                </a:ln>
                <a:solidFill>
                  <a:srgbClr val="576068"/>
                </a:solidFill>
                <a:effectLst/>
                <a:uLnTx/>
                <a:uFillTx/>
                <a:latin typeface="Calibri"/>
                <a:ea typeface="+mn-ea"/>
                <a:cs typeface="+mn-cs"/>
              </a:rPr>
              <a:t>Non-</a:t>
            </a:r>
            <a:r>
              <a:rPr kumimoji="0" lang="en-US" sz="1900" b="0" i="0" u="none" strike="noStrike" kern="1200" cap="none" spc="0" normalizeH="0" baseline="0" noProof="0" dirty="0" err="1">
                <a:ln>
                  <a:noFill/>
                </a:ln>
                <a:solidFill>
                  <a:srgbClr val="576068"/>
                </a:solidFill>
                <a:effectLst/>
                <a:uLnTx/>
                <a:uFillTx/>
                <a:latin typeface="Calibri"/>
                <a:ea typeface="+mn-ea"/>
                <a:cs typeface="+mn-cs"/>
              </a:rPr>
              <a:t>WiFi</a:t>
            </a:r>
            <a:r>
              <a:rPr kumimoji="0" lang="en-US" sz="1900" b="0" i="0" u="none" strike="noStrike" kern="1200" cap="none" spc="0" normalizeH="0" baseline="0" noProof="0" dirty="0">
                <a:ln>
                  <a:noFill/>
                </a:ln>
                <a:solidFill>
                  <a:srgbClr val="576068"/>
                </a:solidFill>
                <a:effectLst/>
                <a:uLnTx/>
                <a:uFillTx/>
                <a:latin typeface="Calibri"/>
                <a:ea typeface="+mn-ea"/>
                <a:cs typeface="+mn-cs"/>
              </a:rPr>
              <a:t> (802.11)</a:t>
            </a:r>
          </a:p>
          <a:p>
            <a:pPr marL="454025" marR="0" lvl="2" indent="-171450" algn="l" defTabSz="457212" rtl="0" eaLnBrk="1" fontAlgn="auto" latinLnBrk="0" hangingPunct="1">
              <a:lnSpc>
                <a:spcPct val="100000"/>
              </a:lnSpc>
              <a:spcBef>
                <a:spcPct val="20000"/>
              </a:spcBef>
              <a:spcAft>
                <a:spcPts val="0"/>
              </a:spcAft>
              <a:buClrTx/>
              <a:buSzPct val="80000"/>
              <a:buFont typeface="Wingdings" charset="2"/>
              <a:buChar char="§"/>
              <a:tabLst/>
              <a:defRPr/>
            </a:pPr>
            <a:r>
              <a:rPr kumimoji="0" lang="en-US" sz="1800" b="0" i="0" u="none" strike="noStrike" kern="1200" cap="none" spc="0" normalizeH="0" baseline="0" noProof="0" dirty="0">
                <a:ln>
                  <a:noFill/>
                </a:ln>
                <a:solidFill>
                  <a:srgbClr val="576068"/>
                </a:solidFill>
                <a:effectLst/>
                <a:uLnTx/>
                <a:uFillTx/>
                <a:latin typeface="Calibri"/>
                <a:ea typeface="+mn-ea"/>
                <a:cs typeface="+mn-cs"/>
              </a:rPr>
              <a:t>Bluetooth</a:t>
            </a:r>
          </a:p>
          <a:p>
            <a:pPr marL="454025" marR="0" lvl="2" indent="-171450" algn="l" defTabSz="457212" rtl="0" eaLnBrk="1" fontAlgn="auto" latinLnBrk="0" hangingPunct="1">
              <a:lnSpc>
                <a:spcPct val="100000"/>
              </a:lnSpc>
              <a:spcBef>
                <a:spcPct val="20000"/>
              </a:spcBef>
              <a:spcAft>
                <a:spcPts val="0"/>
              </a:spcAft>
              <a:buClrTx/>
              <a:buSzPct val="80000"/>
              <a:buFont typeface="Wingdings" charset="2"/>
              <a:buChar char="§"/>
              <a:tabLst/>
              <a:defRPr/>
            </a:pPr>
            <a:r>
              <a:rPr kumimoji="0" lang="en-US" sz="1800" b="0" i="0" u="none" strike="noStrike" kern="1200" cap="none" spc="0" normalizeH="0" baseline="0" noProof="0" dirty="0" err="1">
                <a:ln>
                  <a:noFill/>
                </a:ln>
                <a:solidFill>
                  <a:srgbClr val="576068"/>
                </a:solidFill>
                <a:effectLst/>
                <a:uLnTx/>
                <a:uFillTx/>
                <a:latin typeface="Calibri"/>
                <a:ea typeface="+mn-ea"/>
                <a:cs typeface="+mn-cs"/>
              </a:rPr>
              <a:t>Zigbee</a:t>
            </a:r>
            <a:endParaRPr kumimoji="0" lang="en-US" sz="1800" b="0" i="0" u="none" strike="noStrike" kern="1200" cap="none" spc="0" normalizeH="0" baseline="0" noProof="0" dirty="0">
              <a:ln>
                <a:noFill/>
              </a:ln>
              <a:solidFill>
                <a:srgbClr val="576068"/>
              </a:solidFill>
              <a:effectLst/>
              <a:uLnTx/>
              <a:uFillTx/>
              <a:latin typeface="Calibri"/>
              <a:ea typeface="+mn-ea"/>
              <a:cs typeface="+mn-cs"/>
            </a:endParaRPr>
          </a:p>
          <a:p>
            <a:pPr marL="454025" marR="0" lvl="2" indent="-171450" algn="l" defTabSz="457212" rtl="0" eaLnBrk="1" fontAlgn="auto" latinLnBrk="0" hangingPunct="1">
              <a:lnSpc>
                <a:spcPct val="100000"/>
              </a:lnSpc>
              <a:spcBef>
                <a:spcPct val="20000"/>
              </a:spcBef>
              <a:spcAft>
                <a:spcPts val="0"/>
              </a:spcAft>
              <a:buClrTx/>
              <a:buSzPct val="80000"/>
              <a:buFont typeface="Wingdings" charset="2"/>
              <a:buChar char="§"/>
              <a:tabLst/>
              <a:defRPr/>
            </a:pPr>
            <a:r>
              <a:rPr kumimoji="0" lang="en-US" sz="1800" b="0" i="0" u="none" strike="noStrike" kern="1200" cap="none" spc="0" normalizeH="0" baseline="0" noProof="0" dirty="0">
                <a:ln>
                  <a:noFill/>
                </a:ln>
                <a:solidFill>
                  <a:srgbClr val="576068"/>
                </a:solidFill>
                <a:effectLst/>
                <a:uLnTx/>
                <a:uFillTx/>
                <a:latin typeface="Calibri"/>
                <a:ea typeface="+mn-ea"/>
                <a:cs typeface="+mn-cs"/>
              </a:rPr>
              <a:t>Z-Wave</a:t>
            </a:r>
          </a:p>
          <a:p>
            <a:pPr marL="454025" marR="0" lvl="2" indent="-171450" algn="l" defTabSz="457212" rtl="0" eaLnBrk="1" fontAlgn="auto" latinLnBrk="0" hangingPunct="1">
              <a:lnSpc>
                <a:spcPct val="100000"/>
              </a:lnSpc>
              <a:spcBef>
                <a:spcPct val="20000"/>
              </a:spcBef>
              <a:spcAft>
                <a:spcPts val="0"/>
              </a:spcAft>
              <a:buClrTx/>
              <a:buSzPct val="80000"/>
              <a:buFont typeface="Wingdings" charset="2"/>
              <a:buChar char="§"/>
              <a:tabLst/>
              <a:defRPr/>
            </a:pPr>
            <a:r>
              <a:rPr kumimoji="0" lang="en-US" sz="1800" b="0" i="0" u="none" strike="noStrike" kern="1200" cap="none" spc="0" normalizeH="0" baseline="0" noProof="0" dirty="0">
                <a:ln>
                  <a:noFill/>
                </a:ln>
                <a:solidFill>
                  <a:srgbClr val="576068"/>
                </a:solidFill>
                <a:effectLst/>
                <a:uLnTx/>
                <a:uFillTx/>
                <a:latin typeface="Calibri"/>
                <a:ea typeface="+mn-ea"/>
                <a:cs typeface="+mn-cs"/>
              </a:rPr>
              <a:t>WeMo</a:t>
            </a:r>
          </a:p>
          <a:p>
            <a:pPr marL="285750" marR="0" lvl="1" indent="-171450" algn="l" defTabSz="457212" rtl="0" eaLnBrk="1" fontAlgn="auto" latinLnBrk="0" hangingPunct="1">
              <a:lnSpc>
                <a:spcPct val="100000"/>
              </a:lnSpc>
              <a:spcBef>
                <a:spcPct val="20000"/>
              </a:spcBef>
              <a:spcAft>
                <a:spcPts val="0"/>
              </a:spcAft>
              <a:buClrTx/>
              <a:buSzTx/>
              <a:buFont typeface="Arial"/>
              <a:buChar char="–"/>
              <a:tabLst/>
              <a:defRPr/>
            </a:pPr>
            <a:r>
              <a:rPr kumimoji="0" lang="en-US" sz="1900" b="0" i="0" u="none" strike="noStrike" kern="1200" cap="none" spc="0" normalizeH="0" baseline="0" noProof="0" dirty="0">
                <a:ln>
                  <a:noFill/>
                </a:ln>
                <a:solidFill>
                  <a:srgbClr val="576068"/>
                </a:solidFill>
                <a:effectLst/>
                <a:uLnTx/>
                <a:uFillTx/>
                <a:latin typeface="Calibri"/>
                <a:ea typeface="+mn-ea"/>
                <a:cs typeface="+mn-cs"/>
              </a:rPr>
              <a:t>Micro-controllers</a:t>
            </a:r>
          </a:p>
          <a:p>
            <a:pPr marL="454025" marR="0" lvl="2" indent="-171450" algn="l" defTabSz="457212" rtl="0" eaLnBrk="1" fontAlgn="auto" latinLnBrk="0" hangingPunct="1">
              <a:lnSpc>
                <a:spcPct val="100000"/>
              </a:lnSpc>
              <a:spcBef>
                <a:spcPct val="20000"/>
              </a:spcBef>
              <a:spcAft>
                <a:spcPts val="0"/>
              </a:spcAft>
              <a:buClrTx/>
              <a:buSzPct val="80000"/>
              <a:buFont typeface="Wingdings" charset="2"/>
              <a:buChar char="§"/>
              <a:tabLst/>
              <a:defRPr/>
            </a:pPr>
            <a:r>
              <a:rPr kumimoji="0" lang="en-US" sz="1800" b="0" i="0" u="none" strike="noStrike" kern="1200" cap="none" spc="0" normalizeH="0" baseline="0" noProof="0" dirty="0">
                <a:ln>
                  <a:noFill/>
                </a:ln>
                <a:solidFill>
                  <a:srgbClr val="576068"/>
                </a:solidFill>
                <a:effectLst/>
                <a:uLnTx/>
                <a:uFillTx/>
                <a:latin typeface="Calibri"/>
                <a:ea typeface="+mn-ea"/>
                <a:cs typeface="+mn-cs"/>
              </a:rPr>
              <a:t>Mobile device activated</a:t>
            </a:r>
          </a:p>
          <a:p>
            <a:pPr marL="454025" marR="0" lvl="2" indent="-171450" algn="l" defTabSz="457212" rtl="0" eaLnBrk="1" fontAlgn="auto" latinLnBrk="0" hangingPunct="1">
              <a:lnSpc>
                <a:spcPct val="100000"/>
              </a:lnSpc>
              <a:spcBef>
                <a:spcPct val="20000"/>
              </a:spcBef>
              <a:spcAft>
                <a:spcPts val="0"/>
              </a:spcAft>
              <a:buClrTx/>
              <a:buSzPct val="80000"/>
              <a:buFont typeface="Wingdings" charset="2"/>
              <a:buChar char="§"/>
              <a:tabLst/>
              <a:defRPr/>
            </a:pPr>
            <a:r>
              <a:rPr kumimoji="0" lang="en-US" sz="1800" b="0" i="0" u="none" strike="noStrike" kern="1200" cap="none" spc="0" normalizeH="0" baseline="0" noProof="0" dirty="0">
                <a:ln>
                  <a:noFill/>
                </a:ln>
                <a:solidFill>
                  <a:srgbClr val="576068"/>
                </a:solidFill>
                <a:effectLst/>
                <a:uLnTx/>
                <a:uFillTx/>
                <a:latin typeface="Calibri"/>
                <a:ea typeface="+mn-ea"/>
                <a:cs typeface="+mn-cs"/>
              </a:rPr>
              <a:t>Voice Activated</a:t>
            </a:r>
          </a:p>
          <a:p>
            <a:pPr marL="285750" marR="0" lvl="1" indent="-171450" algn="l" defTabSz="457212" rtl="0" eaLnBrk="1" fontAlgn="auto" latinLnBrk="0" hangingPunct="1">
              <a:lnSpc>
                <a:spcPct val="100000"/>
              </a:lnSpc>
              <a:spcBef>
                <a:spcPct val="20000"/>
              </a:spcBef>
              <a:spcAft>
                <a:spcPts val="0"/>
              </a:spcAft>
              <a:buClrTx/>
              <a:buSzTx/>
              <a:buFont typeface="Arial"/>
              <a:buChar char="–"/>
              <a:tabLst/>
              <a:defRPr/>
            </a:pPr>
            <a:endParaRPr kumimoji="0" lang="en-US" sz="1900" b="0" i="0" u="none" strike="noStrike" kern="1200" cap="none" spc="0" normalizeH="0" baseline="0" noProof="0" dirty="0">
              <a:ln>
                <a:noFill/>
              </a:ln>
              <a:solidFill>
                <a:srgbClr val="576068"/>
              </a:solidFill>
              <a:effectLst/>
              <a:uLnTx/>
              <a:uFillTx/>
              <a:latin typeface="Calibri"/>
              <a:ea typeface="+mn-ea"/>
              <a:cs typeface="+mn-cs"/>
            </a:endParaRPr>
          </a:p>
          <a:p>
            <a:pPr marL="0" marR="0" lvl="0" indent="0" algn="l" defTabSz="457212" rtl="0" eaLnBrk="1" fontAlgn="auto" latinLnBrk="0" hangingPunct="1">
              <a:lnSpc>
                <a:spcPct val="100000"/>
              </a:lnSpc>
              <a:spcBef>
                <a:spcPts val="1200"/>
              </a:spcBef>
              <a:spcAft>
                <a:spcPts val="0"/>
              </a:spcAft>
              <a:buClrTx/>
              <a:buSzPct val="80000"/>
              <a:buFont typeface="Wingdings" charset="2"/>
              <a:buNone/>
              <a:tabLst/>
              <a:defRPr/>
            </a:pPr>
            <a:endParaRPr kumimoji="0" lang="en-US" sz="2000" b="0" i="0" u="none" strike="noStrike" kern="1200" cap="none" spc="0" normalizeH="0" baseline="0" noProof="0" dirty="0">
              <a:ln>
                <a:noFill/>
              </a:ln>
              <a:solidFill>
                <a:srgbClr val="576068"/>
              </a:solidFill>
              <a:effectLst/>
              <a:uLnTx/>
              <a:uFillTx/>
              <a:latin typeface="Calibri"/>
              <a:ea typeface="+mn-ea"/>
              <a:cs typeface="+mn-cs"/>
            </a:endParaRPr>
          </a:p>
          <a:p>
            <a:pPr marL="225431" marR="0" lvl="0" indent="-225431" algn="l" defTabSz="457212" rtl="0" eaLnBrk="1" fontAlgn="auto" latinLnBrk="0" hangingPunct="1">
              <a:lnSpc>
                <a:spcPct val="100000"/>
              </a:lnSpc>
              <a:spcBef>
                <a:spcPts val="1200"/>
              </a:spcBef>
              <a:spcAft>
                <a:spcPts val="0"/>
              </a:spcAft>
              <a:buClrTx/>
              <a:buSzPct val="80000"/>
              <a:buFont typeface="Wingdings" charset="2"/>
              <a:buChar char="§"/>
              <a:tabLst/>
              <a:defRPr/>
            </a:pPr>
            <a:endParaRPr kumimoji="0" lang="en-US" sz="2000" b="0" i="0" u="none" strike="noStrike" kern="1200" cap="none" spc="0" normalizeH="0" baseline="0" noProof="0" dirty="0">
              <a:ln>
                <a:noFill/>
              </a:ln>
              <a:solidFill>
                <a:srgbClr val="576068"/>
              </a:solidFill>
              <a:effectLst/>
              <a:uLnTx/>
              <a:uFillTx/>
              <a:latin typeface="Calibri"/>
              <a:ea typeface="+mn-ea"/>
              <a:cs typeface="+mn-cs"/>
            </a:endParaRPr>
          </a:p>
        </p:txBody>
      </p:sp>
    </p:spTree>
    <p:extLst>
      <p:ext uri="{BB962C8B-B14F-4D97-AF65-F5344CB8AC3E}">
        <p14:creationId xmlns:p14="http://schemas.microsoft.com/office/powerpoint/2010/main" val="317037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33213" y="691116"/>
            <a:ext cx="8544531" cy="4080562"/>
          </a:xfrm>
        </p:spPr>
        <p:txBody>
          <a:bodyPr>
            <a:normAutofit fontScale="92500" lnSpcReduction="10000"/>
          </a:bodyPr>
          <a:lstStyle/>
          <a:p>
            <a:r>
              <a:rPr lang="en-US" dirty="0"/>
              <a:t>Looking at the list of lab possibilities, how can we integrate these labs into a Network+ class, given …</a:t>
            </a:r>
          </a:p>
          <a:p>
            <a:pPr lvl="1"/>
            <a:r>
              <a:rPr lang="en-US" dirty="0"/>
              <a:t>Relevance</a:t>
            </a:r>
          </a:p>
          <a:p>
            <a:pPr lvl="2"/>
            <a:r>
              <a:rPr lang="en-US" dirty="0"/>
              <a:t>In most cases, a Network+ class is a 100-level class where students have little or no networking background (maybe the A+ class)</a:t>
            </a:r>
          </a:p>
          <a:p>
            <a:pPr lvl="2"/>
            <a:r>
              <a:rPr lang="en-US" dirty="0"/>
              <a:t>There is no practical networking foundation that answers the question …</a:t>
            </a:r>
          </a:p>
          <a:p>
            <a:pPr lvl="3"/>
            <a:r>
              <a:rPr lang="en-US" dirty="0"/>
              <a:t>And this is important why?????</a:t>
            </a:r>
          </a:p>
          <a:p>
            <a:pPr lvl="2"/>
            <a:r>
              <a:rPr lang="en-US" dirty="0"/>
              <a:t>Lack of specific vendors dilute the “marketability” of the technical concepts</a:t>
            </a:r>
          </a:p>
          <a:p>
            <a:pPr lvl="1"/>
            <a:r>
              <a:rPr lang="en-US" dirty="0"/>
              <a:t>Facilities</a:t>
            </a:r>
          </a:p>
          <a:p>
            <a:pPr lvl="2"/>
            <a:r>
              <a:rPr lang="en-US" dirty="0"/>
              <a:t>Many of the labs use combinations of expensive servers, routers, firewalls, workstations, </a:t>
            </a:r>
            <a:r>
              <a:rPr lang="en-US" dirty="0" err="1"/>
              <a:t>etc</a:t>
            </a:r>
            <a:endParaRPr lang="en-US" dirty="0"/>
          </a:p>
          <a:p>
            <a:pPr lvl="2"/>
            <a:r>
              <a:rPr lang="en-US" dirty="0"/>
              <a:t>In fact … it could be argued that each student (or group of students) should have their own datacenter to work with</a:t>
            </a:r>
          </a:p>
          <a:p>
            <a:pPr lvl="1"/>
            <a:r>
              <a:rPr lang="en-US" dirty="0"/>
              <a:t>Equipment Costs</a:t>
            </a:r>
          </a:p>
          <a:p>
            <a:pPr lvl="2"/>
            <a:r>
              <a:rPr lang="en-US" dirty="0"/>
              <a:t>Commercial / Industrial networking hardware (Cisco, Palo Alto), servers (Dell, HP) and storage (EMC, </a:t>
            </a:r>
            <a:r>
              <a:rPr lang="en-US" dirty="0" err="1"/>
              <a:t>Netapp</a:t>
            </a:r>
            <a:r>
              <a:rPr lang="en-US" dirty="0"/>
              <a:t>) is expensive to purchase and maintain</a:t>
            </a:r>
          </a:p>
          <a:p>
            <a:pPr lvl="3"/>
            <a:r>
              <a:rPr lang="en-US" dirty="0"/>
              <a:t>… even at Academy pricing</a:t>
            </a:r>
          </a:p>
        </p:txBody>
      </p:sp>
      <p:sp>
        <p:nvSpPr>
          <p:cNvPr id="3" name="Title 2"/>
          <p:cNvSpPr>
            <a:spLocks noGrp="1"/>
          </p:cNvSpPr>
          <p:nvPr>
            <p:ph type="title"/>
          </p:nvPr>
        </p:nvSpPr>
        <p:spPr/>
        <p:txBody>
          <a:bodyPr/>
          <a:lstStyle/>
          <a:p>
            <a:r>
              <a:rPr lang="en-US" dirty="0"/>
              <a:t>So …</a:t>
            </a:r>
          </a:p>
        </p:txBody>
      </p:sp>
    </p:spTree>
    <p:extLst>
      <p:ext uri="{BB962C8B-B14F-4D97-AF65-F5344CB8AC3E}">
        <p14:creationId xmlns:p14="http://schemas.microsoft.com/office/powerpoint/2010/main" val="158062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So … Welcome to “The Internet of Things”</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463088" y="834099"/>
            <a:ext cx="4511748" cy="1301366"/>
          </a:xfrm>
          <a:prstGeom prst="rect">
            <a:avLst/>
          </a:prstGeom>
        </p:spPr>
      </p:pic>
      <p:pic>
        <p:nvPicPr>
          <p:cNvPr id="5"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561908" y="2252423"/>
            <a:ext cx="5037670" cy="23570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60296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dirty="0"/>
              <a:t>Let’s start with the first “go to” source … Wikipedia</a:t>
            </a:r>
          </a:p>
          <a:p>
            <a:pPr lvl="1"/>
            <a:r>
              <a:rPr lang="en-US" dirty="0"/>
              <a:t>The </a:t>
            </a:r>
            <a:r>
              <a:rPr lang="en-US" b="1" dirty="0"/>
              <a:t>Internet of Things</a:t>
            </a:r>
            <a:r>
              <a:rPr lang="en-US" dirty="0"/>
              <a:t> (</a:t>
            </a:r>
            <a:r>
              <a:rPr lang="en-US" b="1" dirty="0" err="1"/>
              <a:t>IoT</a:t>
            </a:r>
            <a:r>
              <a:rPr lang="en-US" dirty="0"/>
              <a:t>) is the network of physical objects or "things" embedded with electronics, software, sensors and connectivity to enable it to achieve greater value and service by exchanging data with the manufacturer, operator and/or other connected devices. Each thing is uniquely identifiable through its embedded computing system but is able to interoperate within the existing Internet infrastructure.</a:t>
            </a:r>
          </a:p>
          <a:p>
            <a:r>
              <a:rPr lang="en-US" dirty="0"/>
              <a:t>In 2005 the World Summit on Information Society posited …</a:t>
            </a:r>
          </a:p>
          <a:p>
            <a:pPr lvl="1"/>
            <a:r>
              <a:rPr lang="en-US" altLang="zh-CN" dirty="0">
                <a:ea typeface="宋体" pitchFamily="2" charset="-122"/>
              </a:rPr>
              <a:t>By embedding short-range mobile transceivers into a wide array of additional gadgets and everyday items, [we are] enabling new forms of communication between people and things, and between things themselves.</a:t>
            </a:r>
            <a:endParaRPr lang="en-US" altLang="zh-CN" dirty="0"/>
          </a:p>
          <a:p>
            <a:r>
              <a:rPr lang="en-US" altLang="zh-CN" dirty="0">
                <a:ea typeface="宋体" pitchFamily="2" charset="-122"/>
              </a:rPr>
              <a:t>At the Internet of Things conference held in Zurich in 2008 (yeah, there are now whole conferences on the topic) it was stated …</a:t>
            </a:r>
          </a:p>
          <a:p>
            <a:pPr lvl="1"/>
            <a:r>
              <a:rPr lang="en-US" altLang="zh-CN" dirty="0">
                <a:ea typeface="宋体" pitchFamily="2" charset="-122"/>
              </a:rPr>
              <a:t>The term "Internet of Things" has come to describe a number of technologies and research disciplines that enable the Internet to reach out into the real world of physical objects.</a:t>
            </a:r>
          </a:p>
        </p:txBody>
      </p:sp>
      <p:sp>
        <p:nvSpPr>
          <p:cNvPr id="3" name="Title 2"/>
          <p:cNvSpPr>
            <a:spLocks noGrp="1"/>
          </p:cNvSpPr>
          <p:nvPr>
            <p:ph type="title"/>
          </p:nvPr>
        </p:nvSpPr>
        <p:spPr/>
        <p:txBody>
          <a:bodyPr/>
          <a:lstStyle/>
          <a:p>
            <a:r>
              <a:rPr lang="en-US" dirty="0"/>
              <a:t>So … Welcome to “The Internet of Things”</a:t>
            </a:r>
          </a:p>
        </p:txBody>
      </p:sp>
    </p:spTree>
    <p:extLst>
      <p:ext uri="{BB962C8B-B14F-4D97-AF65-F5344CB8AC3E}">
        <p14:creationId xmlns:p14="http://schemas.microsoft.com/office/powerpoint/2010/main" val="2416236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err="1"/>
              <a:t>Hmmmmm</a:t>
            </a:r>
            <a:r>
              <a:rPr lang="en-US" baseline="0" dirty="0"/>
              <a:t> …</a:t>
            </a:r>
          </a:p>
          <a:p>
            <a:pPr lvl="1"/>
            <a:r>
              <a:rPr lang="en-US" dirty="0"/>
              <a:t>So, how could we describe</a:t>
            </a:r>
            <a:r>
              <a:rPr lang="en-US" baseline="0" dirty="0"/>
              <a:t> “The Internet of Things”</a:t>
            </a:r>
          </a:p>
          <a:p>
            <a:pPr lvl="1"/>
            <a:r>
              <a:rPr lang="en-US" baseline="0" dirty="0"/>
              <a:t>Could you say a</a:t>
            </a:r>
          </a:p>
          <a:p>
            <a:pPr lvl="2"/>
            <a:r>
              <a:rPr lang="en-US" dirty="0"/>
              <a:t>Practical</a:t>
            </a:r>
          </a:p>
          <a:p>
            <a:pPr lvl="2"/>
            <a:r>
              <a:rPr lang="en-US" dirty="0"/>
              <a:t>Accessible</a:t>
            </a:r>
          </a:p>
          <a:p>
            <a:pPr lvl="2"/>
            <a:r>
              <a:rPr lang="en-US" dirty="0"/>
              <a:t>Relevant</a:t>
            </a:r>
          </a:p>
          <a:p>
            <a:pPr lvl="2"/>
            <a:r>
              <a:rPr lang="en-US" dirty="0"/>
              <a:t>Current</a:t>
            </a:r>
          </a:p>
          <a:p>
            <a:pPr lvl="2"/>
            <a:r>
              <a:rPr lang="en-US" sz="2000" b="1" i="1" dirty="0"/>
              <a:t>FUN</a:t>
            </a:r>
          </a:p>
          <a:p>
            <a:pPr lvl="1"/>
            <a:r>
              <a:rPr lang="en-US" dirty="0"/>
              <a:t>Application of</a:t>
            </a:r>
          </a:p>
          <a:p>
            <a:pPr lvl="1"/>
            <a:endParaRPr lang="en-US" dirty="0"/>
          </a:p>
        </p:txBody>
      </p:sp>
      <p:sp>
        <p:nvSpPr>
          <p:cNvPr id="3" name="Title 2"/>
          <p:cNvSpPr>
            <a:spLocks noGrp="1"/>
          </p:cNvSpPr>
          <p:nvPr>
            <p:ph type="title"/>
          </p:nvPr>
        </p:nvSpPr>
        <p:spPr/>
        <p:txBody>
          <a:bodyPr/>
          <a:lstStyle/>
          <a:p>
            <a:r>
              <a:rPr lang="en-US" dirty="0"/>
              <a:t>So … Welcome</a:t>
            </a:r>
            <a:r>
              <a:rPr lang="en-US" baseline="0" dirty="0"/>
              <a:t> to the “Internet of Things”</a:t>
            </a:r>
            <a:endParaRPr lang="en-US" dirty="0"/>
          </a:p>
        </p:txBody>
      </p:sp>
      <p:sp>
        <p:nvSpPr>
          <p:cNvPr id="4" name="TextBox 3"/>
          <p:cNvSpPr txBox="1"/>
          <p:nvPr/>
        </p:nvSpPr>
        <p:spPr>
          <a:xfrm>
            <a:off x="1254643" y="3752964"/>
            <a:ext cx="7028120" cy="769441"/>
          </a:xfrm>
          <a:prstGeom prst="rect">
            <a:avLst/>
          </a:prstGeom>
          <a:noFill/>
          <a:ln>
            <a:solidFill>
              <a:sysClr val="window" lastClr="FFFFFF"/>
            </a:solidFill>
          </a:ln>
          <a:effectLst>
            <a:glow rad="101600">
              <a:schemeClr val="accent5">
                <a:lumMod val="75000"/>
                <a:alpha val="75000"/>
              </a:schemeClr>
            </a:glo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0" cap="none" spc="0" normalizeH="0" baseline="0" noProof="0" dirty="0">
                <a:ln>
                  <a:noFill/>
                </a:ln>
                <a:solidFill>
                  <a:srgbClr val="008ABD">
                    <a:lumMod val="75000"/>
                  </a:srgbClr>
                </a:solidFill>
                <a:effectLst/>
                <a:uLnTx/>
                <a:uFillTx/>
                <a:latin typeface="OCR A Extended" panose="02010509020102010303" pitchFamily="50" charset="0"/>
                <a:ea typeface="ＭＳ Ｐゴシック" charset="0"/>
                <a:cs typeface="Futura"/>
              </a:rPr>
              <a:t>Network Technologies</a:t>
            </a:r>
          </a:p>
        </p:txBody>
      </p:sp>
    </p:spTree>
    <p:extLst>
      <p:ext uri="{BB962C8B-B14F-4D97-AF65-F5344CB8AC3E}">
        <p14:creationId xmlns:p14="http://schemas.microsoft.com/office/powerpoint/2010/main" val="1366884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 calcmode="lin" valueType="num">
                                      <p:cBhvr additive="base">
                                        <p:cTn id="25"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5" end="5"/>
                                            </p:txEl>
                                          </p:spTgt>
                                        </p:tgtEl>
                                        <p:attrNameLst>
                                          <p:attrName>style.visibility</p:attrName>
                                        </p:attrNameLst>
                                      </p:cBhvr>
                                      <p:to>
                                        <p:strVal val="visible"/>
                                      </p:to>
                                    </p:set>
                                    <p:anim calcmode="lin" valueType="num">
                                      <p:cBhvr additive="base">
                                        <p:cTn id="31"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 calcmode="lin" valueType="num">
                                      <p:cBhvr additive="base">
                                        <p:cTn id="37"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
                                            <p:txEl>
                                              <p:pRg st="7" end="7"/>
                                            </p:txEl>
                                          </p:spTgt>
                                        </p:tgtEl>
                                        <p:attrNameLst>
                                          <p:attrName>style.visibility</p:attrName>
                                        </p:attrNameLst>
                                      </p:cBhvr>
                                      <p:to>
                                        <p:strVal val="visible"/>
                                      </p:to>
                                    </p:set>
                                    <p:anim calcmode="lin" valueType="num">
                                      <p:cBhvr additive="base">
                                        <p:cTn id="43"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nodeType="clickEffect">
                                  <p:stCondLst>
                                    <p:cond delay="0"/>
                                  </p:stCondLst>
                                  <p:childTnLst>
                                    <p:set>
                                      <p:cBhvr>
                                        <p:cTn id="48" dur="1" fill="hold">
                                          <p:stCondLst>
                                            <p:cond delay="0"/>
                                          </p:stCondLst>
                                        </p:cTn>
                                        <p:tgtEl>
                                          <p:spTgt spid="2">
                                            <p:txEl>
                                              <p:pRg st="8" end="8"/>
                                            </p:txEl>
                                          </p:spTgt>
                                        </p:tgtEl>
                                        <p:attrNameLst>
                                          <p:attrName>style.visibility</p:attrName>
                                        </p:attrNameLst>
                                      </p:cBhvr>
                                      <p:to>
                                        <p:strVal val="visible"/>
                                      </p:to>
                                    </p:set>
                                    <p:anim calcmode="lin" valueType="num">
                                      <p:cBhvr additive="base">
                                        <p:cTn id="49" dur="500" fill="hold"/>
                                        <p:tgtEl>
                                          <p:spTgt spid="2">
                                            <p:txEl>
                                              <p:pRg st="8" end="8"/>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2">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3" presetClass="entr" presetSubtype="16" fill="hold" grpId="0" nodeType="clickEffect">
                                  <p:stCondLst>
                                    <p:cond delay="0"/>
                                  </p:stCondLst>
                                  <p:childTnLst>
                                    <p:set>
                                      <p:cBhvr>
                                        <p:cTn id="54" dur="1" fill="hold">
                                          <p:stCondLst>
                                            <p:cond delay="0"/>
                                          </p:stCondLst>
                                        </p:cTn>
                                        <p:tgtEl>
                                          <p:spTgt spid="4"/>
                                        </p:tgtEl>
                                        <p:attrNameLst>
                                          <p:attrName>style.visibility</p:attrName>
                                        </p:attrNameLst>
                                      </p:cBhvr>
                                      <p:to>
                                        <p:strVal val="visible"/>
                                      </p:to>
                                    </p:set>
                                    <p:anim calcmode="lin" valueType="num">
                                      <p:cBhvr>
                                        <p:cTn id="55" dur="1000" fill="hold"/>
                                        <p:tgtEl>
                                          <p:spTgt spid="4"/>
                                        </p:tgtEl>
                                        <p:attrNameLst>
                                          <p:attrName>ppt_w</p:attrName>
                                        </p:attrNameLst>
                                      </p:cBhvr>
                                      <p:tavLst>
                                        <p:tav tm="0">
                                          <p:val>
                                            <p:fltVal val="0"/>
                                          </p:val>
                                        </p:tav>
                                        <p:tav tm="100000">
                                          <p:val>
                                            <p:strVal val="#ppt_w"/>
                                          </p:val>
                                        </p:tav>
                                      </p:tavLst>
                                    </p:anim>
                                    <p:anim calcmode="lin" valueType="num">
                                      <p:cBhvr>
                                        <p:cTn id="56" dur="10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Practically every Network+ objective is present in </a:t>
            </a:r>
            <a:r>
              <a:rPr lang="en-US" dirty="0" err="1"/>
              <a:t>IoT</a:t>
            </a:r>
            <a:r>
              <a:rPr lang="en-US" dirty="0"/>
              <a:t> technologies</a:t>
            </a:r>
          </a:p>
          <a:p>
            <a:r>
              <a:rPr lang="en-US" dirty="0"/>
              <a:t>The </a:t>
            </a:r>
            <a:r>
              <a:rPr lang="en-US" dirty="0" err="1"/>
              <a:t>IoT</a:t>
            </a:r>
            <a:r>
              <a:rPr lang="en-US" dirty="0"/>
              <a:t> Industry is advancing at faster rate than anyone has envisioned.</a:t>
            </a:r>
          </a:p>
          <a:p>
            <a:pPr lvl="1"/>
            <a:r>
              <a:rPr lang="en-US" dirty="0"/>
              <a:t>There are dozens of new devices being released all the time</a:t>
            </a:r>
          </a:p>
          <a:p>
            <a:pPr lvl="1"/>
            <a:r>
              <a:rPr lang="en-US" dirty="0"/>
              <a:t>The leveraging of “standard” networking protocols has been accelerated</a:t>
            </a:r>
          </a:p>
          <a:p>
            <a:pPr lvl="1"/>
            <a:r>
              <a:rPr lang="en-US" dirty="0"/>
              <a:t>The security issues </a:t>
            </a:r>
            <a:r>
              <a:rPr lang="en-US" b="1" u="sng" dirty="0"/>
              <a:t>STILL</a:t>
            </a:r>
            <a:r>
              <a:rPr lang="en-US" dirty="0"/>
              <a:t> have not been addressed</a:t>
            </a:r>
          </a:p>
          <a:p>
            <a:pPr lvl="2"/>
            <a:r>
              <a:rPr lang="en-US" dirty="0"/>
              <a:t>In fact the more devices that are deployed, the more vulnerable we are</a:t>
            </a:r>
          </a:p>
          <a:p>
            <a:pPr lvl="1"/>
            <a:r>
              <a:rPr lang="en-US" dirty="0"/>
              <a:t>The “human” elements that </a:t>
            </a:r>
            <a:r>
              <a:rPr lang="en-US" dirty="0" err="1"/>
              <a:t>IoT</a:t>
            </a:r>
            <a:r>
              <a:rPr lang="en-US" dirty="0"/>
              <a:t> technologies influence are being ignored</a:t>
            </a:r>
          </a:p>
          <a:p>
            <a:r>
              <a:rPr lang="en-US" dirty="0"/>
              <a:t>And, most importantly, the technology is FUN TO WORK WITH</a:t>
            </a:r>
          </a:p>
          <a:p>
            <a:pPr lvl="1"/>
            <a:r>
              <a:rPr lang="en-US" dirty="0"/>
              <a:t>And, if it’s fun, students are much more ENGAGED</a:t>
            </a:r>
          </a:p>
        </p:txBody>
      </p:sp>
      <p:sp>
        <p:nvSpPr>
          <p:cNvPr id="2" name="Title 1"/>
          <p:cNvSpPr>
            <a:spLocks noGrp="1"/>
          </p:cNvSpPr>
          <p:nvPr>
            <p:ph type="title"/>
          </p:nvPr>
        </p:nvSpPr>
        <p:spPr>
          <a:xfrm>
            <a:off x="463088" y="22474"/>
            <a:ext cx="8680912" cy="431761"/>
          </a:xfrm>
        </p:spPr>
        <p:txBody>
          <a:bodyPr/>
          <a:lstStyle/>
          <a:p>
            <a:r>
              <a:rPr lang="en-US" dirty="0"/>
              <a:t>Why Use </a:t>
            </a:r>
            <a:r>
              <a:rPr lang="en-US" dirty="0" err="1"/>
              <a:t>IoT</a:t>
            </a:r>
            <a:r>
              <a:rPr lang="en-US" dirty="0"/>
              <a:t> as a Practical Approach to Teaching Network+</a:t>
            </a:r>
          </a:p>
        </p:txBody>
      </p:sp>
    </p:spTree>
    <p:extLst>
      <p:ext uri="{BB962C8B-B14F-4D97-AF65-F5344CB8AC3E}">
        <p14:creationId xmlns:p14="http://schemas.microsoft.com/office/powerpoint/2010/main" val="2083709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en-US" dirty="0"/>
              <a:t>Traditional IT Companies</a:t>
            </a:r>
          </a:p>
          <a:p>
            <a:pPr lvl="1"/>
            <a:r>
              <a:rPr lang="en-US" dirty="0"/>
              <a:t>Cisco</a:t>
            </a:r>
          </a:p>
          <a:p>
            <a:pPr lvl="2"/>
            <a:r>
              <a:rPr lang="en-US" dirty="0"/>
              <a:t>Has just introduced a new class into the Networking Academy curriculum</a:t>
            </a:r>
          </a:p>
          <a:p>
            <a:pPr lvl="2"/>
            <a:r>
              <a:rPr lang="en-US" dirty="0"/>
              <a:t>Packet Tracer v7 has incorporated a whole cadre of </a:t>
            </a:r>
            <a:r>
              <a:rPr lang="en-US" dirty="0" err="1"/>
              <a:t>IoT</a:t>
            </a:r>
            <a:r>
              <a:rPr lang="en-US" dirty="0"/>
              <a:t> devices</a:t>
            </a:r>
          </a:p>
          <a:p>
            <a:pPr lvl="1"/>
            <a:r>
              <a:rPr lang="en-US" dirty="0"/>
              <a:t>Microsoft</a:t>
            </a:r>
          </a:p>
          <a:p>
            <a:pPr lvl="1"/>
            <a:r>
              <a:rPr lang="en-US" dirty="0"/>
              <a:t>Apple </a:t>
            </a:r>
          </a:p>
          <a:p>
            <a:pPr lvl="2"/>
            <a:r>
              <a:rPr lang="en-US" dirty="0"/>
              <a:t>We think Apple has evolved to something beyond a traditional IT company</a:t>
            </a:r>
          </a:p>
          <a:p>
            <a:r>
              <a:rPr lang="en-US" dirty="0"/>
              <a:t>Newer, smaller (more nimble??) IT Companies</a:t>
            </a:r>
          </a:p>
          <a:p>
            <a:pPr lvl="1"/>
            <a:r>
              <a:rPr lang="en-US" dirty="0"/>
              <a:t>TPLINK</a:t>
            </a:r>
          </a:p>
          <a:p>
            <a:pPr lvl="1"/>
            <a:r>
              <a:rPr lang="en-US" dirty="0" err="1"/>
              <a:t>DLink</a:t>
            </a:r>
            <a:endParaRPr lang="en-US" dirty="0"/>
          </a:p>
          <a:p>
            <a:pPr lvl="1"/>
            <a:r>
              <a:rPr lang="en-US" dirty="0"/>
              <a:t>Belkin (they even have a whole line … WeMo)</a:t>
            </a:r>
          </a:p>
          <a:p>
            <a:pPr lvl="1"/>
            <a:r>
              <a:rPr lang="en-US" dirty="0"/>
              <a:t>Nest (well, it was bought by Google … we may NOT want to talk about it)</a:t>
            </a:r>
          </a:p>
          <a:p>
            <a:pPr lvl="1"/>
            <a:r>
              <a:rPr lang="en-US" dirty="0"/>
              <a:t>There are literally hundreds of small company’s making s*** using the same chipsets</a:t>
            </a:r>
          </a:p>
          <a:p>
            <a:pPr lvl="2"/>
            <a:r>
              <a:rPr lang="en-US" dirty="0"/>
              <a:t>What they all have in common … “Works with Alexia”</a:t>
            </a:r>
          </a:p>
        </p:txBody>
      </p:sp>
      <p:sp>
        <p:nvSpPr>
          <p:cNvPr id="2" name="Title 1"/>
          <p:cNvSpPr>
            <a:spLocks noGrp="1"/>
          </p:cNvSpPr>
          <p:nvPr>
            <p:ph type="title"/>
          </p:nvPr>
        </p:nvSpPr>
        <p:spPr/>
        <p:txBody>
          <a:bodyPr/>
          <a:lstStyle/>
          <a:p>
            <a:r>
              <a:rPr lang="en-US" dirty="0"/>
              <a:t>More and More Players are Joining the Party</a:t>
            </a:r>
          </a:p>
        </p:txBody>
      </p:sp>
    </p:spTree>
    <p:extLst>
      <p:ext uri="{BB962C8B-B14F-4D97-AF65-F5344CB8AC3E}">
        <p14:creationId xmlns:p14="http://schemas.microsoft.com/office/powerpoint/2010/main" val="2138158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CompTIA_Corporate_PPT_Template_030714">
  <a:themeElements>
    <a:clrScheme name="Custom 1">
      <a:dk1>
        <a:sysClr val="windowText" lastClr="000000"/>
      </a:dk1>
      <a:lt1>
        <a:sysClr val="window" lastClr="FFFFFF"/>
      </a:lt1>
      <a:dk2>
        <a:srgbClr val="36434D"/>
      </a:dk2>
      <a:lt2>
        <a:srgbClr val="EEECE1"/>
      </a:lt2>
      <a:accent1>
        <a:srgbClr val="E01921"/>
      </a:accent1>
      <a:accent2>
        <a:srgbClr val="EC742A"/>
      </a:accent2>
      <a:accent3>
        <a:srgbClr val="F8A721"/>
      </a:accent3>
      <a:accent4>
        <a:srgbClr val="B7D110"/>
      </a:accent4>
      <a:accent5>
        <a:srgbClr val="008ABD"/>
      </a:accent5>
      <a:accent6>
        <a:srgbClr val="7F4B9A"/>
      </a:accent6>
      <a:hlink>
        <a:srgbClr val="09496D"/>
      </a:hlink>
      <a:folHlink>
        <a:srgbClr val="57606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E2161A"/>
        </a:solidFill>
        <a:ln>
          <a:no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dirty="0">
            <a:solidFill>
              <a:schemeClr val="bg1"/>
            </a:solidFill>
          </a:defRPr>
        </a:defPPr>
      </a:lstStyle>
      <a:style>
        <a:lnRef idx="1">
          <a:schemeClr val="accent1"/>
        </a:lnRef>
        <a:fillRef idx="3">
          <a:schemeClr val="accent1"/>
        </a:fillRef>
        <a:effectRef idx="2">
          <a:schemeClr val="accent1"/>
        </a:effectRef>
        <a:fontRef idx="minor">
          <a:schemeClr val="lt1"/>
        </a:fontRef>
      </a:style>
    </a:spDef>
    <a:lnDef>
      <a:spPr>
        <a:ln>
          <a:solidFill>
            <a:srgbClr val="69727B"/>
          </a:solidFill>
          <a:headEnd type="none"/>
          <a:tailEnd type="none" w="lg" len="lg"/>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bab956b1f44ef9d173162e10f4b27789">
  <xsd:schema xmlns:xsd="http://www.w3.org/2001/XMLSchema" xmlns:xs="http://www.w3.org/2001/XMLSchema" xmlns:p="http://schemas.microsoft.com/office/2006/metadata/properties" targetNamespace="http://schemas.microsoft.com/office/2006/metadata/properties" ma:root="true" ma:fieldsID="16eaa9825d2fedb5a83ac41ebe86c43c">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E281A8E-BB55-4424-B427-5204871B0DB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3EC1EFB0-93DE-4B44-B962-0C85CA557ACF}">
  <ds:schemaRefs>
    <ds:schemaRef ds:uri="http://schemas.microsoft.com/sharepoint/v3/contenttype/forms"/>
  </ds:schemaRefs>
</ds:datastoreItem>
</file>

<file path=customXml/itemProps3.xml><?xml version="1.0" encoding="utf-8"?>
<ds:datastoreItem xmlns:ds="http://schemas.openxmlformats.org/officeDocument/2006/customXml" ds:itemID="{5800D2E5-620A-451B-ACC8-2FFCAADE7152}">
  <ds:schemaRefs>
    <ds:schemaRef ds:uri="http://schemas.microsoft.com/office/2006/documentManagement/types"/>
    <ds:schemaRef ds:uri="http://purl.org/dc/dcmitype/"/>
    <ds:schemaRef ds:uri="http://purl.org/dc/elements/1.1/"/>
    <ds:schemaRef ds:uri="http://www.w3.org/XML/1998/namespace"/>
    <ds:schemaRef ds:uri="http://schemas.microsoft.com/office/2006/metadata/properties"/>
    <ds:schemaRef ds:uri="http://schemas.microsoft.com/office/infopath/2007/PartnerControls"/>
    <ds:schemaRef ds:uri="http://schemas.openxmlformats.org/package/2006/metadata/core-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96171</TotalTime>
  <Words>2165</Words>
  <Application>Microsoft Office PowerPoint</Application>
  <PresentationFormat>Custom</PresentationFormat>
  <Paragraphs>360</Paragraphs>
  <Slides>26</Slides>
  <Notes>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26</vt:i4>
      </vt:variant>
    </vt:vector>
  </HeadingPairs>
  <TitlesOfParts>
    <vt:vector size="35" baseType="lpstr">
      <vt:lpstr>ＭＳ Ｐゴシック</vt:lpstr>
      <vt:lpstr>宋体</vt:lpstr>
      <vt:lpstr>Arial</vt:lpstr>
      <vt:lpstr>Calibri</vt:lpstr>
      <vt:lpstr>Futura</vt:lpstr>
      <vt:lpstr>OCR A Extended</vt:lpstr>
      <vt:lpstr>Tekton Pro</vt:lpstr>
      <vt:lpstr>Wingdings</vt:lpstr>
      <vt:lpstr>1_CompTIA_Corporate_PPT_Template_030714</vt:lpstr>
      <vt:lpstr>Network+ Finding the Best Route To Success</vt:lpstr>
      <vt:lpstr>Perspectives on Teaching Network+</vt:lpstr>
      <vt:lpstr>Perspectives on Teaching Network+</vt:lpstr>
      <vt:lpstr>So …</vt:lpstr>
      <vt:lpstr>So … Welcome to “The Internet of Things”</vt:lpstr>
      <vt:lpstr>So … Welcome to “The Internet of Things”</vt:lpstr>
      <vt:lpstr>So … Welcome to the “Internet of Things”</vt:lpstr>
      <vt:lpstr>Why Use IoT as a Practical Approach to Teaching Network+</vt:lpstr>
      <vt:lpstr>More and More Players are Joining the Party</vt:lpstr>
      <vt:lpstr>More and More Players are Joining the Party</vt:lpstr>
      <vt:lpstr>Network+ and The Internet of Things</vt:lpstr>
      <vt:lpstr>Using IoT in a First Year Network+ Class</vt:lpstr>
      <vt:lpstr>Using IoT in a First Year Network+ Class</vt:lpstr>
      <vt:lpstr>Using IoT in a First Year Network+ Class</vt:lpstr>
      <vt:lpstr>Using IoT in a First Year Network+ Class</vt:lpstr>
      <vt:lpstr>Approaching the Internet of Things In the Classroom</vt:lpstr>
      <vt:lpstr>Challenges in Teaching Network+ Using IoT Technologies</vt:lpstr>
      <vt:lpstr>Challenges in Teaching Network+ Using IoT Technologies</vt:lpstr>
      <vt:lpstr>Network+ Labs Using IoT Technologies</vt:lpstr>
      <vt:lpstr>Network+ Labs Using IoT Technologies</vt:lpstr>
      <vt:lpstr>Network+ Labs Using IoT Technologies</vt:lpstr>
      <vt:lpstr>Network+ Labs Using IoT Technologies</vt:lpstr>
      <vt:lpstr>Practicum … Create an Integrated Network+ / IoT Activity</vt:lpstr>
      <vt:lpstr>Demonstrations</vt:lpstr>
      <vt:lpstr>PowerPoint Presentation</vt:lpstr>
      <vt:lpstr>Thank You</vt:lpstr>
    </vt:vector>
  </TitlesOfParts>
  <Company>CompTIA</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2013 Outlook</dc:title>
  <dc:creator>Tim Herbert</dc:creator>
  <cp:lastModifiedBy>Carolyn Murphy</cp:lastModifiedBy>
  <cp:revision>982</cp:revision>
  <cp:lastPrinted>2011-04-04T20:46:14Z</cp:lastPrinted>
  <dcterms:created xsi:type="dcterms:W3CDTF">2010-02-08T15:27:53Z</dcterms:created>
  <dcterms:modified xsi:type="dcterms:W3CDTF">2017-08-14T14:34:30Z</dcterms:modified>
</cp:coreProperties>
</file>