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63" r:id="rId7"/>
    <p:sldId id="323" r:id="rId8"/>
    <p:sldId id="367" r:id="rId9"/>
    <p:sldId id="365" r:id="rId10"/>
    <p:sldId id="385" r:id="rId11"/>
    <p:sldId id="380" r:id="rId12"/>
    <p:sldId id="368" r:id="rId13"/>
    <p:sldId id="381" r:id="rId14"/>
    <p:sldId id="382" r:id="rId15"/>
    <p:sldId id="384" r:id="rId16"/>
    <p:sldId id="343" r:id="rId17"/>
    <p:sldId id="344" r:id="rId18"/>
    <p:sldId id="345" r:id="rId19"/>
    <p:sldId id="346" r:id="rId20"/>
    <p:sldId id="361" r:id="rId21"/>
    <p:sldId id="363" r:id="rId22"/>
    <p:sldId id="362" r:id="rId23"/>
    <p:sldId id="347" r:id="rId24"/>
    <p:sldId id="348" r:id="rId25"/>
    <p:sldId id="364" r:id="rId26"/>
    <p:sldId id="349" r:id="rId27"/>
    <p:sldId id="350" r:id="rId28"/>
    <p:sldId id="351" r:id="rId29"/>
    <p:sldId id="369" r:id="rId30"/>
    <p:sldId id="386" r:id="rId31"/>
    <p:sldId id="371" r:id="rId32"/>
    <p:sldId id="352" r:id="rId33"/>
    <p:sldId id="353" r:id="rId34"/>
    <p:sldId id="372" r:id="rId35"/>
    <p:sldId id="379" r:id="rId36"/>
    <p:sldId id="374" r:id="rId37"/>
    <p:sldId id="377" r:id="rId38"/>
    <p:sldId id="378" r:id="rId39"/>
    <p:sldId id="375" r:id="rId40"/>
    <p:sldId id="354" r:id="rId41"/>
    <p:sldId id="275" r:id="rId42"/>
    <p:sldId id="279" r:id="rId43"/>
    <p:sldId id="278" r:id="rId44"/>
    <p:sldId id="277" r:id="rId45"/>
    <p:sldId id="276" r:id="rId46"/>
    <p:sldId id="280" r:id="rId47"/>
    <p:sldId id="260" r:id="rId48"/>
  </p:sldIdLst>
  <p:sldSz cx="9144000" cy="514826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0C4"/>
    <a:srgbClr val="FCA72E"/>
    <a:srgbClr val="118AB8"/>
    <a:srgbClr val="D25620"/>
    <a:srgbClr val="556067"/>
    <a:srgbClr val="31444C"/>
    <a:srgbClr val="C3CACF"/>
    <a:srgbClr val="5C1A76"/>
    <a:srgbClr val="A0A7A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19" autoAdjust="0"/>
    <p:restoredTop sz="83807" autoAdjust="0"/>
  </p:normalViewPr>
  <p:slideViewPr>
    <p:cSldViewPr snapToGrid="0" snapToObjects="1">
      <p:cViewPr varScale="1">
        <p:scale>
          <a:sx n="84" d="100"/>
          <a:sy n="84" d="100"/>
        </p:scale>
        <p:origin x="1590" y="84"/>
      </p:cViewPr>
      <p:guideLst>
        <p:guide orient="horz" pos="2162"/>
        <p:guide pos="2880"/>
        <p:guide orient="horz" pos="16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A1960-F311-5841-8CE5-0D8B3FB1B5EB}" type="datetimeFigureOut">
              <a:rPr lang="en-US" smtClean="0"/>
              <a:t>8/11/2017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D3D5-15E2-6346-9BED-C1FC67E2D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01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39233-1D92-6042-AB77-8762A9EF6BFD}" type="datetimeFigureOut">
              <a:rPr lang="en-US" smtClean="0"/>
              <a:t>8/11/2017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DF515-2FC2-CE47-BFA6-59703C8C6A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6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3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388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2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36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62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34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6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23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43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8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1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6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456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81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65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624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82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989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53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177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70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495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31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2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262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27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79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02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9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8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3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3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4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C38D6-BB64-4FED-9CA0-6C08C4851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59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"/>
            <a:ext cx="9144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75"/>
            <a:ext cx="9144000" cy="514768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64000" y="2314486"/>
            <a:ext cx="4420628" cy="12158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674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0" y="41148"/>
            <a:ext cx="9144000" cy="51476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14" y="1121178"/>
            <a:ext cx="8253586" cy="347769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71678"/>
            <a:ext cx="249942" cy="2740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fld id="{BBD1A7EA-EE01-F442-8B26-F345CA6453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3088" y="22474"/>
            <a:ext cx="8242815" cy="431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rgbClr val="3144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"/>
            <a:ext cx="9144000" cy="51476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7" y="809962"/>
            <a:ext cx="8223717" cy="378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12" indent="0">
              <a:buNone/>
              <a:defRPr/>
            </a:lvl2pPr>
            <a:lvl3pPr marL="914424" indent="0">
              <a:buNone/>
              <a:defRPr/>
            </a:lvl3pPr>
            <a:lvl4pPr marL="1371635" indent="0">
              <a:buNone/>
              <a:defRPr/>
            </a:lvl4pPr>
            <a:lvl5pPr marL="182884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71678"/>
            <a:ext cx="249942" cy="2740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fld id="{BBD1A7EA-EE01-F442-8B26-F345CA6453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3088" y="22474"/>
            <a:ext cx="8242815" cy="431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rgbClr val="3144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28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3"/>
            <a:ext cx="9156700" cy="51548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60286"/>
            <a:ext cx="4038600" cy="33976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0286"/>
            <a:ext cx="4038600" cy="33976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7" y="4771678"/>
            <a:ext cx="261937" cy="2740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fld id="{00D40F12-9BF9-A24E-891E-18E7769A6C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3088" y="22474"/>
            <a:ext cx="8242815" cy="431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rgbClr val="3144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1304"/>
            <a:ext cx="9178925" cy="51673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2396" y="953430"/>
            <a:ext cx="8402788" cy="381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12" indent="0">
              <a:buNone/>
              <a:defRPr/>
            </a:lvl2pPr>
            <a:lvl3pPr marL="914424" indent="0">
              <a:buNone/>
              <a:defRPr/>
            </a:lvl3pPr>
            <a:lvl4pPr marL="1371635" indent="0">
              <a:buNone/>
              <a:defRPr/>
            </a:lvl4pPr>
            <a:lvl5pPr marL="182884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088" y="22474"/>
            <a:ext cx="8242815" cy="431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rgbClr val="3144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90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3"/>
            <a:ext cx="9156700" cy="515483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3087" y="809962"/>
            <a:ext cx="8223717" cy="378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12" indent="0">
              <a:buNone/>
              <a:defRPr/>
            </a:lvl2pPr>
            <a:lvl3pPr marL="914424" indent="0">
              <a:buNone/>
              <a:defRPr/>
            </a:lvl3pPr>
            <a:lvl4pPr marL="1371635" indent="0">
              <a:buNone/>
              <a:defRPr/>
            </a:lvl4pPr>
            <a:lvl5pPr marL="182884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3088" y="22474"/>
            <a:ext cx="8242815" cy="431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rgbClr val="3144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577267" y="4924219"/>
            <a:ext cx="261937" cy="27409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9727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066355A-084C-D24E-9AD2-7E4FC41EA627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8454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67" y="4771678"/>
            <a:ext cx="261937" cy="2740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fld id="{BBD1A7EA-EE01-F442-8B26-F345CA6453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1758"/>
            <a:ext cx="9299748" cy="523536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3087" y="809962"/>
            <a:ext cx="8223717" cy="378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12" indent="0">
              <a:buNone/>
              <a:defRPr/>
            </a:lvl2pPr>
            <a:lvl3pPr marL="914424" indent="0">
              <a:buNone/>
              <a:defRPr/>
            </a:lvl3pPr>
            <a:lvl4pPr marL="1371635" indent="0">
              <a:buNone/>
              <a:defRPr/>
            </a:lvl4pPr>
            <a:lvl5pPr marL="182884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3088" y="22474"/>
            <a:ext cx="8242815" cy="431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rgbClr val="3144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577267" y="4924219"/>
            <a:ext cx="261937" cy="27409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9727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066355A-084C-D24E-9AD2-7E4FC41EA627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5498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8" y="-14557"/>
            <a:ext cx="9166194" cy="51601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33654" y="2314486"/>
            <a:ext cx="3850974" cy="12158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6082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7" y="4771678"/>
            <a:ext cx="261937" cy="27409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6171"/>
            <a:ext cx="8229600" cy="85804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1" r:id="rId2"/>
    <p:sldLayoutId id="2147483746" r:id="rId3"/>
    <p:sldLayoutId id="2147483747" r:id="rId4"/>
    <p:sldLayoutId id="2147483754" r:id="rId5"/>
    <p:sldLayoutId id="2147483762" r:id="rId6"/>
    <p:sldLayoutId id="2147483763" r:id="rId7"/>
    <p:sldLayoutId id="2147483757" r:id="rId8"/>
    <p:sldLayoutId id="2147483755" r:id="rId9"/>
  </p:sldLayoutIdLst>
  <p:txStyles>
    <p:titleStyle>
      <a:lvl1pPr algn="l" defTabSz="457212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5431" indent="-225431" algn="l" defTabSz="457212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69" indent="-285757" algn="l" defTabSz="457212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115" indent="-166692" algn="l" defTabSz="457212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42" indent="-228606" algn="l" defTabSz="457212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77" indent="-174630" algn="l" defTabSz="457212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65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7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9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0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2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Meet my smart uncle…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66B986B-432C-42F6-B6A2-9E074791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3491" y="1120775"/>
            <a:ext cx="2788005" cy="34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Meet my smart uncle…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66B986B-432C-42F6-B6A2-9E074791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3491" y="1120775"/>
            <a:ext cx="2788005" cy="3478213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143EF88-2507-4C10-B1D6-7988A8F2E96F}"/>
              </a:ext>
            </a:extLst>
          </p:cNvPr>
          <p:cNvSpPr/>
          <p:nvPr/>
        </p:nvSpPr>
        <p:spPr>
          <a:xfrm>
            <a:off x="3124200" y="555031"/>
            <a:ext cx="2080260" cy="1253874"/>
          </a:xfrm>
          <a:prstGeom prst="cloudCallout">
            <a:avLst>
              <a:gd name="adj1" fmla="val -65959"/>
              <a:gd name="adj2" fmla="val 39734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25C75B-701E-4140-9F4B-FBD69CA44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500" y="791221"/>
            <a:ext cx="1041992" cy="7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Meet my smart uncle…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66B986B-432C-42F6-B6A2-9E074791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3491" y="1120775"/>
            <a:ext cx="2788005" cy="3478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F2670-5E41-424E-A19A-798CB666D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979" y="905188"/>
            <a:ext cx="2877561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Ten </a:t>
            </a:r>
            <a:r>
              <a:rPr lang="en-US" sz="2500" b="1" i="1" u="sng" dirty="0"/>
              <a:t>essential</a:t>
            </a:r>
            <a:r>
              <a:rPr lang="en-US" sz="2500" dirty="0"/>
              <a:t> cyber security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1.  Protect information/systems/networks from damage by viruses, spyware, ransomware, and other malicious code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2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Ten </a:t>
            </a:r>
            <a:r>
              <a:rPr lang="en-US" sz="2500" b="1" i="1" u="sng" dirty="0"/>
              <a:t>essential</a:t>
            </a:r>
            <a:r>
              <a:rPr lang="en-US" sz="2500" dirty="0"/>
              <a:t> cyber security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1.  Protect information/systems/networks from damage by viruses, spyware, ransomware, and other malicious code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9FA3E-F8F2-4D08-8E6F-B3A4E1ED2CCE}"/>
              </a:ext>
            </a:extLst>
          </p:cNvPr>
          <p:cNvSpPr txBox="1"/>
          <p:nvPr/>
        </p:nvSpPr>
        <p:spPr>
          <a:xfrm>
            <a:off x="620120" y="2106053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itka Text" panose="02000505000000020004" pitchFamily="2" charset="0"/>
                <a:cs typeface="Courier New" panose="02070309020205020404" pitchFamily="49" charset="0"/>
              </a:rPr>
              <a:t>But beware of FAKE </a:t>
            </a:r>
          </a:p>
          <a:p>
            <a:r>
              <a:rPr lang="en-US" i="1" dirty="0">
                <a:latin typeface="Sitka Text" panose="02000505000000020004" pitchFamily="2" charset="0"/>
                <a:cs typeface="Courier New" panose="02070309020205020404" pitchFamily="49" charset="0"/>
              </a:rPr>
              <a:t>anti-malware products…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9A93C-C5E1-4AE7-A05F-1E98EE594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435" y="2029852"/>
            <a:ext cx="4001829" cy="26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2.  Provide security for your connection to the Internet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34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2.  Provide security for your connection to the Internet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D9FE8-E43A-410D-BCDD-9710B43CF717}"/>
              </a:ext>
            </a:extLst>
          </p:cNvPr>
          <p:cNvSpPr txBox="1"/>
          <p:nvPr/>
        </p:nvSpPr>
        <p:spPr>
          <a:xfrm>
            <a:off x="746761" y="1821180"/>
            <a:ext cx="1584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itka Text" panose="02000505000000020004" pitchFamily="2" charset="0"/>
              </a:rPr>
              <a:t>This usually means </a:t>
            </a:r>
            <a:r>
              <a:rPr lang="en-US" b="1" i="1" dirty="0">
                <a:latin typeface="Sitka Text" panose="02000505000000020004" pitchFamily="2" charset="0"/>
              </a:rPr>
              <a:t>firewalls</a:t>
            </a:r>
            <a:r>
              <a:rPr lang="en-US" dirty="0">
                <a:latin typeface="Sitka Text" panose="02000505000000020004" pitchFamily="2" charset="0"/>
              </a:rPr>
              <a:t>,</a:t>
            </a:r>
          </a:p>
          <a:p>
            <a:r>
              <a:rPr lang="en-US" dirty="0">
                <a:latin typeface="Sitka Text" panose="02000505000000020004" pitchFamily="2" charset="0"/>
              </a:rPr>
              <a:t>often in conjunction with IDS/IPS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7EDA0-62D4-4ADA-898A-2A4F0CAE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5" y="2042172"/>
            <a:ext cx="5005250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4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2.  Provide security for your connection to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D9FE8-E43A-410D-BCDD-9710B43CF717}"/>
              </a:ext>
            </a:extLst>
          </p:cNvPr>
          <p:cNvSpPr txBox="1"/>
          <p:nvPr/>
        </p:nvSpPr>
        <p:spPr>
          <a:xfrm>
            <a:off x="746761" y="1821180"/>
            <a:ext cx="1584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itka Text" panose="02000505000000020004" pitchFamily="2" charset="0"/>
              </a:rPr>
              <a:t>This usually means </a:t>
            </a:r>
            <a:r>
              <a:rPr lang="en-US" b="1" i="1" dirty="0">
                <a:latin typeface="Sitka Text" panose="02000505000000020004" pitchFamily="2" charset="0"/>
              </a:rPr>
              <a:t>firewalls</a:t>
            </a:r>
            <a:r>
              <a:rPr lang="en-US" dirty="0">
                <a:latin typeface="Sitka Text" panose="02000505000000020004" pitchFamily="2" charset="0"/>
              </a:rPr>
              <a:t>,</a:t>
            </a:r>
          </a:p>
          <a:p>
            <a:r>
              <a:rPr lang="en-US" dirty="0">
                <a:latin typeface="Sitka Text" panose="02000505000000020004" pitchFamily="2" charset="0"/>
              </a:rPr>
              <a:t>often in conjunction with IDS/IPS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19E1C-C84D-45AD-9D26-61B0FD12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02" y="2444817"/>
            <a:ext cx="5968501" cy="2091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1A6AD-4140-496D-8DED-97A7A34EA27B}"/>
              </a:ext>
            </a:extLst>
          </p:cNvPr>
          <p:cNvSpPr txBox="1"/>
          <p:nvPr/>
        </p:nvSpPr>
        <p:spPr>
          <a:xfrm>
            <a:off x="3215640" y="1665546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Sitka Text" panose="02000505000000020004" pitchFamily="2" charset="0"/>
            </a:endParaRPr>
          </a:p>
          <a:p>
            <a:pPr algn="ctr"/>
            <a:r>
              <a:rPr lang="en-US" dirty="0">
                <a:latin typeface="Sitka Text" panose="02000505000000020004" pitchFamily="2" charset="0"/>
              </a:rPr>
              <a:t>My cheapskate solution…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0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3.  Install and activate </a:t>
            </a:r>
            <a:r>
              <a:rPr lang="en-US" sz="2400" b="1" i="1" u="sng" dirty="0">
                <a:solidFill>
                  <a:schemeClr val="tx1"/>
                </a:solidFill>
              </a:rPr>
              <a:t>software</a:t>
            </a:r>
            <a:r>
              <a:rPr lang="en-US" sz="2400" b="1" dirty="0">
                <a:solidFill>
                  <a:schemeClr val="tx1"/>
                </a:solidFill>
              </a:rPr>
              <a:t> firewalls on all of your classroom computers and faculty/staff workstations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7A24-435F-4FC8-A4BA-D38562BFB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318002" y="1935480"/>
            <a:ext cx="4079602" cy="29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9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3.  Install and activate </a:t>
            </a:r>
            <a:r>
              <a:rPr lang="en-US" sz="2400" b="1" i="1" u="sng" dirty="0">
                <a:solidFill>
                  <a:schemeClr val="tx1"/>
                </a:solidFill>
              </a:rPr>
              <a:t>software</a:t>
            </a:r>
            <a:r>
              <a:rPr lang="en-US" sz="2400" b="1" dirty="0">
                <a:solidFill>
                  <a:schemeClr val="tx1"/>
                </a:solidFill>
              </a:rPr>
              <a:t> firewalls on all of your classroom computers and faculty/staff workstations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A8B2F-C830-4C91-8621-482DD0C53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510" y="1901684"/>
            <a:ext cx="5138490" cy="30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Securing the Academy: </a:t>
            </a:r>
            <a:br>
              <a:rPr lang="en-US" dirty="0"/>
            </a:br>
            <a:r>
              <a:rPr lang="en-US" sz="2400" dirty="0"/>
              <a:t>Better Cybersecurity for Instructors and Administrators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2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3.  Install and activate </a:t>
            </a:r>
            <a:r>
              <a:rPr lang="en-US" sz="2400" b="1" i="1" u="sng" dirty="0">
                <a:solidFill>
                  <a:schemeClr val="tx1"/>
                </a:solidFill>
              </a:rPr>
              <a:t>software</a:t>
            </a:r>
            <a:r>
              <a:rPr lang="en-US" sz="2400" b="1" dirty="0">
                <a:solidFill>
                  <a:schemeClr val="tx1"/>
                </a:solidFill>
              </a:rPr>
              <a:t> firewalls on all of your classroom computers and faculty/staff workstations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2776B-CF25-4FFA-B6E3-FE28A341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80" y="1979249"/>
            <a:ext cx="5130022" cy="295984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E5A60CC-A5E5-4354-B8BD-238264D8043A}"/>
              </a:ext>
            </a:extLst>
          </p:cNvPr>
          <p:cNvSpPr/>
          <p:nvPr/>
        </p:nvSpPr>
        <p:spPr>
          <a:xfrm>
            <a:off x="979047" y="3090925"/>
            <a:ext cx="1226820" cy="358140"/>
          </a:xfrm>
          <a:prstGeom prst="rightArrow">
            <a:avLst/>
          </a:prstGeom>
          <a:solidFill>
            <a:srgbClr val="E216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5D0A8-F8FF-4940-9A4C-BB06275EB524}"/>
              </a:ext>
            </a:extLst>
          </p:cNvPr>
          <p:cNvSpPr txBox="1"/>
          <p:nvPr/>
        </p:nvSpPr>
        <p:spPr>
          <a:xfrm>
            <a:off x="891540" y="3151395"/>
            <a:ext cx="1299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DANGER!</a:t>
            </a:r>
          </a:p>
        </p:txBody>
      </p:sp>
    </p:spTree>
    <p:extLst>
      <p:ext uri="{BB962C8B-B14F-4D97-AF65-F5344CB8AC3E}">
        <p14:creationId xmlns:p14="http://schemas.microsoft.com/office/powerpoint/2010/main" val="2416757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4.  Patch your operating systems and applications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0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4.  Patch your operating systems and applications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B07FB-489A-4DE4-B1AB-D49B8DD9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26" y="1618466"/>
            <a:ext cx="2798307" cy="2688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E1364-C398-4CA6-A386-97D843D6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130" y="1618466"/>
            <a:ext cx="3596952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24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5.  Make backup copies of important data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85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6.  Control physical access to computers and network components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25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7.  Secure your wireless access points and wireless networks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3A18C-D50B-45DF-8C93-2798B9283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41237" b="-3548"/>
          <a:stretch/>
        </p:blipFill>
        <p:spPr>
          <a:xfrm>
            <a:off x="4800601" y="1618631"/>
            <a:ext cx="2476500" cy="3290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051D0-FF2A-42CD-A812-072A672EE995}"/>
              </a:ext>
            </a:extLst>
          </p:cNvPr>
          <p:cNvSpPr txBox="1"/>
          <p:nvPr/>
        </p:nvSpPr>
        <p:spPr>
          <a:xfrm>
            <a:off x="830580" y="1668462"/>
            <a:ext cx="2903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Wi-Fi hacking tools are plentiful and cheap (often free)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Sitka Tex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Malicious hackers and script kiddies have the advantage when you use weak encryption.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Sitka Tex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Avoid old and busted WEP - Wired Equivalent Privacy</a:t>
            </a:r>
          </a:p>
        </p:txBody>
      </p:sp>
    </p:spTree>
    <p:extLst>
      <p:ext uri="{BB962C8B-B14F-4D97-AF65-F5344CB8AC3E}">
        <p14:creationId xmlns:p14="http://schemas.microsoft.com/office/powerpoint/2010/main" val="274193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7.  Secure your wireless access points and wireless networks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2F1D5-8162-4873-8049-9499BB8AD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510" y="1570826"/>
            <a:ext cx="3412490" cy="3337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466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7.  Secure your wireless access points and wireless networks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D7A11-D327-4C98-9C72-F84D0D0DD7A6}"/>
              </a:ext>
            </a:extLst>
          </p:cNvPr>
          <p:cNvSpPr txBox="1"/>
          <p:nvPr/>
        </p:nvSpPr>
        <p:spPr>
          <a:xfrm>
            <a:off x="2255520" y="4671060"/>
            <a:ext cx="424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Accurate assessment of WEP encryption strength</a:t>
            </a:r>
          </a:p>
        </p:txBody>
      </p:sp>
    </p:spTree>
    <p:extLst>
      <p:ext uri="{BB962C8B-B14F-4D97-AF65-F5344CB8AC3E}">
        <p14:creationId xmlns:p14="http://schemas.microsoft.com/office/powerpoint/2010/main" val="2711998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7.  Secure your wireless access points and wireless networks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DDB37-7F9F-44F1-967F-E2C7F3D5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1730177"/>
            <a:ext cx="4241482" cy="2829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8D7A11-D327-4C98-9C72-F84D0D0DD7A6}"/>
              </a:ext>
            </a:extLst>
          </p:cNvPr>
          <p:cNvSpPr txBox="1"/>
          <p:nvPr/>
        </p:nvSpPr>
        <p:spPr>
          <a:xfrm>
            <a:off x="2255520" y="4671060"/>
            <a:ext cx="424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Accurate assessment of WEP encryption strength</a:t>
            </a:r>
          </a:p>
        </p:txBody>
      </p:sp>
    </p:spTree>
    <p:extLst>
      <p:ext uri="{BB962C8B-B14F-4D97-AF65-F5344CB8AC3E}">
        <p14:creationId xmlns:p14="http://schemas.microsoft.com/office/powerpoint/2010/main" val="3118496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8.  Train students/faculty/staff in basic security principles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9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/>
              <a:t>PRESENTER</a:t>
            </a:r>
            <a:r>
              <a:rPr lang="en-US" sz="3000" dirty="0"/>
              <a:t>: Dennis Thibodeaux, CISSP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3463289" cy="4002954"/>
          </a:xfrm>
        </p:spPr>
        <p:txBody>
          <a:bodyPr>
            <a:normAutofit/>
          </a:bodyPr>
          <a:lstStyle/>
          <a:p>
            <a:r>
              <a:rPr lang="en-US" sz="1600" dirty="0"/>
              <a:t>Global Top 25 Technical Instructor at New Horizons Computer Learning Centers</a:t>
            </a:r>
          </a:p>
          <a:p>
            <a:r>
              <a:rPr lang="en-US" sz="1600" dirty="0"/>
              <a:t>Certified Fraud Examiner, IT pro, and information security specialist with a professional focus on incident response and investigations </a:t>
            </a:r>
          </a:p>
          <a:p>
            <a:r>
              <a:rPr lang="en-US" sz="1600" dirty="0"/>
              <a:t>CompTIA Security+, CSA+, CASP, Linux+, Project+, Server+, Cloud+, Network+, A+, Mobility+, CDIA, etc.</a:t>
            </a:r>
            <a:br>
              <a:rPr lang="en-US" sz="1600" dirty="0"/>
            </a:br>
            <a:r>
              <a:rPr lang="en-US" sz="1600" dirty="0"/>
              <a:t>(15 CompTIA certifications – and counting…)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0FAB-C642-4374-A38F-3DA2F2E4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580" y="1089448"/>
            <a:ext cx="4619317" cy="35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5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9.  Require individual user accounts (with good passwords) for all students/faculty/staff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18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9.  Require individual user accounts (with good passwords) for all students/faculty/staff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35C68-C380-4737-9A6E-52F02F11054C}"/>
              </a:ext>
            </a:extLst>
          </p:cNvPr>
          <p:cNvSpPr txBox="1"/>
          <p:nvPr/>
        </p:nvSpPr>
        <p:spPr>
          <a:xfrm>
            <a:off x="777240" y="2143671"/>
            <a:ext cx="3345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Classic approach:</a:t>
            </a:r>
          </a:p>
          <a:p>
            <a:r>
              <a:rPr lang="en-US" sz="1600" dirty="0">
                <a:latin typeface="Sitka Text" panose="02000505000000020004" pitchFamily="2" charset="0"/>
              </a:rPr>
              <a:t>    COMPLEX PASSWORDS</a:t>
            </a:r>
          </a:p>
          <a:p>
            <a:endParaRPr lang="en-US" sz="1600" dirty="0">
              <a:latin typeface="Sitka Tex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Uppercase, lowercase, numerals, punctuation marks,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itka Text" panose="02000505000000020004" pitchFamily="2" charset="0"/>
            </a:endParaRPr>
          </a:p>
          <a:p>
            <a:r>
              <a:rPr lang="en-US" dirty="0">
                <a:latin typeface="Sitka Text" panose="02000505000000020004" pitchFamily="2" charset="0"/>
              </a:rPr>
              <a:t>	</a:t>
            </a:r>
            <a:r>
              <a:rPr lang="en-US" dirty="0">
                <a:latin typeface="Comic Sans MS" panose="030F0702030302020204" pitchFamily="66" charset="0"/>
              </a:rPr>
              <a:t>	</a:t>
            </a:r>
            <a:endParaRPr lang="en-US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7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9.  Require individual user accounts (with good passwords) for all students/faculty/staff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35C68-C380-4737-9A6E-52F02F11054C}"/>
              </a:ext>
            </a:extLst>
          </p:cNvPr>
          <p:cNvSpPr txBox="1"/>
          <p:nvPr/>
        </p:nvSpPr>
        <p:spPr>
          <a:xfrm>
            <a:off x="777240" y="2143671"/>
            <a:ext cx="3345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Classic approach:</a:t>
            </a:r>
          </a:p>
          <a:p>
            <a:r>
              <a:rPr lang="en-US" sz="1600" dirty="0">
                <a:latin typeface="Sitka Text" panose="02000505000000020004" pitchFamily="2" charset="0"/>
              </a:rPr>
              <a:t>    COMPLEX PASSWORDS</a:t>
            </a:r>
          </a:p>
          <a:p>
            <a:endParaRPr lang="en-US" sz="1600" dirty="0">
              <a:latin typeface="Sitka Tex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Uppercase, lowercase, numerals, punctuation marks, etc.</a:t>
            </a:r>
            <a:endParaRPr lang="en-US" dirty="0">
              <a:latin typeface="Sitka Text" panose="02000505000000020004" pitchFamily="2" charset="0"/>
            </a:endParaRPr>
          </a:p>
          <a:p>
            <a:r>
              <a:rPr lang="en-US" dirty="0">
                <a:latin typeface="Sitka Text" panose="02000505000000020004" pitchFamily="2" charset="0"/>
              </a:rPr>
              <a:t>	</a:t>
            </a:r>
            <a:r>
              <a:rPr lang="en-US" dirty="0">
                <a:latin typeface="Comic Sans MS" panose="030F0702030302020204" pitchFamily="66" charset="0"/>
              </a:rPr>
              <a:t>HelloKitty</a:t>
            </a:r>
          </a:p>
          <a:p>
            <a:r>
              <a:rPr lang="en-US" dirty="0">
                <a:latin typeface="Comic Sans MS" panose="030F0702030302020204" pitchFamily="66" charset="0"/>
              </a:rPr>
              <a:t>	</a:t>
            </a:r>
            <a:endParaRPr lang="en-US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88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9.  Require individual user accounts (with good passwords) for all students/faculty/staff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35C68-C380-4737-9A6E-52F02F11054C}"/>
              </a:ext>
            </a:extLst>
          </p:cNvPr>
          <p:cNvSpPr txBox="1"/>
          <p:nvPr/>
        </p:nvSpPr>
        <p:spPr>
          <a:xfrm>
            <a:off x="777240" y="2143671"/>
            <a:ext cx="33451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Classic approach:</a:t>
            </a:r>
          </a:p>
          <a:p>
            <a:r>
              <a:rPr lang="en-US" sz="1600" dirty="0">
                <a:latin typeface="Sitka Text" panose="02000505000000020004" pitchFamily="2" charset="0"/>
              </a:rPr>
              <a:t>    COMPLEX PASSWORDS</a:t>
            </a:r>
          </a:p>
          <a:p>
            <a:endParaRPr lang="en-US" sz="1600" dirty="0">
              <a:latin typeface="Sitka Tex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Uppercase, lowercase, numerals, punctuation marks, etc.</a:t>
            </a:r>
            <a:endParaRPr lang="en-US" dirty="0">
              <a:latin typeface="Sitka Text" panose="02000505000000020004" pitchFamily="2" charset="0"/>
            </a:endParaRPr>
          </a:p>
          <a:p>
            <a:r>
              <a:rPr lang="en-US" dirty="0">
                <a:latin typeface="Sitka Text" panose="02000505000000020004" pitchFamily="2" charset="0"/>
              </a:rPr>
              <a:t>	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HelloKitty</a:t>
            </a:r>
          </a:p>
          <a:p>
            <a:r>
              <a:rPr lang="en-US" dirty="0">
                <a:latin typeface="Comic Sans MS" panose="030F0702030302020204" pitchFamily="66" charset="0"/>
              </a:rPr>
              <a:t>	H3ll0Kitty</a:t>
            </a:r>
          </a:p>
          <a:p>
            <a:r>
              <a:rPr lang="en-US" dirty="0">
                <a:latin typeface="Comic Sans MS" panose="030F0702030302020204" pitchFamily="66" charset="0"/>
              </a:rPr>
              <a:t>	</a:t>
            </a:r>
            <a:endParaRPr lang="en-US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40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9.  Require individual user accounts (with good passwords) for all students/faculty/staff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35C68-C380-4737-9A6E-52F02F11054C}"/>
              </a:ext>
            </a:extLst>
          </p:cNvPr>
          <p:cNvSpPr txBox="1"/>
          <p:nvPr/>
        </p:nvSpPr>
        <p:spPr>
          <a:xfrm>
            <a:off x="777240" y="2143671"/>
            <a:ext cx="33451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Classic approach:</a:t>
            </a:r>
          </a:p>
          <a:p>
            <a:r>
              <a:rPr lang="en-US" sz="1600" dirty="0">
                <a:latin typeface="Sitka Text" panose="02000505000000020004" pitchFamily="2" charset="0"/>
              </a:rPr>
              <a:t>    COMPLEX PASSWORDS</a:t>
            </a:r>
          </a:p>
          <a:p>
            <a:endParaRPr lang="en-US" sz="1600" dirty="0">
              <a:latin typeface="Sitka Tex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Uppercase, lowercase, numerals, punctuation marks, etc.</a:t>
            </a:r>
            <a:endParaRPr lang="en-US" dirty="0">
              <a:latin typeface="Sitka Text" panose="02000505000000020004" pitchFamily="2" charset="0"/>
            </a:endParaRPr>
          </a:p>
          <a:p>
            <a:r>
              <a:rPr lang="en-US" dirty="0">
                <a:latin typeface="Sitka Text" panose="02000505000000020004" pitchFamily="2" charset="0"/>
              </a:rPr>
              <a:t>	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HelloKitty</a:t>
            </a:r>
          </a:p>
          <a:p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H3ll0Kitty</a:t>
            </a:r>
          </a:p>
          <a:p>
            <a:r>
              <a:rPr lang="en-US" dirty="0">
                <a:latin typeface="Comic Sans MS" panose="030F0702030302020204" pitchFamily="66" charset="0"/>
              </a:rPr>
              <a:t>	H3ll0Kitty!</a:t>
            </a:r>
            <a:endParaRPr lang="en-US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03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9.  Require individual user accounts (with good passwords) for all students/faculty/staff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35C68-C380-4737-9A6E-52F02F11054C}"/>
              </a:ext>
            </a:extLst>
          </p:cNvPr>
          <p:cNvSpPr txBox="1"/>
          <p:nvPr/>
        </p:nvSpPr>
        <p:spPr>
          <a:xfrm>
            <a:off x="777240" y="2143671"/>
            <a:ext cx="33451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Classic approach:</a:t>
            </a:r>
          </a:p>
          <a:p>
            <a:r>
              <a:rPr lang="en-US" sz="1600" dirty="0">
                <a:latin typeface="Sitka Text" panose="02000505000000020004" pitchFamily="2" charset="0"/>
              </a:rPr>
              <a:t>    COMPLEX PASSWORDS</a:t>
            </a:r>
          </a:p>
          <a:p>
            <a:endParaRPr lang="en-US" sz="1600" dirty="0">
              <a:latin typeface="Sitka Tex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itka Text" panose="02000505000000020004" pitchFamily="2" charset="0"/>
              </a:rPr>
              <a:t>Uppercase, lowercase, numerals, punctuation marks, etc.</a:t>
            </a:r>
            <a:endParaRPr lang="en-US" dirty="0">
              <a:latin typeface="Sitka Text" panose="02000505000000020004" pitchFamily="2" charset="0"/>
            </a:endParaRPr>
          </a:p>
          <a:p>
            <a:r>
              <a:rPr lang="en-US" dirty="0">
                <a:latin typeface="Sitka Text" panose="02000505000000020004" pitchFamily="2" charset="0"/>
              </a:rPr>
              <a:t>	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HelloKitty</a:t>
            </a:r>
          </a:p>
          <a:p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H3ll0Kitty</a:t>
            </a:r>
          </a:p>
          <a:p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H3ll0Kitty!</a:t>
            </a:r>
            <a:endParaRPr lang="en-US" strike="sngStrike" dirty="0">
              <a:solidFill>
                <a:schemeClr val="bg1">
                  <a:lumMod val="75000"/>
                </a:schemeClr>
              </a:solidFill>
              <a:latin typeface="Sitka Text" panose="02000505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97CED-1832-4F1F-A64C-F7D7BC06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06" y="3436332"/>
            <a:ext cx="1544003" cy="15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2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9.  Require individual user accounts (with good passwords) for all students/faculty/staff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35C68-C380-4737-9A6E-52F02F11054C}"/>
              </a:ext>
            </a:extLst>
          </p:cNvPr>
          <p:cNvSpPr txBox="1"/>
          <p:nvPr/>
        </p:nvSpPr>
        <p:spPr>
          <a:xfrm>
            <a:off x="777240" y="2143671"/>
            <a:ext cx="3345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itka Text" panose="02000505000000020004" pitchFamily="2" charset="0"/>
              </a:rPr>
              <a:t>Password </a:t>
            </a:r>
            <a:r>
              <a:rPr lang="en-US" u="sng" dirty="0">
                <a:latin typeface="Sitka Text" panose="02000505000000020004" pitchFamily="2" charset="0"/>
              </a:rPr>
              <a:t>length</a:t>
            </a:r>
            <a:r>
              <a:rPr lang="en-US" dirty="0">
                <a:latin typeface="Sitka Text" panose="02000505000000020004" pitchFamily="2" charset="0"/>
              </a:rPr>
              <a:t> has been found to be a primary factor in characterizing password </a:t>
            </a:r>
            <a:r>
              <a:rPr lang="en-US" u="sng" dirty="0">
                <a:latin typeface="Sitka Text" panose="02000505000000020004" pitchFamily="2" charset="0"/>
              </a:rPr>
              <a:t>strength</a:t>
            </a:r>
            <a:r>
              <a:rPr lang="en-US" dirty="0">
                <a:latin typeface="Sitka Text" panose="02000505000000020004" pitchFamily="2" charset="0"/>
              </a:rPr>
              <a:t>.</a:t>
            </a:r>
          </a:p>
          <a:p>
            <a:endParaRPr lang="en-US" dirty="0">
              <a:latin typeface="Sitka Tex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itka Text" panose="02000505000000020004" pitchFamily="2" charset="0"/>
              </a:rPr>
              <a:t>Users should be encouraged to make their passwords as lengthy as they want, within reason.</a:t>
            </a:r>
          </a:p>
          <a:p>
            <a:r>
              <a:rPr lang="en-US" dirty="0">
                <a:latin typeface="Sitka Text" panose="02000505000000020004" pitchFamily="2" charset="0"/>
              </a:rPr>
              <a:t>                        </a:t>
            </a:r>
            <a:r>
              <a:rPr lang="en-US" sz="1600" dirty="0">
                <a:latin typeface="Sitka Text" panose="02000505000000020004" pitchFamily="2" charset="0"/>
              </a:rPr>
              <a:t>- </a:t>
            </a:r>
            <a:r>
              <a:rPr lang="en-US" sz="1600" dirty="0">
                <a:latin typeface="+mn-lt"/>
              </a:rPr>
              <a:t>NIST SP 800-63B 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itka Text" panose="02000505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A5E35-0C35-445C-8676-0D037771B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830836"/>
            <a:ext cx="2225503" cy="29408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761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</a:t>
            </a:r>
            <a:r>
              <a:rPr lang="en-US" b="1" i="1" u="sng" dirty="0"/>
              <a:t>essential</a:t>
            </a:r>
            <a:r>
              <a:rPr lang="en-US" dirty="0"/>
              <a:t> cyber security practices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9448"/>
            <a:ext cx="8058149" cy="40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10.  Limit unauthorized access to data and information, and limit authority to install software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2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Do we know what is connected to our systems and networks?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important questions</a:t>
            </a:r>
          </a:p>
        </p:txBody>
      </p:sp>
    </p:spTree>
    <p:extLst>
      <p:ext uri="{BB962C8B-B14F-4D97-AF65-F5344CB8AC3E}">
        <p14:creationId xmlns:p14="http://schemas.microsoft.com/office/powerpoint/2010/main" val="769567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we know what is connected to our systems and networks?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Do we know what software is running (or trying to run) on our systems and networks?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important questions</a:t>
            </a:r>
          </a:p>
        </p:txBody>
      </p:sp>
    </p:spTree>
    <p:extLst>
      <p:ext uri="{BB962C8B-B14F-4D97-AF65-F5344CB8AC3E}">
        <p14:creationId xmlns:p14="http://schemas.microsoft.com/office/powerpoint/2010/main" val="423216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It’s getting rough out there…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F703F5-8586-4BE1-A01F-118685D17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0720" y="761613"/>
            <a:ext cx="5162002" cy="40872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132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we know what is connected to our systems and networks?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we know what software is running (or trying to run) on our systems and networks?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Are we continuously managing our systems using “known good” configurations?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important questions</a:t>
            </a:r>
          </a:p>
        </p:txBody>
      </p:sp>
    </p:spTree>
    <p:extLst>
      <p:ext uri="{BB962C8B-B14F-4D97-AF65-F5344CB8AC3E}">
        <p14:creationId xmlns:p14="http://schemas.microsoft.com/office/powerpoint/2010/main" val="525724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we know what is connected to our systems and networks?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we know what software is running (or trying to run) on our systems and networks?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we continuously managing our systems using “known good” configurations?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Are we continuously looking for and managing “known bad” software?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important questions</a:t>
            </a:r>
          </a:p>
        </p:txBody>
      </p:sp>
    </p:spTree>
    <p:extLst>
      <p:ext uri="{BB962C8B-B14F-4D97-AF65-F5344CB8AC3E}">
        <p14:creationId xmlns:p14="http://schemas.microsoft.com/office/powerpoint/2010/main" val="2073848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we know what is connected to our systems and networks?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we know what software is running (or trying to run) on our systems and networks?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we continuously managing our systems using “known good” configurations?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we continuously looking for and managing “known bad” software?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Do we limit and track the people who have the administrative privileges to change, bypass, or override our security settings?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important questions</a:t>
            </a:r>
          </a:p>
        </p:txBody>
      </p:sp>
    </p:spTree>
    <p:extLst>
      <p:ext uri="{BB962C8B-B14F-4D97-AF65-F5344CB8AC3E}">
        <p14:creationId xmlns:p14="http://schemas.microsoft.com/office/powerpoint/2010/main" val="2977111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Do we know what is connected to our systems and networks?</a:t>
            </a:r>
          </a:p>
          <a:p>
            <a:r>
              <a:rPr lang="en-US" b="1" dirty="0">
                <a:solidFill>
                  <a:schemeClr val="tx1"/>
                </a:solidFill>
              </a:rPr>
              <a:t>Do we know what software is running (or trying to run) on our systems and networks?</a:t>
            </a:r>
          </a:p>
          <a:p>
            <a:r>
              <a:rPr lang="en-US" b="1" dirty="0">
                <a:solidFill>
                  <a:schemeClr val="tx1"/>
                </a:solidFill>
              </a:rPr>
              <a:t>Are we continuously managing our systems using “known good” configurations? </a:t>
            </a:r>
          </a:p>
          <a:p>
            <a:r>
              <a:rPr lang="en-US" b="1" dirty="0">
                <a:solidFill>
                  <a:schemeClr val="tx1"/>
                </a:solidFill>
              </a:rPr>
              <a:t>Are we continuously looking for and managing “known bad” software?</a:t>
            </a:r>
          </a:p>
          <a:p>
            <a:r>
              <a:rPr lang="en-US" b="1" dirty="0">
                <a:solidFill>
                  <a:schemeClr val="tx1"/>
                </a:solidFill>
              </a:rPr>
              <a:t>Do we limit and track the people who have the administrative privileges to change, bypass, or override our security settings?</a:t>
            </a:r>
          </a:p>
          <a:p>
            <a:pPr marL="0" indent="0">
              <a:buNone/>
            </a:pPr>
            <a:r>
              <a:rPr lang="en-US" sz="1200" dirty="0"/>
              <a:t>Source: The National Campaign for Cyber Hygiene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important questions</a:t>
            </a:r>
          </a:p>
        </p:txBody>
      </p:sp>
    </p:spTree>
    <p:extLst>
      <p:ext uri="{BB962C8B-B14F-4D97-AF65-F5344CB8AC3E}">
        <p14:creationId xmlns:p14="http://schemas.microsoft.com/office/powerpoint/2010/main" val="3182525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A4637D-0841-4BB8-B01A-A2436258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THANKS FOR YOUR TIME AND ATTENTION!</a:t>
            </a:r>
            <a:br>
              <a:rPr lang="en-US" sz="2800" dirty="0"/>
            </a:br>
            <a:br>
              <a:rPr lang="en-US" sz="2800" dirty="0"/>
            </a:br>
            <a:r>
              <a:rPr lang="en-US" sz="1800" dirty="0">
                <a:solidFill>
                  <a:schemeClr val="bg1"/>
                </a:solidFill>
              </a:rPr>
              <a:t>Dennis.Thibodeaux@NewHorizons.com</a:t>
            </a:r>
            <a:br>
              <a:rPr lang="en-US" sz="1800" dirty="0"/>
            </a:br>
            <a:r>
              <a:rPr lang="en-US" sz="1800" dirty="0"/>
              <a:t>                       @Dennis_CFE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87F6E-5637-4EDB-8BF9-C0B85E7C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00" y="3530343"/>
            <a:ext cx="400525" cy="4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6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It’s getting rough out there…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3AC4B-11DA-4EC7-A587-6F5C1AA31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60" y="723937"/>
            <a:ext cx="5305554" cy="41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It’s getting rough out there…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5765A4-5D6A-4E29-9CB4-7AFEABC90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9760" y="728429"/>
            <a:ext cx="5221415" cy="40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It’s getting rough out there…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5765A4-5D6A-4E29-9CB4-7AFEABC90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9760" y="728429"/>
            <a:ext cx="5221415" cy="4043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73D1C-5387-4969-A1C4-EDA7B5FA4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271" y="2488355"/>
            <a:ext cx="2322601" cy="17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0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CORPORATE vs. ACADEMIC computing environments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La classifica mondiale delle banche per Totale attivo nel 2016 ...">
            <a:extLst>
              <a:ext uri="{FF2B5EF4-FFF2-40B4-BE49-F238E27FC236}">
                <a16:creationId xmlns:a16="http://schemas.microsoft.com/office/drawing/2014/main" id="{682FBE1C-9554-4DE1-86E3-87C071F5D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8" y="1150620"/>
            <a:ext cx="3819880" cy="3437892"/>
          </a:xfrm>
          <a:prstGeom prst="rect">
            <a:avLst/>
          </a:prstGeom>
        </p:spPr>
      </p:pic>
      <p:pic>
        <p:nvPicPr>
          <p:cNvPr id="6" name="Picture 5" descr="La classifica mondiale delle banche per Totale attivo nel 2016 ...">
            <a:extLst>
              <a:ext uri="{FF2B5EF4-FFF2-40B4-BE49-F238E27FC236}">
                <a16:creationId xmlns:a16="http://schemas.microsoft.com/office/drawing/2014/main" id="{FF003550-4177-465B-9129-D5D37C64D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01" y="1119470"/>
            <a:ext cx="3889102" cy="35001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843CD0-24BE-494A-A3C9-74F749432934}"/>
              </a:ext>
            </a:extLst>
          </p:cNvPr>
          <p:cNvSpPr/>
          <p:nvPr/>
        </p:nvSpPr>
        <p:spPr>
          <a:xfrm>
            <a:off x="1737360" y="1722120"/>
            <a:ext cx="1371600" cy="388620"/>
          </a:xfrm>
          <a:prstGeom prst="roundRect">
            <a:avLst/>
          </a:prstGeom>
          <a:solidFill>
            <a:srgbClr val="D2D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2ECE6-3113-447F-9C3E-59F1C89F2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492" y="1726659"/>
            <a:ext cx="1371719" cy="384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C2C59F-9907-456A-9555-5D96E0B6E068}"/>
              </a:ext>
            </a:extLst>
          </p:cNvPr>
          <p:cNvSpPr txBox="1"/>
          <p:nvPr/>
        </p:nvSpPr>
        <p:spPr>
          <a:xfrm>
            <a:off x="1798320" y="1738089"/>
            <a:ext cx="131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SPIFFCO BANK</a:t>
            </a:r>
          </a:p>
          <a:p>
            <a:pPr algn="ctr"/>
            <a:r>
              <a:rPr lang="en-US" sz="900" dirty="0"/>
              <a:t>Member FDIC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AEE19C-E8F5-4819-A5AB-718CC6C44FCA}"/>
              </a:ext>
            </a:extLst>
          </p:cNvPr>
          <p:cNvSpPr txBox="1"/>
          <p:nvPr/>
        </p:nvSpPr>
        <p:spPr>
          <a:xfrm>
            <a:off x="6075492" y="1738089"/>
            <a:ext cx="1345745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FUNKYTOWN</a:t>
            </a:r>
            <a:r>
              <a:rPr lang="en-US" sz="1000" b="1" dirty="0"/>
              <a:t> </a:t>
            </a:r>
            <a:r>
              <a:rPr lang="en-US" sz="800" b="1" dirty="0"/>
              <a:t>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418710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Meet my smart uncle…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A0C45F5-A1C1-4C42-B423-FDFBFD58DC64}" type="slidenum">
              <a:rPr lang="en-US">
                <a:latin typeface="Calibri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507630"/>
      </p:ext>
    </p:extLst>
  </p:cSld>
  <p:clrMapOvr>
    <a:masterClrMapping/>
  </p:clrMapOvr>
</p:sld>
</file>

<file path=ppt/theme/theme1.xml><?xml version="1.0" encoding="utf-8"?>
<a:theme xmlns:a="http://schemas.openxmlformats.org/drawingml/2006/main" name="CompTIA_Corporate_PPT_Template_030714">
  <a:themeElements>
    <a:clrScheme name="Custom 1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09496D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bab956b1f44ef9d173162e10f4b277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6eaa9825d2fedb5a83ac41ebe86c4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281A8E-BB55-4424-B427-5204871B0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C1EFB0-93DE-4B44-B962-0C85CA557A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00D2E5-620A-451B-ACC8-2FFCAADE7152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98277</TotalTime>
  <Words>1214</Words>
  <Application>Microsoft Office PowerPoint</Application>
  <PresentationFormat>Custom</PresentationFormat>
  <Paragraphs>218</Paragraphs>
  <Slides>44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Comic Sans MS</vt:lpstr>
      <vt:lpstr>Courier New</vt:lpstr>
      <vt:lpstr>Sitka Text</vt:lpstr>
      <vt:lpstr>Wingdings</vt:lpstr>
      <vt:lpstr>CompTIA_Corporate_PPT_Template_030714</vt:lpstr>
      <vt:lpstr>PowerPoint Presentation</vt:lpstr>
      <vt:lpstr>Securing the Academy:  Better Cybersecurity for Instructors and Administrators</vt:lpstr>
      <vt:lpstr>PRESENTER: Dennis Thibodeaux, CISSP</vt:lpstr>
      <vt:lpstr>It’s getting rough out there…</vt:lpstr>
      <vt:lpstr>It’s getting rough out there…</vt:lpstr>
      <vt:lpstr>It’s getting rough out there…</vt:lpstr>
      <vt:lpstr>It’s getting rough out there…</vt:lpstr>
      <vt:lpstr>CORPORATE vs. ACADEMIC computing environments</vt:lpstr>
      <vt:lpstr>Meet my smart uncle…</vt:lpstr>
      <vt:lpstr>Meet my smart uncle…</vt:lpstr>
      <vt:lpstr>Meet my smart uncle…</vt:lpstr>
      <vt:lpstr>Meet my smart uncle…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Ten essential cyber security practices</vt:lpstr>
      <vt:lpstr>Five important questions</vt:lpstr>
      <vt:lpstr>Five important questions</vt:lpstr>
      <vt:lpstr>Five important questions</vt:lpstr>
      <vt:lpstr>Five important questions</vt:lpstr>
      <vt:lpstr>Five important questions</vt:lpstr>
      <vt:lpstr>Five important questions</vt:lpstr>
      <vt:lpstr>THANKS FOR YOUR TIME AND ATTENTION!  Dennis.Thibodeaux@NewHorizons.com                        @Dennis_CFE</vt:lpstr>
    </vt:vector>
  </TitlesOfParts>
  <Company>CompTIA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Outlook</dc:title>
  <dc:creator>Tim Herbert</dc:creator>
  <cp:lastModifiedBy>Carolyn Murphy</cp:lastModifiedBy>
  <cp:revision>1042</cp:revision>
  <cp:lastPrinted>2011-04-04T20:46:14Z</cp:lastPrinted>
  <dcterms:created xsi:type="dcterms:W3CDTF">2010-02-08T15:27:53Z</dcterms:created>
  <dcterms:modified xsi:type="dcterms:W3CDTF">2017-08-11T20:33:54Z</dcterms:modified>
</cp:coreProperties>
</file>