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5.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67"/>
  </p:notesMasterIdLst>
  <p:handoutMasterIdLst>
    <p:handoutMasterId r:id="rId68"/>
  </p:handoutMasterIdLst>
  <p:sldIdLst>
    <p:sldId id="257"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261" r:id="rId21"/>
    <p:sldId id="376" r:id="rId22"/>
    <p:sldId id="377" r:id="rId23"/>
    <p:sldId id="258" r:id="rId24"/>
    <p:sldId id="271" r:id="rId25"/>
    <p:sldId id="368" r:id="rId26"/>
    <p:sldId id="340" r:id="rId27"/>
    <p:sldId id="342" r:id="rId28"/>
    <p:sldId id="321" r:id="rId29"/>
    <p:sldId id="337" r:id="rId30"/>
    <p:sldId id="344" r:id="rId31"/>
    <p:sldId id="343" r:id="rId32"/>
    <p:sldId id="327" r:id="rId33"/>
    <p:sldId id="345" r:id="rId34"/>
    <p:sldId id="323" r:id="rId35"/>
    <p:sldId id="355" r:id="rId36"/>
    <p:sldId id="348" r:id="rId37"/>
    <p:sldId id="350" r:id="rId38"/>
    <p:sldId id="356" r:id="rId39"/>
    <p:sldId id="357" r:id="rId40"/>
    <p:sldId id="296" r:id="rId41"/>
    <p:sldId id="369" r:id="rId42"/>
    <p:sldId id="370" r:id="rId43"/>
    <p:sldId id="308" r:id="rId44"/>
    <p:sldId id="371" r:id="rId45"/>
    <p:sldId id="358" r:id="rId46"/>
    <p:sldId id="359" r:id="rId47"/>
    <p:sldId id="341" r:id="rId48"/>
    <p:sldId id="361" r:id="rId49"/>
    <p:sldId id="324" r:id="rId50"/>
    <p:sldId id="366" r:id="rId51"/>
    <p:sldId id="372" r:id="rId52"/>
    <p:sldId id="373" r:id="rId53"/>
    <p:sldId id="374" r:id="rId54"/>
    <p:sldId id="375" r:id="rId55"/>
    <p:sldId id="379" r:id="rId56"/>
    <p:sldId id="349" r:id="rId57"/>
    <p:sldId id="265" r:id="rId58"/>
    <p:sldId id="311" r:id="rId59"/>
    <p:sldId id="260" r:id="rId60"/>
    <p:sldId id="301" r:id="rId61"/>
    <p:sldId id="302" r:id="rId62"/>
    <p:sldId id="299" r:id="rId63"/>
    <p:sldId id="300" r:id="rId64"/>
    <p:sldId id="328" r:id="rId65"/>
    <p:sldId id="326" r:id="rId66"/>
  </p:sldIdLst>
  <p:sldSz cx="9144000" cy="514826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2" userDrawn="1">
          <p15:clr>
            <a:srgbClr val="A4A3A4"/>
          </p15:clr>
        </p15:guide>
        <p15:guide id="2" pos="2880" userDrawn="1">
          <p15:clr>
            <a:srgbClr val="A4A3A4"/>
          </p15:clr>
        </p15:guide>
        <p15:guide id="3" orient="horz" pos="16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CA72E"/>
    <a:srgbClr val="D25620"/>
    <a:srgbClr val="CC0000"/>
    <a:srgbClr val="118AB8"/>
    <a:srgbClr val="556067"/>
    <a:srgbClr val="31444C"/>
    <a:srgbClr val="C3CACF"/>
    <a:srgbClr val="5C1A76"/>
    <a:srgbClr val="A0A7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5698" autoAdjust="0"/>
  </p:normalViewPr>
  <p:slideViewPr>
    <p:cSldViewPr snapToGrid="0" snapToObjects="1">
      <p:cViewPr varScale="1">
        <p:scale>
          <a:sx n="86" d="100"/>
          <a:sy n="86" d="100"/>
        </p:scale>
        <p:origin x="1134" y="78"/>
      </p:cViewPr>
      <p:guideLst>
        <p:guide orient="horz" pos="2162"/>
        <p:guide pos="2880"/>
        <p:guide orient="horz" pos="16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FA1960-F311-5841-8CE5-0D8B3FB1B5EB}" type="datetimeFigureOut">
              <a:rPr lang="en-US" smtClean="0"/>
              <a:t>8/11/2017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B8D3D5-15E2-6346-9BED-C1FC67E2DCE6}" type="slidenum">
              <a:rPr lang="en-US" smtClean="0"/>
              <a:t>‹#›</a:t>
            </a:fld>
            <a:endParaRPr lang="en-US" dirty="0"/>
          </a:p>
        </p:txBody>
      </p:sp>
    </p:spTree>
    <p:extLst>
      <p:ext uri="{BB962C8B-B14F-4D97-AF65-F5344CB8AC3E}">
        <p14:creationId xmlns:p14="http://schemas.microsoft.com/office/powerpoint/2010/main" val="393030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39233-1D92-6042-AB77-8762A9EF6BFD}" type="datetimeFigureOut">
              <a:rPr lang="en-US" smtClean="0"/>
              <a:t>8/11/2017</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DF515-2FC2-CE47-BFA6-59703C8C6ABB}" type="slidenum">
              <a:rPr lang="en-US" smtClean="0"/>
              <a:t>‹#›</a:t>
            </a:fld>
            <a:endParaRPr lang="en-US" dirty="0"/>
          </a:p>
        </p:txBody>
      </p:sp>
    </p:spTree>
    <p:extLst>
      <p:ext uri="{BB962C8B-B14F-4D97-AF65-F5344CB8AC3E}">
        <p14:creationId xmlns:p14="http://schemas.microsoft.com/office/powerpoint/2010/main" val="4776688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learningguild.adobeconnect.com/r51vonbf4k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D74F18-E4A9-4A01-8510-F4F28DD7393A}" type="slidenum">
              <a:rPr lang="en-US" altLang="en-US" smtClean="0"/>
              <a:pPr fontAlgn="base">
                <a:spcBef>
                  <a:spcPct val="0"/>
                </a:spcBef>
                <a:spcAft>
                  <a:spcPct val="0"/>
                </a:spcAft>
              </a:pPr>
              <a:t>2</a:t>
            </a:fld>
            <a:endParaRPr lang="en-US" altLang="en-US"/>
          </a:p>
        </p:txBody>
      </p:sp>
      <p:sp>
        <p:nvSpPr>
          <p:cNvPr id="1229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 2016 Learning Peaks LLC </a:t>
            </a:r>
          </a:p>
        </p:txBody>
      </p:sp>
      <p:sp>
        <p:nvSpPr>
          <p:cNvPr id="12294"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www.pattishank.com</a:t>
            </a:r>
          </a:p>
        </p:txBody>
      </p:sp>
      <p:sp>
        <p:nvSpPr>
          <p:cNvPr id="12295"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307228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B26FC2-6501-4EFB-8163-601CA4CD19C5}" type="slidenum">
              <a:rPr lang="en-GB" smtClean="0"/>
              <a:t>12</a:t>
            </a:fld>
            <a:endParaRPr lang="en-GB"/>
          </a:p>
        </p:txBody>
      </p:sp>
    </p:spTree>
    <p:extLst>
      <p:ext uri="{BB962C8B-B14F-4D97-AF65-F5344CB8AC3E}">
        <p14:creationId xmlns:p14="http://schemas.microsoft.com/office/powerpoint/2010/main" val="2009781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26FC2-6501-4EFB-8163-601CA4CD19C5}" type="slidenum">
              <a:rPr lang="en-GB" smtClean="0"/>
              <a:t>13</a:t>
            </a:fld>
            <a:endParaRPr lang="en-GB"/>
          </a:p>
        </p:txBody>
      </p:sp>
    </p:spTree>
    <p:extLst>
      <p:ext uri="{BB962C8B-B14F-4D97-AF65-F5344CB8AC3E}">
        <p14:creationId xmlns:p14="http://schemas.microsoft.com/office/powerpoint/2010/main" val="277832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dial in is an option, use</a:t>
            </a:r>
            <a:r>
              <a:rPr lang="en-US" baseline="0" dirty="0"/>
              <a:t> these 3 slides as participants join</a:t>
            </a:r>
            <a:endParaRPr lang="en-US" dirty="0"/>
          </a:p>
        </p:txBody>
      </p:sp>
      <p:sp>
        <p:nvSpPr>
          <p:cNvPr id="4" name="Slide Number Placeholder 3"/>
          <p:cNvSpPr>
            <a:spLocks noGrp="1"/>
          </p:cNvSpPr>
          <p:nvPr>
            <p:ph type="sldNum" sz="quarter" idx="10"/>
          </p:nvPr>
        </p:nvSpPr>
        <p:spPr/>
        <p:txBody>
          <a:bodyPr/>
          <a:lstStyle/>
          <a:p>
            <a:fld id="{E0B26FC2-6501-4EFB-8163-601CA4CD19C5}" type="slidenum">
              <a:rPr lang="en-GB" smtClean="0"/>
              <a:t>14</a:t>
            </a:fld>
            <a:endParaRPr lang="en-GB"/>
          </a:p>
        </p:txBody>
      </p:sp>
    </p:spTree>
    <p:extLst>
      <p:ext uri="{BB962C8B-B14F-4D97-AF65-F5344CB8AC3E}">
        <p14:creationId xmlns:p14="http://schemas.microsoft.com/office/powerpoint/2010/main" val="785844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dial in is an option, use</a:t>
            </a:r>
            <a:r>
              <a:rPr lang="en-US" baseline="0" dirty="0"/>
              <a:t> these 3 slides as participants join</a:t>
            </a:r>
            <a:endParaRPr lang="en-US" dirty="0"/>
          </a:p>
          <a:p>
            <a:endParaRPr lang="en-US" dirty="0"/>
          </a:p>
        </p:txBody>
      </p:sp>
      <p:sp>
        <p:nvSpPr>
          <p:cNvPr id="4" name="Slide Number Placeholder 3"/>
          <p:cNvSpPr>
            <a:spLocks noGrp="1"/>
          </p:cNvSpPr>
          <p:nvPr>
            <p:ph type="sldNum" sz="quarter" idx="10"/>
          </p:nvPr>
        </p:nvSpPr>
        <p:spPr/>
        <p:txBody>
          <a:bodyPr/>
          <a:lstStyle/>
          <a:p>
            <a:fld id="{E0B26FC2-6501-4EFB-8163-601CA4CD19C5}" type="slidenum">
              <a:rPr lang="en-GB" smtClean="0"/>
              <a:t>15</a:t>
            </a:fld>
            <a:endParaRPr lang="en-GB"/>
          </a:p>
        </p:txBody>
      </p:sp>
    </p:spTree>
    <p:extLst>
      <p:ext uri="{BB962C8B-B14F-4D97-AF65-F5344CB8AC3E}">
        <p14:creationId xmlns:p14="http://schemas.microsoft.com/office/powerpoint/2010/main" val="99248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dial in is an option, use</a:t>
            </a:r>
            <a:r>
              <a:rPr lang="en-US" baseline="0" dirty="0"/>
              <a:t> these 3 slides as participants join</a:t>
            </a:r>
            <a:endParaRPr lang="en-US" dirty="0"/>
          </a:p>
          <a:p>
            <a:endParaRPr lang="en-US" dirty="0"/>
          </a:p>
        </p:txBody>
      </p:sp>
      <p:sp>
        <p:nvSpPr>
          <p:cNvPr id="4" name="Slide Number Placeholder 3"/>
          <p:cNvSpPr>
            <a:spLocks noGrp="1"/>
          </p:cNvSpPr>
          <p:nvPr>
            <p:ph type="sldNum" sz="quarter" idx="10"/>
          </p:nvPr>
        </p:nvSpPr>
        <p:spPr/>
        <p:txBody>
          <a:bodyPr/>
          <a:lstStyle/>
          <a:p>
            <a:fld id="{E0B26FC2-6501-4EFB-8163-601CA4CD19C5}" type="slidenum">
              <a:rPr lang="en-GB" smtClean="0"/>
              <a:t>16</a:t>
            </a:fld>
            <a:endParaRPr lang="en-GB"/>
          </a:p>
        </p:txBody>
      </p:sp>
    </p:spTree>
    <p:extLst>
      <p:ext uri="{BB962C8B-B14F-4D97-AF65-F5344CB8AC3E}">
        <p14:creationId xmlns:p14="http://schemas.microsoft.com/office/powerpoint/2010/main" val="407581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000000"/>
                </a:solidFill>
                <a:latin typeface="Lucida Grande" pitchFamily="3" charset="0"/>
                <a:sym typeface="Lucida Grande" pitchFamily="3" charset="0"/>
              </a:rPr>
              <a:t>This is the first thing people are invited to do when</a:t>
            </a:r>
            <a:r>
              <a:rPr lang="en-US" altLang="en-US" baseline="0" dirty="0">
                <a:solidFill>
                  <a:srgbClr val="000000"/>
                </a:solidFill>
                <a:latin typeface="Lucida Grande" pitchFamily="3" charset="0"/>
                <a:sym typeface="Lucida Grande" pitchFamily="3" charset="0"/>
              </a:rPr>
              <a:t> they join.</a:t>
            </a:r>
            <a:endParaRPr lang="en-US" altLang="en-US" dirty="0">
              <a:solidFill>
                <a:srgbClr val="000000"/>
              </a:solidFill>
              <a:latin typeface="Lucida Grande" pitchFamily="3" charset="0"/>
              <a:sym typeface="Lucida Grande" pitchFamily="3" charset="0"/>
            </a:endParaRPr>
          </a:p>
        </p:txBody>
      </p:sp>
    </p:spTree>
    <p:extLst>
      <p:ext uri="{BB962C8B-B14F-4D97-AF65-F5344CB8AC3E}">
        <p14:creationId xmlns:p14="http://schemas.microsoft.com/office/powerpoint/2010/main" val="327549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000000"/>
                </a:solidFill>
                <a:latin typeface="Lucida Grande" pitchFamily="3" charset="0"/>
                <a:sym typeface="Lucida Grande" pitchFamily="3" charset="0"/>
              </a:rPr>
              <a:t>This is the first thing people are invited to do when</a:t>
            </a:r>
            <a:r>
              <a:rPr lang="en-US" altLang="en-US" baseline="0" dirty="0">
                <a:solidFill>
                  <a:srgbClr val="000000"/>
                </a:solidFill>
                <a:latin typeface="Lucida Grande" pitchFamily="3" charset="0"/>
                <a:sym typeface="Lucida Grande" pitchFamily="3" charset="0"/>
              </a:rPr>
              <a:t> they join.</a:t>
            </a:r>
            <a:endParaRPr lang="en-US" altLang="en-US" dirty="0">
              <a:solidFill>
                <a:srgbClr val="000000"/>
              </a:solidFill>
              <a:latin typeface="Lucida Grande" pitchFamily="3" charset="0"/>
              <a:sym typeface="Lucida Grande" pitchFamily="3" charset="0"/>
            </a:endParaRPr>
          </a:p>
        </p:txBody>
      </p:sp>
    </p:spTree>
    <p:extLst>
      <p:ext uri="{BB962C8B-B14F-4D97-AF65-F5344CB8AC3E}">
        <p14:creationId xmlns:p14="http://schemas.microsoft.com/office/powerpoint/2010/main" val="159514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chalk</a:t>
            </a:r>
          </a:p>
          <a:p>
            <a:r>
              <a:rPr lang="en-US" dirty="0"/>
              <a:t>Don’t blame</a:t>
            </a:r>
            <a:r>
              <a:rPr lang="en-US" baseline="0" dirty="0"/>
              <a:t> the resources.  People have done amazing things with less!</a:t>
            </a:r>
            <a:endParaRPr lang="en-US" dirty="0"/>
          </a:p>
        </p:txBody>
      </p:sp>
      <p:sp>
        <p:nvSpPr>
          <p:cNvPr id="4" name="Slide Number Placeholder 3"/>
          <p:cNvSpPr>
            <a:spLocks noGrp="1"/>
          </p:cNvSpPr>
          <p:nvPr>
            <p:ph type="sldNum" sz="quarter" idx="10"/>
          </p:nvPr>
        </p:nvSpPr>
        <p:spPr/>
        <p:txBody>
          <a:bodyPr/>
          <a:lstStyle/>
          <a:p>
            <a:fld id="{B5CDF515-2FC2-CE47-BFA6-59703C8C6ABB}" type="slidenum">
              <a:rPr lang="en-US" smtClean="0"/>
              <a:t>20</a:t>
            </a:fld>
            <a:endParaRPr lang="en-US" dirty="0"/>
          </a:p>
        </p:txBody>
      </p:sp>
    </p:spTree>
    <p:extLst>
      <p:ext uri="{BB962C8B-B14F-4D97-AF65-F5344CB8AC3E}">
        <p14:creationId xmlns:p14="http://schemas.microsoft.com/office/powerpoint/2010/main" val="2177441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panose="02020603050405020304" pitchFamily="18" charset="0"/>
              </a:rPr>
              <a:t>As you know, I’m Karen Hyder.  I’m your trainer and host for this virtual classroom program.  My background is in training.  In one form or another, it’s what I’ve always done. I started out as an English teacher for non-native, adult students and later became a computer software trainer and then taught others to be trainers.  Then, I developed a course to teach people to teach online using a tool called </a:t>
            </a:r>
            <a:r>
              <a:rPr lang="en-US" altLang="en-US" dirty="0" err="1">
                <a:latin typeface="Times" panose="02020603050405020304" pitchFamily="18" charset="0"/>
              </a:rPr>
              <a:t>Placeware</a:t>
            </a:r>
            <a:r>
              <a:rPr lang="en-US" altLang="en-US" dirty="0">
                <a:latin typeface="Times" panose="02020603050405020304" pitchFamily="18" charset="0"/>
              </a:rPr>
              <a:t>, which later became Microsoft Live Meeting. </a:t>
            </a:r>
          </a:p>
          <a:p>
            <a:r>
              <a:rPr lang="en-US" altLang="en-US" dirty="0">
                <a:latin typeface="Times" panose="02020603050405020304" pitchFamily="18" charset="0"/>
              </a:rPr>
              <a:t>I was instrumental in creating a certification for online trainers through CompTIA.  Their 12 competencies provide a benchmark for good training online or in a face-to-face classroom. </a:t>
            </a:r>
          </a:p>
          <a:p>
            <a:r>
              <a:rPr lang="en-US" altLang="en-US" dirty="0">
                <a:latin typeface="Times" panose="02020603050405020304" pitchFamily="18" charset="0"/>
              </a:rPr>
              <a:t>What I’ve done is distilled what I’ve learned through all of these experiences to teach you and guide you as you adopt these new tools.  It’s possible that I’ll ask you to do things that sound strange.  I’m going to ask you to play along.</a:t>
            </a:r>
          </a:p>
        </p:txBody>
      </p:sp>
    </p:spTree>
    <p:extLst>
      <p:ext uri="{BB962C8B-B14F-4D97-AF65-F5344CB8AC3E}">
        <p14:creationId xmlns:p14="http://schemas.microsoft.com/office/powerpoint/2010/main" val="3686144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Why do you do it?</a:t>
            </a:r>
            <a:r>
              <a:rPr lang="en-US" sz="1200" kern="1200" baseline="0" dirty="0">
                <a:solidFill>
                  <a:schemeClr val="tx1"/>
                </a:solidFill>
                <a:latin typeface="+mn-lt"/>
                <a:ea typeface="+mn-ea"/>
                <a:cs typeface="+mn-cs"/>
              </a:rPr>
              <a:t> Because of geographic dispersion.</a:t>
            </a:r>
          </a:p>
          <a:p>
            <a:r>
              <a:rPr lang="en-US" sz="1200" kern="1200" baseline="0" dirty="0">
                <a:solidFill>
                  <a:schemeClr val="tx1"/>
                </a:solidFill>
                <a:latin typeface="+mn-lt"/>
                <a:ea typeface="+mn-ea"/>
                <a:cs typeface="+mn-cs"/>
              </a:rPr>
              <a:t> But there’s so much more that we get from live training. It shouldn’t matter if it’s in person or online.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We’re </a:t>
            </a:r>
            <a:r>
              <a:rPr lang="en-US" altLang="en-US" baseline="0" dirty="0"/>
              <a:t>already losing our learners to internet-based training.</a:t>
            </a:r>
            <a:endParaRPr lang="en-US" altLang="en-US" dirty="0"/>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Next: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From</a:t>
            </a:r>
            <a:r>
              <a:rPr lang="en-US" sz="1200" i="1" kern="1200" dirty="0">
                <a:solidFill>
                  <a:schemeClr val="tx1"/>
                </a:solidFill>
                <a:latin typeface="+mn-lt"/>
                <a:ea typeface="+mn-ea"/>
                <a:cs typeface="+mn-cs"/>
              </a:rPr>
              <a:t> Getting Started with Synchronous eLearning </a:t>
            </a:r>
            <a:r>
              <a:rPr lang="en-US" sz="1200" kern="1200" dirty="0">
                <a:solidFill>
                  <a:schemeClr val="tx1"/>
                </a:solidFill>
                <a:latin typeface="+mn-lt"/>
                <a:ea typeface="+mn-ea"/>
                <a:cs typeface="+mn-cs"/>
              </a:rPr>
              <a:t>by Patti Shank</a:t>
            </a:r>
          </a:p>
          <a:p>
            <a:endParaRPr lang="en-US" sz="1600" b="0" dirty="0">
              <a:latin typeface="+mn-lt"/>
              <a:cs typeface="Arial" pitchFamily="34" charset="0"/>
            </a:endParaRPr>
          </a:p>
        </p:txBody>
      </p:sp>
      <p:sp>
        <p:nvSpPr>
          <p:cNvPr id="4" name="Slide Number Placeholder 3"/>
          <p:cNvSpPr>
            <a:spLocks noGrp="1"/>
          </p:cNvSpPr>
          <p:nvPr>
            <p:ph type="sldNum" sz="quarter" idx="10"/>
          </p:nvPr>
        </p:nvSpPr>
        <p:spPr/>
        <p:txBody>
          <a:bodyPr/>
          <a:lstStyle/>
          <a:p>
            <a:fld id="{D7C167DB-EFF0-400D-96A1-6799F871DE5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6749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Add the URL to</a:t>
            </a:r>
            <a:r>
              <a:rPr lang="en-US" altLang="en-US" baseline="0" dirty="0"/>
              <a:t> your session room. </a:t>
            </a:r>
          </a:p>
          <a:p>
            <a:pPr eaLnBrk="1" hangingPunct="1">
              <a:spcBef>
                <a:spcPct val="0"/>
              </a:spcBef>
            </a:pPr>
            <a:r>
              <a:rPr lang="en-US" altLang="en-US" baseline="0" dirty="0"/>
              <a:t>Send or post this text for participants.</a:t>
            </a:r>
          </a:p>
          <a:p>
            <a:pPr eaLnBrk="1" hangingPunct="1">
              <a:spcBef>
                <a:spcPct val="0"/>
              </a:spcBef>
            </a:pPr>
            <a:endParaRPr lang="en-US" altLang="en-US" baseline="0" dirty="0"/>
          </a:p>
          <a:p>
            <a:pPr eaLnBrk="1" hangingPunct="1">
              <a:spcBef>
                <a:spcPct val="0"/>
              </a:spcBef>
            </a:pPr>
            <a:r>
              <a:rPr lang="en-US" altLang="en-US" sz="1200" dirty="0">
                <a:solidFill>
                  <a:srgbClr val="0070C0"/>
                </a:solidFill>
              </a:rPr>
              <a:t>Add </a:t>
            </a:r>
            <a:r>
              <a:rPr lang="en-US" altLang="en-US" sz="1200" b="1" dirty="0">
                <a:solidFill>
                  <a:srgbClr val="0070C0"/>
                </a:solidFill>
              </a:rPr>
              <a:t>?lightning=true </a:t>
            </a:r>
            <a:r>
              <a:rPr lang="en-US" altLang="en-US" sz="1200" b="1" u="sng" baseline="0" dirty="0">
                <a:solidFill>
                  <a:srgbClr val="0070C0"/>
                </a:solidFill>
              </a:rPr>
              <a:t> </a:t>
            </a:r>
            <a:r>
              <a:rPr lang="en-US" altLang="en-US" sz="1200" b="0" u="none" baseline="0" dirty="0">
                <a:solidFill>
                  <a:srgbClr val="0070C0"/>
                </a:solidFill>
              </a:rPr>
              <a:t>to force open a new browser window which will provide more display space for the session room interface.</a:t>
            </a:r>
            <a:endParaRPr lang="en-US" altLang="en-US" b="1"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D74F18-E4A9-4A01-8510-F4F28DD7393A}" type="slidenum">
              <a:rPr lang="en-US" altLang="en-US" smtClean="0"/>
              <a:pPr fontAlgn="base">
                <a:spcBef>
                  <a:spcPct val="0"/>
                </a:spcBef>
                <a:spcAft>
                  <a:spcPct val="0"/>
                </a:spcAft>
              </a:pPr>
              <a:t>3</a:t>
            </a:fld>
            <a:endParaRPr lang="en-US" altLang="en-US"/>
          </a:p>
        </p:txBody>
      </p:sp>
      <p:sp>
        <p:nvSpPr>
          <p:cNvPr id="12293"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 2016 Learning Peaks LLC </a:t>
            </a:r>
          </a:p>
        </p:txBody>
      </p:sp>
      <p:sp>
        <p:nvSpPr>
          <p:cNvPr id="12294"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www.pattishank.com</a:t>
            </a:r>
          </a:p>
        </p:txBody>
      </p:sp>
      <p:sp>
        <p:nvSpPr>
          <p:cNvPr id="12295"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3340465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We’re losing our learners to internet-based training, But asynchronous eLearning is a reasonable way to go.  You’ve watched videos, you’ve clicked through eLearning interactions—why do live training?</a:t>
            </a:r>
          </a:p>
          <a:p>
            <a:pPr eaLnBrk="1" hangingPunct="1">
              <a:spcBef>
                <a:spcPct val="0"/>
              </a:spcBef>
            </a:pPr>
            <a:endParaRPr lang="en-US" altLang="en-US" dirty="0"/>
          </a:p>
          <a:p>
            <a:pPr eaLnBrk="1" hangingPunct="1">
              <a:spcBef>
                <a:spcPct val="0"/>
              </a:spcBef>
            </a:pPr>
            <a:r>
              <a:rPr lang="en-US" altLang="en-US" dirty="0"/>
              <a:t>Please recognize that LIVE it’s not right for everything. The research showed that people thought virtual classroom training worked very well in these situations. Which are mostly the same reasons we use face to face training. If these are not important to your learning, that you might want to reconsider your approach.</a:t>
            </a:r>
          </a:p>
          <a:p>
            <a:pPr eaLnBrk="1" hangingPunct="1">
              <a:spcBef>
                <a:spcPct val="0"/>
              </a:spcBef>
            </a:pPr>
            <a:endParaRPr lang="en-US" altLang="en-US" dirty="0"/>
          </a:p>
          <a:p>
            <a:pPr eaLnBrk="1" hangingPunct="1">
              <a:spcBef>
                <a:spcPct val="0"/>
              </a:spcBef>
            </a:pPr>
            <a:r>
              <a:rPr lang="en-US" altLang="en-US" dirty="0"/>
              <a:t>From</a:t>
            </a:r>
            <a:r>
              <a:rPr lang="en-US" altLang="en-US" i="1" dirty="0"/>
              <a:t> Getting Started with Synchronous eLearning </a:t>
            </a:r>
            <a:r>
              <a:rPr lang="en-US" altLang="en-US" dirty="0"/>
              <a:t>by Patti Shank</a:t>
            </a:r>
          </a:p>
          <a:p>
            <a:pPr eaLnBrk="1" hangingPunct="1">
              <a:spcBef>
                <a:spcPct val="0"/>
              </a:spcBef>
            </a:pPr>
            <a:endParaRPr lang="en-US" altLang="en-US" sz="1600" dirty="0">
              <a:cs typeface="Arial" panose="020B060402020202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F34D3767-7749-4C7D-AE54-9327B3CA96F6}" type="slidenum">
              <a:rPr lang="en-US" altLang="en-US">
                <a:solidFill>
                  <a:srgbClr val="000000"/>
                </a:solidFill>
                <a:latin typeface="Calibri" panose="020F0502020204030204" pitchFamily="34" charset="0"/>
              </a:rPr>
              <a:pPr/>
              <a:t>26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6861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We’re losing our learners to internet-based training, But asynchronous eLearning is a reasonable way to go.  You’ve watched videos, you’ve clicked through eLearning interactions—why do live training?</a:t>
            </a:r>
          </a:p>
          <a:p>
            <a:pPr eaLnBrk="1" hangingPunct="1">
              <a:spcBef>
                <a:spcPct val="0"/>
              </a:spcBef>
            </a:pPr>
            <a:endParaRPr lang="en-US" altLang="en-US" dirty="0"/>
          </a:p>
          <a:p>
            <a:pPr eaLnBrk="1" hangingPunct="1">
              <a:spcBef>
                <a:spcPct val="0"/>
              </a:spcBef>
            </a:pPr>
            <a:r>
              <a:rPr lang="en-US" altLang="en-US" dirty="0"/>
              <a:t>Please recognize that LIVE it’s not right for everything. The research showed that people thought virtual classroom training worked very well in these situations. Which are mostly the same reasons we use face to face training. If these are not important to your learning, that you might want to reconsider your approach.</a:t>
            </a:r>
          </a:p>
          <a:p>
            <a:pPr eaLnBrk="1" hangingPunct="1">
              <a:spcBef>
                <a:spcPct val="0"/>
              </a:spcBef>
            </a:pPr>
            <a:endParaRPr lang="en-US" altLang="en-US" dirty="0"/>
          </a:p>
          <a:p>
            <a:pPr eaLnBrk="1" hangingPunct="1">
              <a:spcBef>
                <a:spcPct val="0"/>
              </a:spcBef>
            </a:pPr>
            <a:r>
              <a:rPr lang="en-US" altLang="en-US" dirty="0"/>
              <a:t>From</a:t>
            </a:r>
            <a:r>
              <a:rPr lang="en-US" altLang="en-US" i="1" dirty="0"/>
              <a:t> Getting Started with Synchronous eLearning </a:t>
            </a:r>
            <a:r>
              <a:rPr lang="en-US" altLang="en-US" dirty="0"/>
              <a:t>by Patti Shank</a:t>
            </a:r>
          </a:p>
          <a:p>
            <a:pPr eaLnBrk="1" hangingPunct="1">
              <a:spcBef>
                <a:spcPct val="0"/>
              </a:spcBef>
            </a:pPr>
            <a:endParaRPr lang="en-US" altLang="en-US" sz="1600" dirty="0">
              <a:cs typeface="Arial" panose="020B060402020202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F34D3767-7749-4C7D-AE54-9327B3CA96F6}" type="slidenum">
              <a:rPr lang="en-US" altLang="en-US">
                <a:solidFill>
                  <a:srgbClr val="000000"/>
                </a:solidFill>
                <a:latin typeface="Calibri" panose="020F0502020204030204" pitchFamily="34" charset="0"/>
              </a:rPr>
              <a:pPr/>
              <a:t>27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47894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you’re weighing the pros and cons…</a:t>
            </a:r>
          </a:p>
          <a:p>
            <a:pPr eaLnBrk="1" hangingPunct="1">
              <a:spcBef>
                <a:spcPct val="0"/>
              </a:spcBef>
            </a:pPr>
            <a:endParaRPr lang="en-US" altLang="en-US" dirty="0"/>
          </a:p>
          <a:p>
            <a:pPr eaLnBrk="1" hangingPunct="1">
              <a:spcBef>
                <a:spcPct val="0"/>
              </a:spcBef>
            </a:pPr>
            <a:r>
              <a:rPr lang="en-US" altLang="en-US" dirty="0"/>
              <a:t>Also recognize that it’s not right for everything. The research showed that people thought virtual classroom training worked very well in these situations. Which are mostly the same reasons we use face to face training. If these are not important to your learning, that you might want to reconsider your approach.</a:t>
            </a:r>
          </a:p>
          <a:p>
            <a:pPr eaLnBrk="1" hangingPunct="1">
              <a:spcBef>
                <a:spcPct val="0"/>
              </a:spcBef>
            </a:pPr>
            <a:endParaRPr lang="en-US" altLang="en-US" dirty="0"/>
          </a:p>
          <a:p>
            <a:pPr eaLnBrk="1" hangingPunct="1">
              <a:spcBef>
                <a:spcPct val="0"/>
              </a:spcBef>
            </a:pPr>
            <a:r>
              <a:rPr lang="en-US" altLang="en-US" dirty="0"/>
              <a:t>From</a:t>
            </a:r>
            <a:r>
              <a:rPr lang="en-US" altLang="en-US" i="1" dirty="0"/>
              <a:t> Getting Started with Synchronous eLearning </a:t>
            </a:r>
            <a:r>
              <a:rPr lang="en-US" altLang="en-US" dirty="0"/>
              <a:t>by Patti Shank</a:t>
            </a:r>
          </a:p>
          <a:p>
            <a:pPr eaLnBrk="1" hangingPunct="1">
              <a:spcBef>
                <a:spcPct val="0"/>
              </a:spcBef>
            </a:pPr>
            <a:endParaRPr lang="en-US" altLang="en-US" sz="1600" dirty="0">
              <a:cs typeface="Arial" panose="020B060402020202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F34D3767-7749-4C7D-AE54-9327B3CA96F6}" type="slidenum">
              <a:rPr lang="en-US" altLang="en-US">
                <a:solidFill>
                  <a:srgbClr val="000000"/>
                </a:solidFill>
                <a:latin typeface="Calibri" panose="020F0502020204030204" pitchFamily="34" charset="0"/>
              </a:rPr>
              <a:pPr/>
              <a:t>28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55047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you’re</a:t>
            </a:r>
            <a:r>
              <a:rPr lang="en-US" baseline="0" dirty="0"/>
              <a:t> motivated by creating engagement and helping learners learn.</a:t>
            </a:r>
          </a:p>
          <a:p>
            <a:endParaRPr lang="en-US" baseline="0" dirty="0"/>
          </a:p>
          <a:p>
            <a:r>
              <a:rPr lang="en-US" baseline="0" dirty="0"/>
              <a:t>Blueprints for your role.</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29</a:t>
            </a:fld>
            <a:endParaRPr lang="en-US" dirty="0"/>
          </a:p>
        </p:txBody>
      </p:sp>
    </p:spTree>
    <p:extLst>
      <p:ext uri="{BB962C8B-B14F-4D97-AF65-F5344CB8AC3E}">
        <p14:creationId xmlns:p14="http://schemas.microsoft.com/office/powerpoint/2010/main" val="262685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look</a:t>
            </a:r>
            <a:r>
              <a:rPr lang="en-US" baseline="0" dirty="0"/>
              <a:t> at a few of the competencies</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30</a:t>
            </a:fld>
            <a:endParaRPr lang="en-US" dirty="0"/>
          </a:p>
        </p:txBody>
      </p:sp>
    </p:spTree>
    <p:extLst>
      <p:ext uri="{BB962C8B-B14F-4D97-AF65-F5344CB8AC3E}">
        <p14:creationId xmlns:p14="http://schemas.microsoft.com/office/powerpoint/2010/main" val="1552343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p>
            <a:pPr defTabSz="950654"/>
            <a:r>
              <a:rPr lang="en-US" dirty="0"/>
              <a:t>contact khyder@eLearningGuild.com</a:t>
            </a:r>
          </a:p>
        </p:txBody>
      </p:sp>
      <p:sp>
        <p:nvSpPr>
          <p:cNvPr id="87043" name="Rectangle 7"/>
          <p:cNvSpPr>
            <a:spLocks noGrp="1" noChangeArrowheads="1"/>
          </p:cNvSpPr>
          <p:nvPr>
            <p:ph type="sldNum" sz="quarter" idx="5"/>
          </p:nvPr>
        </p:nvSpPr>
        <p:spPr>
          <a:noFill/>
        </p:spPr>
        <p:txBody>
          <a:bodyPr/>
          <a:lstStyle/>
          <a:p>
            <a:pPr defTabSz="950654"/>
            <a:fld id="{126B6C0B-FECA-43B5-9451-6AADF8D5555C}" type="slidenum">
              <a:rPr lang="en-US" smtClean="0"/>
              <a:pPr defTabSz="950654"/>
              <a:t>31</a:t>
            </a:fld>
            <a:endParaRPr lang="en-US" dirty="0"/>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a:lstStyle/>
          <a:p>
            <a:r>
              <a:rPr lang="en-US" dirty="0"/>
              <a:t>Absolutely everything you’re used to is different.</a:t>
            </a:r>
            <a:r>
              <a:rPr lang="en-US" baseline="0" dirty="0"/>
              <a:t> </a:t>
            </a:r>
            <a:r>
              <a:rPr lang="en-US" dirty="0"/>
              <a:t>Where you might be used to writing on a whiteboard</a:t>
            </a:r>
            <a:r>
              <a:rPr lang="en-US" baseline="0" dirty="0"/>
              <a:t> with a dry erase marker, you’re faced with a button representing a marker.  Your dexterity with that marker is weak.  </a:t>
            </a:r>
          </a:p>
          <a:p>
            <a:r>
              <a:rPr lang="en-US" baseline="0" dirty="0"/>
              <a:t>You like participation, but verbal responses take a lot of time.</a:t>
            </a:r>
          </a:p>
          <a:p>
            <a:r>
              <a:rPr lang="en-US" dirty="0"/>
              <a:t>While</a:t>
            </a:r>
            <a:r>
              <a:rPr lang="en-US" baseline="0" dirty="0"/>
              <a:t> virtual classrooms aren’t rocket science, some aspects can feel overwhelming to a trainer who is trying to stay focused on her message.  A distraction as small as one student says he can’t see the slide can derail the training for several minutes and throw a trainer off.  </a:t>
            </a:r>
          </a:p>
          <a:p>
            <a:endParaRPr lang="en-US" baseline="0" dirty="0"/>
          </a:p>
          <a:p>
            <a:r>
              <a:rPr lang="en-US" baseline="0" dirty="0"/>
              <a:t>Simply moving from one virtual classroom software interface to a different one is challenging.  Things don’t work quite the same way.  Here, the microphone is off by default- there, it on.  Some tools let you upload files, others only support live application sharing.  </a:t>
            </a:r>
            <a:endParaRPr lang="en-US" dirty="0"/>
          </a:p>
          <a:p>
            <a:endParaRPr lang="en-US" dirty="0"/>
          </a:p>
        </p:txBody>
      </p:sp>
    </p:spTree>
    <p:extLst>
      <p:ext uri="{BB962C8B-B14F-4D97-AF65-F5344CB8AC3E}">
        <p14:creationId xmlns:p14="http://schemas.microsoft.com/office/powerpoint/2010/main" val="696304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If you’re realistic about what it takes to produce a webinar and you plan out how you will deal with each of these areas, you’re off to a great start.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Think of your trainers and learners, think of the technology, think of the lesson activities and materials.  Each piece is crucial.   </a:t>
            </a:r>
          </a:p>
          <a:p>
            <a:endParaRPr lang="en-US" sz="1200" kern="1200" baseline="0" dirty="0">
              <a:solidFill>
                <a:schemeClr val="tx1"/>
              </a:solidFill>
              <a:latin typeface="+mn-lt"/>
              <a:ea typeface="+mn-ea"/>
              <a:cs typeface="+mn-cs"/>
            </a:endParaRPr>
          </a:p>
          <a:p>
            <a:r>
              <a:rPr lang="en-US" baseline="0" dirty="0"/>
              <a:t>You’ll want to create checklists to be sure all details are handled.  Missing something as simple as how audio will be supported can be disastrous.</a:t>
            </a:r>
          </a:p>
          <a:p>
            <a:endParaRPr lang="en-US" baseline="0"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32</a:t>
            </a:fld>
            <a:endParaRPr lang="en-US"/>
          </a:p>
        </p:txBody>
      </p:sp>
    </p:spTree>
    <p:extLst>
      <p:ext uri="{BB962C8B-B14F-4D97-AF65-F5344CB8AC3E}">
        <p14:creationId xmlns:p14="http://schemas.microsoft.com/office/powerpoint/2010/main" val="3591989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You  can Say all these things, but better not to put this all on the slide.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Think of your trainers and learners, think of the technology, think of the lesson activities and materials.  Each piece is crucial.   </a:t>
            </a:r>
          </a:p>
          <a:p>
            <a:endParaRPr lang="en-US" sz="1200" kern="1200" baseline="0" dirty="0">
              <a:solidFill>
                <a:schemeClr val="tx1"/>
              </a:solidFill>
              <a:latin typeface="+mn-lt"/>
              <a:ea typeface="+mn-ea"/>
              <a:cs typeface="+mn-cs"/>
            </a:endParaRPr>
          </a:p>
          <a:p>
            <a:r>
              <a:rPr lang="en-US" baseline="0" dirty="0"/>
              <a:t>You’ll want to create checklists to be sure all details are handled.  Missing something as simple as how audio will be supported can be disastrous.</a:t>
            </a:r>
          </a:p>
          <a:p>
            <a:endParaRPr lang="en-US" baseline="0" dirty="0"/>
          </a:p>
          <a:p>
            <a:pPr>
              <a:spcBef>
                <a:spcPts val="0"/>
              </a:spcBef>
            </a:pPr>
            <a:endParaRPr lang="en-US" sz="675" dirty="0"/>
          </a:p>
          <a:p>
            <a:pPr marL="342900" indent="-342900">
              <a:spcBef>
                <a:spcPts val="0"/>
              </a:spcBef>
              <a:buFont typeface="Wingdings 2" panose="05020102010507070707" pitchFamily="18" charset="2"/>
              <a:buChar char="£"/>
            </a:pPr>
            <a:r>
              <a:rPr lang="en-US" sz="1600" dirty="0"/>
              <a:t>System requirements-meeting computer with apps installed</a:t>
            </a:r>
          </a:p>
          <a:p>
            <a:pPr marL="342900" indent="-342900">
              <a:spcBef>
                <a:spcPts val="0"/>
              </a:spcBef>
              <a:buFont typeface="Wingdings 2" panose="05020102010507070707" pitchFamily="18" charset="2"/>
              <a:buChar char="£"/>
            </a:pPr>
            <a:r>
              <a:rPr lang="en-US" sz="1600" dirty="0"/>
              <a:t>a stable, wired Internet connection</a:t>
            </a:r>
          </a:p>
          <a:p>
            <a:pPr lvl="1">
              <a:spcBef>
                <a:spcPts val="0"/>
              </a:spcBef>
            </a:pPr>
            <a:r>
              <a:rPr lang="en-US" sz="1100" dirty="0"/>
              <a:t>Are you on a wireless, high-traffic or low-bandwidth connection?</a:t>
            </a:r>
          </a:p>
          <a:p>
            <a:pPr marL="1014425" lvl="2" indent="-214313">
              <a:spcBef>
                <a:spcPts val="0"/>
              </a:spcBef>
              <a:buFont typeface="Arial" panose="020B0604020202020204" pitchFamily="34" charset="0"/>
              <a:buChar char="•"/>
            </a:pPr>
            <a:r>
              <a:rPr lang="en-US" sz="900" dirty="0"/>
              <a:t>Get to a place with wired connection</a:t>
            </a:r>
          </a:p>
          <a:p>
            <a:pPr marL="1014425" lvl="2" indent="-214313">
              <a:spcBef>
                <a:spcPts val="0"/>
              </a:spcBef>
              <a:buFont typeface="Arial" panose="020B0604020202020204" pitchFamily="34" charset="0"/>
              <a:buChar char="•"/>
            </a:pPr>
            <a:r>
              <a:rPr lang="en-US" sz="900" dirty="0"/>
              <a:t>Shut down unneeded apps</a:t>
            </a:r>
          </a:p>
          <a:p>
            <a:pPr marL="1014425" lvl="2" indent="-214313">
              <a:spcBef>
                <a:spcPts val="0"/>
              </a:spcBef>
              <a:buFont typeface="Arial" panose="020B0604020202020204" pitchFamily="34" charset="0"/>
              <a:buChar char="•"/>
            </a:pPr>
            <a:r>
              <a:rPr lang="en-US" sz="900" dirty="0"/>
              <a:t>Don’t VoIP. Dial in.</a:t>
            </a:r>
          </a:p>
          <a:p>
            <a:pPr marL="342900" indent="-342900">
              <a:spcBef>
                <a:spcPts val="0"/>
              </a:spcBef>
              <a:buFont typeface="Wingdings 2" panose="05020102010507070707" pitchFamily="18" charset="2"/>
              <a:buChar char="£"/>
            </a:pPr>
            <a:r>
              <a:rPr lang="en-US" sz="1600" dirty="0"/>
              <a:t>a decent-quality Headset with microphone</a:t>
            </a:r>
          </a:p>
          <a:p>
            <a:pPr marL="557213" lvl="1" indent="-214313">
              <a:spcBef>
                <a:spcPts val="0"/>
              </a:spcBef>
              <a:buFont typeface="Arial" panose="020B0604020202020204" pitchFamily="34" charset="0"/>
              <a:buChar char="•"/>
              <a:tabLst>
                <a:tab pos="457200" algn="l"/>
              </a:tabLst>
            </a:pPr>
            <a:r>
              <a:rPr lang="en-US" sz="1100" dirty="0"/>
              <a:t>USB, plug in before joining</a:t>
            </a:r>
          </a:p>
          <a:p>
            <a:pPr marL="557213" lvl="1" indent="-214313">
              <a:spcBef>
                <a:spcPts val="0"/>
              </a:spcBef>
              <a:buFont typeface="Arial" panose="020B0604020202020204" pitchFamily="34" charset="0"/>
              <a:buChar char="•"/>
              <a:tabLst>
                <a:tab pos="457200" algn="l"/>
              </a:tabLst>
            </a:pPr>
            <a:r>
              <a:rPr lang="en-US" sz="1100" dirty="0"/>
              <a:t>Or for Landline phone</a:t>
            </a:r>
          </a:p>
          <a:p>
            <a:pPr marL="298847">
              <a:spcBef>
                <a:spcPts val="0"/>
              </a:spcBef>
              <a:tabLst>
                <a:tab pos="457200" algn="l"/>
              </a:tabLst>
            </a:pPr>
            <a:r>
              <a:rPr lang="en-US" sz="1100" b="1" i="1" dirty="0">
                <a:solidFill>
                  <a:srgbClr val="FF0000"/>
                </a:solidFill>
              </a:rPr>
              <a:t>to remember to Mute own mic whenever not speaking.</a:t>
            </a:r>
          </a:p>
          <a:p>
            <a:pPr marL="346472" indent="-346472">
              <a:spcBef>
                <a:spcPts val="0"/>
              </a:spcBef>
              <a:buFont typeface="Wingdings 2" panose="05020102010507070707" pitchFamily="18" charset="2"/>
              <a:buChar char="£"/>
            </a:pPr>
            <a:r>
              <a:rPr lang="en-US" sz="1600" dirty="0"/>
              <a:t>to silence alerts and distractions</a:t>
            </a:r>
          </a:p>
          <a:p>
            <a:pPr marL="557213" lvl="1" indent="-214313">
              <a:spcBef>
                <a:spcPts val="0"/>
              </a:spcBef>
              <a:buFont typeface="Arial" panose="020B0604020202020204" pitchFamily="34" charset="0"/>
              <a:buChar char="•"/>
            </a:pPr>
            <a:r>
              <a:rPr lang="en-US" sz="1100" dirty="0"/>
              <a:t>Email/text</a:t>
            </a:r>
          </a:p>
          <a:p>
            <a:pPr marL="557213" lvl="1" indent="-214313">
              <a:spcBef>
                <a:spcPts val="0"/>
              </a:spcBef>
              <a:buFont typeface="Arial" panose="020B0604020202020204" pitchFamily="34" charset="0"/>
              <a:buChar char="•"/>
            </a:pPr>
            <a:r>
              <a:rPr lang="en-US" sz="1100" dirty="0"/>
              <a:t>Phone or fax</a:t>
            </a:r>
          </a:p>
          <a:p>
            <a:pPr marL="557213" lvl="1" indent="-214313">
              <a:spcBef>
                <a:spcPts val="0"/>
              </a:spcBef>
              <a:buFont typeface="Arial" panose="020B0604020202020204" pitchFamily="34" charset="0"/>
              <a:buChar char="•"/>
            </a:pPr>
            <a:r>
              <a:rPr lang="en-US" sz="1100" dirty="0"/>
              <a:t>Mobile devices</a:t>
            </a:r>
          </a:p>
          <a:p>
            <a:pPr marL="557213" lvl="1" indent="-214313">
              <a:spcBef>
                <a:spcPts val="0"/>
              </a:spcBef>
              <a:buFont typeface="Arial" panose="020B0604020202020204" pitchFamily="34" charset="0"/>
              <a:buChar char="•"/>
            </a:pPr>
            <a:r>
              <a:rPr lang="en-US" sz="1100" dirty="0"/>
              <a:t>Dog, cat, bird, family, office mates, co-workers</a:t>
            </a:r>
          </a:p>
          <a:p>
            <a:pPr marL="557213" lvl="1" indent="-214313">
              <a:spcBef>
                <a:spcPts val="0"/>
              </a:spcBef>
              <a:buFont typeface="Arial" panose="020B0604020202020204" pitchFamily="34" charset="0"/>
              <a:buChar char="•"/>
            </a:pPr>
            <a:r>
              <a:rPr lang="en-US" sz="1100" dirty="0"/>
              <a:t>Lawn and yard workers</a:t>
            </a:r>
          </a:p>
          <a:p>
            <a:pPr marL="346472" indent="-346472">
              <a:spcBef>
                <a:spcPts val="0"/>
              </a:spcBef>
              <a:buFont typeface="Wingdings 2" panose="05020102010507070707" pitchFamily="18" charset="2"/>
              <a:buChar char="£"/>
            </a:pPr>
            <a:r>
              <a:rPr lang="en-US" sz="1600" dirty="0"/>
              <a:t>Experience using and managing the virtual classroom</a:t>
            </a:r>
          </a:p>
          <a:p>
            <a:pPr marL="557213" lvl="1" indent="-214313">
              <a:spcBef>
                <a:spcPts val="0"/>
              </a:spcBef>
              <a:buFont typeface="Arial" panose="020B0604020202020204" pitchFamily="34" charset="0"/>
              <a:buChar char="•"/>
            </a:pPr>
            <a:r>
              <a:rPr lang="en-US" sz="1100" dirty="0"/>
              <a:t>Upload files, share, control audio, breakouts, polls, </a:t>
            </a:r>
          </a:p>
          <a:p>
            <a:pPr marL="557213" lvl="1" indent="-214313">
              <a:spcBef>
                <a:spcPts val="0"/>
              </a:spcBef>
              <a:buFont typeface="Arial" panose="020B0604020202020204" pitchFamily="34" charset="0"/>
              <a:buChar char="•"/>
            </a:pPr>
            <a:r>
              <a:rPr lang="en-US" sz="1100" dirty="0"/>
              <a:t>Troubleshooting</a:t>
            </a:r>
          </a:p>
          <a:p>
            <a:endParaRPr lang="en-US" baseline="0" dirty="0"/>
          </a:p>
          <a:p>
            <a:endParaRPr lang="en-US" baseline="0"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33</a:t>
            </a:fld>
            <a:endParaRPr lang="en-US"/>
          </a:p>
        </p:txBody>
      </p:sp>
    </p:spTree>
    <p:extLst>
      <p:ext uri="{BB962C8B-B14F-4D97-AF65-F5344CB8AC3E}">
        <p14:creationId xmlns:p14="http://schemas.microsoft.com/office/powerpoint/2010/main" val="1969328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34</a:t>
            </a:fld>
            <a:endParaRPr lang="en-US"/>
          </a:p>
        </p:txBody>
      </p:sp>
    </p:spTree>
    <p:extLst>
      <p:ext uri="{BB962C8B-B14F-4D97-AF65-F5344CB8AC3E}">
        <p14:creationId xmlns:p14="http://schemas.microsoft.com/office/powerpoint/2010/main" val="4101655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If you’re realistic about what it takes to produce a webinar and you plan out how you will deal with each of these areas, you’re off to a great start.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Think of your trainers and learners, think of the technology, think of the lesson activities and materials.  Each piece is crucial.   </a:t>
            </a:r>
          </a:p>
          <a:p>
            <a:endParaRPr lang="en-US" sz="1200" kern="1200" baseline="0" dirty="0">
              <a:solidFill>
                <a:schemeClr val="tx1"/>
              </a:solidFill>
              <a:latin typeface="+mn-lt"/>
              <a:ea typeface="+mn-ea"/>
              <a:cs typeface="+mn-cs"/>
            </a:endParaRPr>
          </a:p>
          <a:p>
            <a:r>
              <a:rPr lang="en-US" baseline="0" dirty="0"/>
              <a:t>You’ll want to create checklists to be sure all details are handled.  Missing something as simple as how audio will be supported can be disastrous.</a:t>
            </a:r>
          </a:p>
          <a:p>
            <a:endParaRPr lang="en-US" baseline="0"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35</a:t>
            </a:fld>
            <a:endParaRPr lang="en-US"/>
          </a:p>
        </p:txBody>
      </p:sp>
    </p:spTree>
    <p:extLst>
      <p:ext uri="{BB962C8B-B14F-4D97-AF65-F5344CB8AC3E}">
        <p14:creationId xmlns:p14="http://schemas.microsoft.com/office/powerpoint/2010/main" val="348958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quality connection makes for a good webinar. To improve the quality of your audio and video</a:t>
            </a:r>
            <a:r>
              <a:rPr lang="en-US" baseline="0" dirty="0"/>
              <a:t> for this webinar, try to use a wired, not wireless connection, and close any browsers </a:t>
            </a:r>
            <a:r>
              <a:rPr lang="en-US" baseline="0"/>
              <a:t>or programs </a:t>
            </a:r>
            <a:r>
              <a:rPr lang="en-US" baseline="0" dirty="0"/>
              <a:t>you are not using at the moment. If you have technical issues, type to me in chat and we will work on getting them corrected.</a:t>
            </a:r>
            <a:endParaRPr lang="en-US" dirty="0"/>
          </a:p>
          <a:p>
            <a:endParaRPr lang="en-US" dirty="0"/>
          </a:p>
          <a:p>
            <a:endParaRPr lang="en-US" dirty="0"/>
          </a:p>
          <a:p>
            <a:r>
              <a:rPr lang="en-US" dirty="0"/>
              <a:t>We’ve taken steps to ensure the audio is clear and consistent</a:t>
            </a:r>
            <a:r>
              <a:rPr lang="en-US" baseline="0" dirty="0"/>
              <a:t> and we would like to ask you to make local adjustments on your machine to be sure you can hear well.</a:t>
            </a:r>
            <a:endParaRPr lang="en-US" dirty="0"/>
          </a:p>
          <a:p>
            <a:endParaRPr lang="en-US" dirty="0"/>
          </a:p>
        </p:txBody>
      </p:sp>
      <p:sp>
        <p:nvSpPr>
          <p:cNvPr id="4" name="Slide Number Placeholder 3"/>
          <p:cNvSpPr>
            <a:spLocks noGrp="1"/>
          </p:cNvSpPr>
          <p:nvPr>
            <p:ph type="sldNum" sz="quarter" idx="10"/>
          </p:nvPr>
        </p:nvSpPr>
        <p:spPr/>
        <p:txBody>
          <a:bodyPr/>
          <a:lstStyle/>
          <a:p>
            <a:fld id="{E0B26FC2-6501-4EFB-8163-601CA4CD19C5}" type="slidenum">
              <a:rPr lang="en-GB" smtClean="0"/>
              <a:t>4</a:t>
            </a:fld>
            <a:endParaRPr lang="en-GB"/>
          </a:p>
        </p:txBody>
      </p:sp>
    </p:spTree>
    <p:extLst>
      <p:ext uri="{BB962C8B-B14F-4D97-AF65-F5344CB8AC3E}">
        <p14:creationId xmlns:p14="http://schemas.microsoft.com/office/powerpoint/2010/main" val="131356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If you’re realistic about what it takes to produce a webinar and you plan out how you will deal with each of these areas, you’re off to a great start.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Think of your trainers and learners, think of the technology, think of the lesson activities and materials.  Each piece is crucial.   </a:t>
            </a:r>
          </a:p>
          <a:p>
            <a:endParaRPr lang="en-US" sz="1200" kern="1200" baseline="0" dirty="0">
              <a:solidFill>
                <a:schemeClr val="tx1"/>
              </a:solidFill>
              <a:latin typeface="+mn-lt"/>
              <a:ea typeface="+mn-ea"/>
              <a:cs typeface="+mn-cs"/>
            </a:endParaRPr>
          </a:p>
          <a:p>
            <a:r>
              <a:rPr lang="en-US" baseline="0" dirty="0"/>
              <a:t>You’ll want to create checklists to be sure all details are handled.  Missing something as simple as how audio will be supported can be disastrous.</a:t>
            </a:r>
          </a:p>
          <a:p>
            <a:endParaRPr lang="en-US" baseline="0"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36</a:t>
            </a:fld>
            <a:endParaRPr lang="en-US"/>
          </a:p>
        </p:txBody>
      </p:sp>
    </p:spTree>
    <p:extLst>
      <p:ext uri="{BB962C8B-B14F-4D97-AF65-F5344CB8AC3E}">
        <p14:creationId xmlns:p14="http://schemas.microsoft.com/office/powerpoint/2010/main" val="4173609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1066CD-1BFE-476E-B723-3BD3237A3315}" type="slidenum">
              <a:rPr lang="en-US" altLang="en-US" smtClean="0"/>
              <a:pPr>
                <a:defRPr/>
              </a:pPr>
              <a:t>37</a:t>
            </a:fld>
            <a:endParaRPr lang="en-US" altLang="en-US"/>
          </a:p>
        </p:txBody>
      </p:sp>
    </p:spTree>
    <p:extLst>
      <p:ext uri="{BB962C8B-B14F-4D97-AF65-F5344CB8AC3E}">
        <p14:creationId xmlns:p14="http://schemas.microsoft.com/office/powerpoint/2010/main" val="1278197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buddy Joe Ganci,</a:t>
            </a:r>
            <a:r>
              <a:rPr lang="en-US" baseline="0" dirty="0"/>
              <a:t> Captivate trainer and guru and </a:t>
            </a:r>
            <a:r>
              <a:rPr lang="en-US" baseline="0" dirty="0" err="1"/>
              <a:t>Guildmaster</a:t>
            </a:r>
            <a:r>
              <a:rPr lang="en-US" baseline="0" dirty="0"/>
              <a:t> created this little lesson about recovering from the flu.  Rutgers U. Getflusavvy.com </a:t>
            </a:r>
            <a:endParaRPr lang="en-US" dirty="0"/>
          </a:p>
        </p:txBody>
      </p:sp>
      <p:sp>
        <p:nvSpPr>
          <p:cNvPr id="4" name="Slide Number Placeholder 3"/>
          <p:cNvSpPr>
            <a:spLocks noGrp="1"/>
          </p:cNvSpPr>
          <p:nvPr>
            <p:ph type="sldNum" sz="quarter" idx="10"/>
          </p:nvPr>
        </p:nvSpPr>
        <p:spPr/>
        <p:txBody>
          <a:bodyPr/>
          <a:lstStyle/>
          <a:p>
            <a:pPr>
              <a:defRPr/>
            </a:pPr>
            <a:fld id="{E71066CD-1BFE-476E-B723-3BD3237A3315}" type="slidenum">
              <a:rPr lang="en-US" altLang="en-US" smtClean="0"/>
              <a:pPr>
                <a:defRPr/>
              </a:pPr>
              <a:t>38</a:t>
            </a:fld>
            <a:endParaRPr lang="en-US" altLang="en-US"/>
          </a:p>
        </p:txBody>
      </p:sp>
    </p:spTree>
    <p:extLst>
      <p:ext uri="{BB962C8B-B14F-4D97-AF65-F5344CB8AC3E}">
        <p14:creationId xmlns:p14="http://schemas.microsoft.com/office/powerpoint/2010/main" val="403225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https://elearningguild.adobeconnect.com/r51vonbf4ks/</a:t>
            </a:r>
            <a:endParaRPr lang="en-US" dirty="0"/>
          </a:p>
          <a:p>
            <a:r>
              <a:rPr lang="en-US" dirty="0"/>
              <a:t> </a:t>
            </a:r>
          </a:p>
          <a:p>
            <a:r>
              <a:rPr lang="en-US" dirty="0"/>
              <a:t>Now that you’ve played with the interaction, I want to</a:t>
            </a:r>
            <a:r>
              <a:rPr lang="en-US" baseline="0" dirty="0"/>
              <a:t> challenge you a bit.  I teach people who to determine how to make things better.  </a:t>
            </a:r>
          </a:p>
          <a:p>
            <a:endParaRPr lang="en-US" baseline="0" dirty="0"/>
          </a:p>
          <a:p>
            <a:r>
              <a:rPr lang="en-US" baseline="0" dirty="0"/>
              <a:t>Please do this activity to provide feedback to the creator.  What score would you give it?</a:t>
            </a:r>
            <a:endParaRPr lang="en-US" dirty="0"/>
          </a:p>
        </p:txBody>
      </p:sp>
      <p:sp>
        <p:nvSpPr>
          <p:cNvPr id="4" name="Slide Number Placeholder 3"/>
          <p:cNvSpPr>
            <a:spLocks noGrp="1"/>
          </p:cNvSpPr>
          <p:nvPr>
            <p:ph type="sldNum" sz="quarter" idx="10"/>
          </p:nvPr>
        </p:nvSpPr>
        <p:spPr/>
        <p:txBody>
          <a:bodyPr/>
          <a:lstStyle/>
          <a:p>
            <a:pPr>
              <a:defRPr/>
            </a:pPr>
            <a:fld id="{E71066CD-1BFE-476E-B723-3BD3237A3315}" type="slidenum">
              <a:rPr lang="en-US" altLang="en-US" smtClean="0"/>
              <a:pPr>
                <a:defRPr/>
              </a:pPr>
              <a:t>39</a:t>
            </a:fld>
            <a:endParaRPr lang="en-US" altLang="en-US"/>
          </a:p>
        </p:txBody>
      </p:sp>
    </p:spTree>
    <p:extLst>
      <p:ext uri="{BB962C8B-B14F-4D97-AF65-F5344CB8AC3E}">
        <p14:creationId xmlns:p14="http://schemas.microsoft.com/office/powerpoint/2010/main" val="768384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ea typeface="+mn-ea"/>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8FF7F97-4EA5-4C29-80D5-D2118C08D9D6}"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1148833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to show in layout</a:t>
            </a:r>
          </a:p>
          <a:p>
            <a:endParaRPr lang="en-US" dirty="0"/>
          </a:p>
        </p:txBody>
      </p:sp>
      <p:sp>
        <p:nvSpPr>
          <p:cNvPr id="4" name="Slide Number Placeholder 3"/>
          <p:cNvSpPr>
            <a:spLocks noGrp="1"/>
          </p:cNvSpPr>
          <p:nvPr>
            <p:ph type="sldNum" sz="quarter" idx="10"/>
          </p:nvPr>
        </p:nvSpPr>
        <p:spPr/>
        <p:txBody>
          <a:bodyPr/>
          <a:lstStyle/>
          <a:p>
            <a:pPr>
              <a:defRPr/>
            </a:pPr>
            <a:fld id="{E71066CD-1BFE-476E-B723-3BD3237A3315}" type="slidenum">
              <a:rPr lang="en-US" altLang="en-US" smtClean="0"/>
              <a:pPr>
                <a:defRPr/>
              </a:pPr>
              <a:t>41</a:t>
            </a:fld>
            <a:endParaRPr lang="en-US" altLang="en-US"/>
          </a:p>
        </p:txBody>
      </p:sp>
    </p:spTree>
    <p:extLst>
      <p:ext uri="{BB962C8B-B14F-4D97-AF65-F5344CB8AC3E}">
        <p14:creationId xmlns:p14="http://schemas.microsoft.com/office/powerpoint/2010/main" val="3985836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knowing what NOT to say and DO,</a:t>
            </a:r>
            <a:r>
              <a:rPr lang="en-US" baseline="0" dirty="0"/>
              <a:t> it’s important to know what to say and do.</a:t>
            </a:r>
            <a:endParaRPr lang="en-US" dirty="0"/>
          </a:p>
        </p:txBody>
      </p:sp>
      <p:sp>
        <p:nvSpPr>
          <p:cNvPr id="4" name="Slide Number Placeholder 3"/>
          <p:cNvSpPr>
            <a:spLocks noGrp="1"/>
          </p:cNvSpPr>
          <p:nvPr>
            <p:ph type="sldNum" sz="quarter" idx="10"/>
          </p:nvPr>
        </p:nvSpPr>
        <p:spPr/>
        <p:txBody>
          <a:bodyPr/>
          <a:lstStyle/>
          <a:p>
            <a:fld id="{B5CDF515-2FC2-CE47-BFA6-59703C8C6ABB}" type="slidenum">
              <a:rPr lang="en-US" smtClean="0"/>
              <a:t>44</a:t>
            </a:fld>
            <a:endParaRPr lang="en-US" dirty="0"/>
          </a:p>
        </p:txBody>
      </p:sp>
    </p:spTree>
    <p:extLst>
      <p:ext uri="{BB962C8B-B14F-4D97-AF65-F5344CB8AC3E}">
        <p14:creationId xmlns:p14="http://schemas.microsoft.com/office/powerpoint/2010/main" val="3630605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still dealing with teachers</a:t>
            </a:r>
            <a:r>
              <a:rPr lang="en-US" baseline="0" dirty="0"/>
              <a:t> and students wanting to meet the same objectives. Only the TOOLS have changed.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0202719-1AAB-B543-AB94-8C139BC77F81}" type="slidenum">
              <a:rPr lang="en-US" smtClean="0"/>
              <a:pPr/>
              <a:t>45</a:t>
            </a:fld>
            <a:endParaRPr lang="en-US"/>
          </a:p>
        </p:txBody>
      </p:sp>
    </p:spTree>
    <p:extLst>
      <p:ext uri="{BB962C8B-B14F-4D97-AF65-F5344CB8AC3E}">
        <p14:creationId xmlns:p14="http://schemas.microsoft.com/office/powerpoint/2010/main" val="3118662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a:t>
            </a:r>
            <a:r>
              <a:rPr lang="en-US" sz="1200" kern="1200" baseline="0" dirty="0">
                <a:solidFill>
                  <a:schemeClr val="tx1"/>
                </a:solidFill>
                <a:latin typeface="+mn-lt"/>
                <a:ea typeface="+mn-ea"/>
                <a:cs typeface="+mn-cs"/>
              </a:rPr>
              <a:t> me take a minute to read what you’ve been typing.</a:t>
            </a:r>
            <a:endParaRPr lang="en-US" sz="1200" kern="1200" dirty="0">
              <a:solidFill>
                <a:schemeClr val="tx1"/>
              </a:solidFill>
              <a:latin typeface="+mn-lt"/>
              <a:ea typeface="+mn-ea"/>
              <a:cs typeface="+mn-cs"/>
            </a:endParaRPr>
          </a:p>
          <a:p>
            <a:r>
              <a:rPr lang="en-US" baseline="0" dirty="0"/>
              <a:t>and to speak up.</a:t>
            </a:r>
            <a:endParaRPr lang="en-US"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47</a:t>
            </a:fld>
            <a:endParaRPr lang="en-US"/>
          </a:p>
        </p:txBody>
      </p:sp>
    </p:spTree>
    <p:extLst>
      <p:ext uri="{BB962C8B-B14F-4D97-AF65-F5344CB8AC3E}">
        <p14:creationId xmlns:p14="http://schemas.microsoft.com/office/powerpoint/2010/main" val="2676044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a:t>
            </a:r>
            <a:r>
              <a:rPr lang="en-US" sz="1200" kern="1200" baseline="0" dirty="0">
                <a:solidFill>
                  <a:schemeClr val="tx1"/>
                </a:solidFill>
                <a:latin typeface="+mn-lt"/>
                <a:ea typeface="+mn-ea"/>
                <a:cs typeface="+mn-cs"/>
              </a:rPr>
              <a:t> me take a minute to read what you’ve been typing.</a:t>
            </a:r>
            <a:endParaRPr lang="en-US" sz="1200" kern="1200" dirty="0">
              <a:solidFill>
                <a:schemeClr val="tx1"/>
              </a:solidFill>
              <a:latin typeface="+mn-lt"/>
              <a:ea typeface="+mn-ea"/>
              <a:cs typeface="+mn-cs"/>
            </a:endParaRPr>
          </a:p>
          <a:p>
            <a:r>
              <a:rPr lang="en-US" baseline="0" dirty="0"/>
              <a:t>and to speak up.</a:t>
            </a:r>
            <a:endParaRPr lang="en-US"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48</a:t>
            </a:fld>
            <a:endParaRPr lang="en-US"/>
          </a:p>
        </p:txBody>
      </p:sp>
    </p:spTree>
    <p:extLst>
      <p:ext uri="{BB962C8B-B14F-4D97-AF65-F5344CB8AC3E}">
        <p14:creationId xmlns:p14="http://schemas.microsoft.com/office/powerpoint/2010/main" val="295263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designed the session to be interactive, so it’s important that you participate by typing in Chat. This is how you type your question or response, and then click send or</a:t>
            </a:r>
            <a:r>
              <a:rPr lang="en-US" baseline="0" dirty="0"/>
              <a:t> press enter.</a:t>
            </a:r>
            <a:endParaRPr lang="en-GB" dirty="0"/>
          </a:p>
        </p:txBody>
      </p:sp>
      <p:sp>
        <p:nvSpPr>
          <p:cNvPr id="4" name="Slide Number Placeholder 3"/>
          <p:cNvSpPr>
            <a:spLocks noGrp="1"/>
          </p:cNvSpPr>
          <p:nvPr>
            <p:ph type="sldNum" sz="quarter" idx="10"/>
          </p:nvPr>
        </p:nvSpPr>
        <p:spPr/>
        <p:txBody>
          <a:bodyPr/>
          <a:lstStyle/>
          <a:p>
            <a:fld id="{E0B26FC2-6501-4EFB-8163-601CA4CD19C5}" type="slidenum">
              <a:rPr lang="en-GB" smtClean="0"/>
              <a:t>5</a:t>
            </a:fld>
            <a:endParaRPr lang="en-GB"/>
          </a:p>
        </p:txBody>
      </p:sp>
    </p:spTree>
    <p:extLst>
      <p:ext uri="{BB962C8B-B14F-4D97-AF65-F5344CB8AC3E}">
        <p14:creationId xmlns:p14="http://schemas.microsoft.com/office/powerpoint/2010/main" val="2766836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a:t>
            </a:r>
            <a:r>
              <a:rPr lang="en-US" sz="1200" kern="1200" baseline="0" dirty="0">
                <a:solidFill>
                  <a:schemeClr val="tx1"/>
                </a:solidFill>
                <a:latin typeface="+mn-lt"/>
                <a:ea typeface="+mn-ea"/>
                <a:cs typeface="+mn-cs"/>
              </a:rPr>
              <a:t> me take a minute to read what you’ve been typing.</a:t>
            </a:r>
            <a:endParaRPr lang="en-US" sz="1200" kern="1200" dirty="0">
              <a:solidFill>
                <a:schemeClr val="tx1"/>
              </a:solidFill>
              <a:latin typeface="+mn-lt"/>
              <a:ea typeface="+mn-ea"/>
              <a:cs typeface="+mn-cs"/>
            </a:endParaRPr>
          </a:p>
          <a:p>
            <a:r>
              <a:rPr lang="en-US" baseline="0" dirty="0"/>
              <a:t>and to speak up.</a:t>
            </a:r>
            <a:endParaRPr lang="en-US"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49</a:t>
            </a:fld>
            <a:endParaRPr lang="en-US"/>
          </a:p>
        </p:txBody>
      </p:sp>
    </p:spTree>
    <p:extLst>
      <p:ext uri="{BB962C8B-B14F-4D97-AF65-F5344CB8AC3E}">
        <p14:creationId xmlns:p14="http://schemas.microsoft.com/office/powerpoint/2010/main" val="1066030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a:t>
            </a:r>
            <a:r>
              <a:rPr lang="en-US" sz="1200" kern="1200" baseline="0" dirty="0">
                <a:solidFill>
                  <a:schemeClr val="tx1"/>
                </a:solidFill>
                <a:latin typeface="+mn-lt"/>
                <a:ea typeface="+mn-ea"/>
                <a:cs typeface="+mn-cs"/>
              </a:rPr>
              <a:t> me take a minute to read what you’ve been typing.</a:t>
            </a:r>
            <a:endParaRPr lang="en-US" sz="1200" kern="1200" dirty="0">
              <a:solidFill>
                <a:schemeClr val="tx1"/>
              </a:solidFill>
              <a:latin typeface="+mn-lt"/>
              <a:ea typeface="+mn-ea"/>
              <a:cs typeface="+mn-cs"/>
            </a:endParaRPr>
          </a:p>
          <a:p>
            <a:r>
              <a:rPr lang="en-US" baseline="0" dirty="0"/>
              <a:t>and to speak up.</a:t>
            </a:r>
            <a:endParaRPr lang="en-US"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50</a:t>
            </a:fld>
            <a:endParaRPr lang="en-US"/>
          </a:p>
        </p:txBody>
      </p:sp>
    </p:spTree>
    <p:extLst>
      <p:ext uri="{BB962C8B-B14F-4D97-AF65-F5344CB8AC3E}">
        <p14:creationId xmlns:p14="http://schemas.microsoft.com/office/powerpoint/2010/main" val="3102814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a:t>
            </a:r>
            <a:r>
              <a:rPr lang="en-US" sz="1200" kern="1200" baseline="0" dirty="0">
                <a:solidFill>
                  <a:schemeClr val="tx1"/>
                </a:solidFill>
                <a:latin typeface="+mn-lt"/>
                <a:ea typeface="+mn-ea"/>
                <a:cs typeface="+mn-cs"/>
              </a:rPr>
              <a:t> me take a minute to read what you’ve been typing.</a:t>
            </a:r>
            <a:endParaRPr lang="en-US" sz="1200" kern="1200" dirty="0">
              <a:solidFill>
                <a:schemeClr val="tx1"/>
              </a:solidFill>
              <a:latin typeface="+mn-lt"/>
              <a:ea typeface="+mn-ea"/>
              <a:cs typeface="+mn-cs"/>
            </a:endParaRPr>
          </a:p>
          <a:p>
            <a:r>
              <a:rPr lang="en-US" baseline="0" dirty="0"/>
              <a:t>and to speak up.</a:t>
            </a:r>
            <a:endParaRPr lang="en-US"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51</a:t>
            </a:fld>
            <a:endParaRPr lang="en-US"/>
          </a:p>
        </p:txBody>
      </p:sp>
    </p:spTree>
    <p:extLst>
      <p:ext uri="{BB962C8B-B14F-4D97-AF65-F5344CB8AC3E}">
        <p14:creationId xmlns:p14="http://schemas.microsoft.com/office/powerpoint/2010/main" val="1121606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a:t>
            </a:r>
            <a:r>
              <a:rPr lang="en-US" sz="1200" kern="1200" baseline="0" dirty="0">
                <a:solidFill>
                  <a:schemeClr val="tx1"/>
                </a:solidFill>
                <a:latin typeface="+mn-lt"/>
                <a:ea typeface="+mn-ea"/>
                <a:cs typeface="+mn-cs"/>
              </a:rPr>
              <a:t> me take a minute to read what you’ve been typing.</a:t>
            </a:r>
            <a:endParaRPr lang="en-US" sz="1200" kern="1200" dirty="0">
              <a:solidFill>
                <a:schemeClr val="tx1"/>
              </a:solidFill>
              <a:latin typeface="+mn-lt"/>
              <a:ea typeface="+mn-ea"/>
              <a:cs typeface="+mn-cs"/>
            </a:endParaRPr>
          </a:p>
          <a:p>
            <a:r>
              <a:rPr lang="en-US" baseline="0" dirty="0"/>
              <a:t>and to speak up.</a:t>
            </a:r>
            <a:endParaRPr lang="en-US"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52</a:t>
            </a:fld>
            <a:endParaRPr lang="en-US"/>
          </a:p>
        </p:txBody>
      </p:sp>
    </p:spTree>
    <p:extLst>
      <p:ext uri="{BB962C8B-B14F-4D97-AF65-F5344CB8AC3E}">
        <p14:creationId xmlns:p14="http://schemas.microsoft.com/office/powerpoint/2010/main" val="2513499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a:t>
            </a:r>
            <a:r>
              <a:rPr lang="en-US" sz="1200" kern="1200" baseline="0" dirty="0">
                <a:solidFill>
                  <a:schemeClr val="tx1"/>
                </a:solidFill>
                <a:latin typeface="+mn-lt"/>
                <a:ea typeface="+mn-ea"/>
                <a:cs typeface="+mn-cs"/>
              </a:rPr>
              <a:t> me take a minute to read what you’ve been typing.</a:t>
            </a:r>
            <a:endParaRPr lang="en-US" sz="1200" kern="1200" dirty="0">
              <a:solidFill>
                <a:schemeClr val="tx1"/>
              </a:solidFill>
              <a:latin typeface="+mn-lt"/>
              <a:ea typeface="+mn-ea"/>
              <a:cs typeface="+mn-cs"/>
            </a:endParaRPr>
          </a:p>
          <a:p>
            <a:r>
              <a:rPr lang="en-US" baseline="0" dirty="0"/>
              <a:t>and to speak up.</a:t>
            </a:r>
            <a:endParaRPr lang="en-US" dirty="0"/>
          </a:p>
        </p:txBody>
      </p:sp>
      <p:sp>
        <p:nvSpPr>
          <p:cNvPr id="4" name="Footer Placeholder 3"/>
          <p:cNvSpPr>
            <a:spLocks noGrp="1"/>
          </p:cNvSpPr>
          <p:nvPr>
            <p:ph type="ftr" sz="quarter" idx="10"/>
          </p:nvPr>
        </p:nvSpPr>
        <p:spPr/>
        <p:txBody>
          <a:bodyPr/>
          <a:lstStyle/>
          <a:p>
            <a:pPr>
              <a:defRPr/>
            </a:pPr>
            <a:r>
              <a:rPr lang="en-US"/>
              <a:t>For all session materials, see http://karenhyder.com/classes/index.php?id=20070212_7 </a:t>
            </a:r>
          </a:p>
        </p:txBody>
      </p:sp>
      <p:sp>
        <p:nvSpPr>
          <p:cNvPr id="5" name="Slide Number Placeholder 4"/>
          <p:cNvSpPr>
            <a:spLocks noGrp="1"/>
          </p:cNvSpPr>
          <p:nvPr>
            <p:ph type="sldNum" sz="quarter" idx="11"/>
          </p:nvPr>
        </p:nvSpPr>
        <p:spPr/>
        <p:txBody>
          <a:bodyPr/>
          <a:lstStyle/>
          <a:p>
            <a:pPr>
              <a:defRPr/>
            </a:pPr>
            <a:fld id="{8629295A-0F8D-4D25-A1DD-E774BC2A44C3}" type="slidenum">
              <a:rPr lang="en-US" smtClean="0"/>
              <a:pPr>
                <a:defRPr/>
              </a:pPr>
              <a:t>53</a:t>
            </a:fld>
            <a:endParaRPr lang="en-US"/>
          </a:p>
        </p:txBody>
      </p:sp>
    </p:spTree>
    <p:extLst>
      <p:ext uri="{BB962C8B-B14F-4D97-AF65-F5344CB8AC3E}">
        <p14:creationId xmlns:p14="http://schemas.microsoft.com/office/powerpoint/2010/main" val="1197057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http://connectwithabbas.blogspot.com/2011/09/lightningtrue-forcing-install-of.html </a:t>
            </a:r>
            <a:br>
              <a:rPr lang="en-US" altLang="en-US" dirty="0"/>
            </a:br>
            <a:r>
              <a:rPr lang="en-US" altLang="en-US" dirty="0"/>
              <a:t>One of the great things about Adobe Connect is that it just works. You invite someone into your meeting room, they click a link and join the meeting - no pop-ups, no downloads, no hassle. Of course, the secret sauce is the Flash Player which is installed on just about every desktop connected to the Internet.</a:t>
            </a:r>
            <a:br>
              <a:rPr lang="en-US" altLang="en-US" dirty="0"/>
            </a:br>
            <a:br>
              <a:rPr lang="en-US" altLang="en-US" dirty="0"/>
            </a:br>
            <a:r>
              <a:rPr lang="en-US" altLang="en-US" dirty="0"/>
              <a:t>However, if you want all your participants to install the Adobe Connect Meeting Add-in to join your meeting (there are a few good reasons for this), you can do this by adding a ?lightning=true to the meeting room URL, e.g. http://my.adobeconnect.com/abbas?lightning=true. Participants simply agree to the lightning install download and that's it! </a:t>
            </a:r>
          </a:p>
          <a:p>
            <a:r>
              <a:rPr lang="en-US" altLang="en-US" dirty="0"/>
              <a:t>Posted by Abbas at 8:01pm</a:t>
            </a:r>
          </a:p>
          <a:p>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C4237D6-74C8-4266-8095-7D9FF11CAAA9}" type="slidenum">
              <a:rPr lang="en-US" altLang="en-US">
                <a:latin typeface="Calibri" panose="020F0502020204030204" pitchFamily="34" charset="0"/>
              </a:rPr>
              <a:pPr/>
              <a:t>59</a:t>
            </a:fld>
            <a:endParaRPr lang="en-US" altLang="en-US">
              <a:latin typeface="Calibri" panose="020F0502020204030204" pitchFamily="34" charset="0"/>
            </a:endParaRPr>
          </a:p>
        </p:txBody>
      </p:sp>
    </p:spTree>
    <p:extLst>
      <p:ext uri="{BB962C8B-B14F-4D97-AF65-F5344CB8AC3E}">
        <p14:creationId xmlns:p14="http://schemas.microsoft.com/office/powerpoint/2010/main" val="3349343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1066CD-1BFE-476E-B723-3BD3237A3315}" type="slidenum">
              <a:rPr lang="en-US" altLang="en-US" smtClean="0"/>
              <a:pPr>
                <a:defRPr/>
              </a:pPr>
              <a:t>60</a:t>
            </a:fld>
            <a:endParaRPr lang="en-US" altLang="en-US"/>
          </a:p>
        </p:txBody>
      </p:sp>
    </p:spTree>
    <p:extLst>
      <p:ext uri="{BB962C8B-B14F-4D97-AF65-F5344CB8AC3E}">
        <p14:creationId xmlns:p14="http://schemas.microsoft.com/office/powerpoint/2010/main" val="2473598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Coaching</a:t>
            </a:r>
            <a:r>
              <a:rPr lang="en-US" altLang="en-US" baseline="0" dirty="0"/>
              <a:t> is iterative.  It takes time for someone to look at what’s available, what they did before and how you propose they do it now.  They need regular course correction so they don’t spend time on the wrong things. (can’t do breakouts in 60 min session.)</a:t>
            </a:r>
          </a:p>
          <a:p>
            <a:pPr eaLnBrk="1" hangingPunct="1">
              <a:spcBef>
                <a:spcPct val="0"/>
              </a:spcBef>
            </a:pPr>
            <a:endParaRPr lang="en-US" altLang="en-US" baseline="0" dirty="0"/>
          </a:p>
          <a:p>
            <a:pPr eaLnBrk="1" hangingPunct="1">
              <a:spcBef>
                <a:spcPct val="0"/>
              </a:spcBef>
            </a:pPr>
            <a:r>
              <a:rPr lang="en-US" altLang="en-US" dirty="0"/>
              <a:t>Look at Anna’s coaching plan as a flow chart.</a:t>
            </a:r>
          </a:p>
          <a:p>
            <a:pPr marL="35920">
              <a:lnSpc>
                <a:spcPct val="80000"/>
              </a:lnSpc>
              <a:defRPr/>
            </a:pPr>
            <a:r>
              <a:rPr lang="en-US" altLang="en-US" dirty="0">
                <a:solidFill>
                  <a:schemeClr val="accent1">
                    <a:lumMod val="50000"/>
                  </a:schemeClr>
                </a:solidFill>
              </a:rPr>
              <a:t>An experienced in-person trainer, Anna is very knowledgeable on a catalog of topics, but is new to virtual online sessions. </a:t>
            </a:r>
          </a:p>
          <a:p>
            <a:pPr marL="35920">
              <a:lnSpc>
                <a:spcPct val="80000"/>
              </a:lnSpc>
              <a:defRPr/>
            </a:pPr>
            <a:r>
              <a:rPr lang="en-US" altLang="en-US" dirty="0">
                <a:solidFill>
                  <a:schemeClr val="accent1">
                    <a:lumMod val="50000"/>
                  </a:schemeClr>
                </a:solidFill>
              </a:rPr>
              <a:t>Anna told co-workers that she doesn’t like that people don’t participate like they do face-to-face. Plus audio never works right!</a:t>
            </a:r>
          </a:p>
          <a:p>
            <a:pPr marL="35920">
              <a:lnSpc>
                <a:spcPct val="80000"/>
              </a:lnSpc>
              <a:defRPr/>
            </a:pPr>
            <a:endParaRPr lang="en-US" altLang="en-US" dirty="0">
              <a:solidFill>
                <a:schemeClr val="accent1">
                  <a:lumMod val="50000"/>
                </a:schemeClr>
              </a:solidFill>
            </a:endParaRPr>
          </a:p>
          <a:p>
            <a:pPr eaLnBrk="1" hangingPunct="1">
              <a:spcBef>
                <a:spcPct val="0"/>
              </a:spcBef>
            </a:pPr>
            <a:endParaRPr lang="en-US" altLang="en-US" dirty="0"/>
          </a:p>
          <a:p>
            <a:pPr eaLnBrk="1" hangingPunct="1">
              <a:spcBef>
                <a:spcPct val="0"/>
              </a:spcBef>
            </a:pPr>
            <a:endParaRPr lang="en-US" alt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4124" indent="-293894">
              <a:spcBef>
                <a:spcPct val="30000"/>
              </a:spcBef>
              <a:defRPr sz="1200">
                <a:solidFill>
                  <a:schemeClr val="tx1"/>
                </a:solidFill>
                <a:latin typeface="Calibri" panose="020F0502020204030204" pitchFamily="34" charset="0"/>
                <a:ea typeface="MS PGothic" panose="020B0600070205080204" pitchFamily="34" charset="-128"/>
              </a:defRPr>
            </a:lvl2pPr>
            <a:lvl3pPr marL="1175576" indent="-235115">
              <a:spcBef>
                <a:spcPct val="30000"/>
              </a:spcBef>
              <a:defRPr sz="1200">
                <a:solidFill>
                  <a:schemeClr val="tx1"/>
                </a:solidFill>
                <a:latin typeface="Calibri" panose="020F0502020204030204" pitchFamily="34" charset="0"/>
                <a:ea typeface="MS PGothic" panose="020B0600070205080204" pitchFamily="34" charset="-128"/>
              </a:defRPr>
            </a:lvl3pPr>
            <a:lvl4pPr marL="1645806" indent="-235115">
              <a:spcBef>
                <a:spcPct val="30000"/>
              </a:spcBef>
              <a:defRPr sz="1200">
                <a:solidFill>
                  <a:schemeClr val="tx1"/>
                </a:solidFill>
                <a:latin typeface="Calibri" panose="020F0502020204030204" pitchFamily="34" charset="0"/>
                <a:ea typeface="MS PGothic" panose="020B0600070205080204" pitchFamily="34" charset="-128"/>
              </a:defRPr>
            </a:lvl4pPr>
            <a:lvl5pPr marL="2116036" indent="-235115">
              <a:spcBef>
                <a:spcPct val="30000"/>
              </a:spcBef>
              <a:defRPr sz="1200">
                <a:solidFill>
                  <a:schemeClr val="tx1"/>
                </a:solidFill>
                <a:latin typeface="Calibri" panose="020F0502020204030204" pitchFamily="34" charset="0"/>
                <a:ea typeface="MS PGothic" panose="020B0600070205080204" pitchFamily="34" charset="-128"/>
              </a:defRPr>
            </a:lvl5pPr>
            <a:lvl6pPr marL="2586266" indent="-2351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56496" indent="-2351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26727" indent="-2351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96957" indent="-23511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744FD3-6ECF-4880-BA6A-50372818115D}" type="slidenum">
              <a:rPr lang="en-US" altLang="en-US" smtClean="0"/>
              <a:pPr>
                <a:spcBef>
                  <a:spcPct val="0"/>
                </a:spcBef>
              </a:pPr>
              <a:t>61</a:t>
            </a:fld>
            <a:endParaRPr lang="en-US" altLang="en-US"/>
          </a:p>
        </p:txBody>
      </p:sp>
    </p:spTree>
    <p:extLst>
      <p:ext uri="{BB962C8B-B14F-4D97-AF65-F5344CB8AC3E}">
        <p14:creationId xmlns:p14="http://schemas.microsoft.com/office/powerpoint/2010/main" val="1110798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Knowing</a:t>
            </a:r>
            <a:r>
              <a:rPr lang="en-US" baseline="0" dirty="0"/>
              <a:t> how and being able to are different.</a:t>
            </a:r>
          </a:p>
          <a:p>
            <a:r>
              <a:rPr lang="en-US" baseline="0" dirty="0"/>
              <a:t>Trying to stay focused on your message, respond to questions.</a:t>
            </a:r>
          </a:p>
          <a:p>
            <a:r>
              <a:rPr lang="en-US" baseline="0" dirty="0"/>
              <a:t>The minute you’re distracted, you talk differently.  Say things backwards or use the wrong word.</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62</a:t>
            </a:fld>
            <a:endParaRPr lang="en-US" dirty="0"/>
          </a:p>
        </p:txBody>
      </p:sp>
    </p:spTree>
    <p:extLst>
      <p:ext uri="{BB962C8B-B14F-4D97-AF65-F5344CB8AC3E}">
        <p14:creationId xmlns:p14="http://schemas.microsoft.com/office/powerpoint/2010/main" val="354682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trainers might</a:t>
            </a:r>
            <a:r>
              <a:rPr lang="en-US" baseline="0" dirty="0"/>
              <a:t> ask you to participate today by changing your status. You can change your status by clicking on the drop down menu next to the raised hand icon in the bar at the top of your screen.</a:t>
            </a:r>
            <a:endParaRPr lang="en-GB" dirty="0"/>
          </a:p>
        </p:txBody>
      </p:sp>
      <p:sp>
        <p:nvSpPr>
          <p:cNvPr id="4" name="Slide Number Placeholder 3"/>
          <p:cNvSpPr>
            <a:spLocks noGrp="1"/>
          </p:cNvSpPr>
          <p:nvPr>
            <p:ph type="sldNum" sz="quarter" idx="10"/>
          </p:nvPr>
        </p:nvSpPr>
        <p:spPr/>
        <p:txBody>
          <a:bodyPr/>
          <a:lstStyle/>
          <a:p>
            <a:fld id="{E0B26FC2-6501-4EFB-8163-601CA4CD19C5}" type="slidenum">
              <a:rPr lang="en-GB" smtClean="0"/>
              <a:t>6</a:t>
            </a:fld>
            <a:endParaRPr lang="en-GB"/>
          </a:p>
        </p:txBody>
      </p:sp>
    </p:spTree>
    <p:extLst>
      <p:ext uri="{BB962C8B-B14F-4D97-AF65-F5344CB8AC3E}">
        <p14:creationId xmlns:p14="http://schemas.microsoft.com/office/powerpoint/2010/main" val="239677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asked to participate in a poll, you can simply click on the answer or answers that you wish to choose.</a:t>
            </a:r>
            <a:endParaRPr lang="en-GB" dirty="0"/>
          </a:p>
        </p:txBody>
      </p:sp>
      <p:sp>
        <p:nvSpPr>
          <p:cNvPr id="4" name="Slide Number Placeholder 3"/>
          <p:cNvSpPr>
            <a:spLocks noGrp="1"/>
          </p:cNvSpPr>
          <p:nvPr>
            <p:ph type="sldNum" sz="quarter" idx="10"/>
          </p:nvPr>
        </p:nvSpPr>
        <p:spPr/>
        <p:txBody>
          <a:bodyPr/>
          <a:lstStyle/>
          <a:p>
            <a:fld id="{E0B26FC2-6501-4EFB-8163-601CA4CD19C5}" type="slidenum">
              <a:rPr lang="en-GB" smtClean="0"/>
              <a:t>7</a:t>
            </a:fld>
            <a:endParaRPr lang="en-GB"/>
          </a:p>
        </p:txBody>
      </p:sp>
    </p:spTree>
    <p:extLst>
      <p:ext uri="{BB962C8B-B14F-4D97-AF65-F5344CB8AC3E}">
        <p14:creationId xmlns:p14="http://schemas.microsoft.com/office/powerpoint/2010/main" val="196375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r>
              <a:rPr lang="en-US" baseline="0" dirty="0"/>
              <a:t>Scheduled breaks allow you can deal with urgent issues, visit the restroom, eat, refill your coffee, and stretch and move around. It’s ok to hang up the phone and redial, or you can just MUTE your mic and set the phone down while you take a break.</a:t>
            </a:r>
          </a:p>
          <a:p>
            <a:endParaRPr lang="en-US" baseline="0" dirty="0"/>
          </a:p>
          <a:p>
            <a:r>
              <a:rPr lang="en-US" baseline="0" dirty="0"/>
              <a:t>Come back a few minutes early to be sure you’re still connected, headset on, mic positioned, and you’re ready to go.  If there’s time, read and respond to chat messages.  I like to read and respond by typing and make overarching remarks when begin the session again.  I can tie up loose ends from the previous section and engage learners as they are returning to the session and getting settled.  </a:t>
            </a:r>
          </a:p>
          <a:p>
            <a:endParaRPr lang="en-US" baseline="0" dirty="0"/>
          </a:p>
          <a:p>
            <a:r>
              <a:rPr lang="en-US" baseline="0" dirty="0"/>
              <a:t>Always keep your session URL handy in case you get disconnected or accidentally close the room and need to rejoin. Print the dial in number and passcode in case the software is locked up and you cannot see the on-screen instructions.</a:t>
            </a:r>
            <a:endParaRPr lang="en-US" dirty="0"/>
          </a:p>
        </p:txBody>
      </p:sp>
      <p:sp>
        <p:nvSpPr>
          <p:cNvPr id="4" name="Slide Number Placeholder 3"/>
          <p:cNvSpPr>
            <a:spLocks noGrp="1"/>
          </p:cNvSpPr>
          <p:nvPr>
            <p:ph type="sldNum" sz="quarter" idx="10"/>
          </p:nvPr>
        </p:nvSpPr>
        <p:spPr/>
        <p:txBody>
          <a:bodyPr/>
          <a:lstStyle/>
          <a:p>
            <a:fld id="{C8A5399D-97BC-AF4E-BC5C-9527D593D06F}" type="slidenum">
              <a:rPr lang="en-US" smtClean="0"/>
              <a:t>8</a:t>
            </a:fld>
            <a:endParaRPr lang="en-US"/>
          </a:p>
        </p:txBody>
      </p:sp>
    </p:spTree>
    <p:extLst>
      <p:ext uri="{BB962C8B-B14F-4D97-AF65-F5344CB8AC3E}">
        <p14:creationId xmlns:p14="http://schemas.microsoft.com/office/powerpoint/2010/main" val="84971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this slide</a:t>
            </a:r>
            <a:r>
              <a:rPr lang="en-GB" baseline="0" dirty="0"/>
              <a:t> as Participants are joining the session.  Encourage them to speak up to test mics and then MUTE when not talking.</a:t>
            </a:r>
            <a:endParaRPr lang="en-GB" dirty="0"/>
          </a:p>
        </p:txBody>
      </p:sp>
      <p:sp>
        <p:nvSpPr>
          <p:cNvPr id="4" name="Slide Number Placeholder 3"/>
          <p:cNvSpPr>
            <a:spLocks noGrp="1"/>
          </p:cNvSpPr>
          <p:nvPr>
            <p:ph type="sldNum" sz="quarter" idx="10"/>
          </p:nvPr>
        </p:nvSpPr>
        <p:spPr/>
        <p:txBody>
          <a:bodyPr/>
          <a:lstStyle/>
          <a:p>
            <a:fld id="{E0B26FC2-6501-4EFB-8163-601CA4CD19C5}" type="slidenum">
              <a:rPr lang="en-GB" smtClean="0"/>
              <a:t>9</a:t>
            </a:fld>
            <a:endParaRPr lang="en-GB"/>
          </a:p>
        </p:txBody>
      </p:sp>
    </p:spTree>
    <p:extLst>
      <p:ext uri="{BB962C8B-B14F-4D97-AF65-F5344CB8AC3E}">
        <p14:creationId xmlns:p14="http://schemas.microsoft.com/office/powerpoint/2010/main" val="264116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B26FC2-6501-4EFB-8163-601CA4CD19C5}" type="slidenum">
              <a:rPr lang="en-GB" smtClean="0"/>
              <a:t>10</a:t>
            </a:fld>
            <a:endParaRPr lang="en-GB"/>
          </a:p>
        </p:txBody>
      </p:sp>
    </p:spTree>
    <p:extLst>
      <p:ext uri="{BB962C8B-B14F-4D97-AF65-F5344CB8AC3E}">
        <p14:creationId xmlns:p14="http://schemas.microsoft.com/office/powerpoint/2010/main" val="1265469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for Ic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
            <a:ext cx="9144000" cy="515112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71678"/>
            <a:ext cx="2057400" cy="274097"/>
          </a:xfrm>
          <a:prstGeom prst="rect">
            <a:avLst/>
          </a:prstGeom>
        </p:spPr>
        <p:txBody>
          <a:bodyPr/>
          <a:lstStyle/>
          <a:p>
            <a:pPr>
              <a:defRPr/>
            </a:pPr>
            <a:endParaRPr lang="en-US"/>
          </a:p>
        </p:txBody>
      </p:sp>
      <p:sp>
        <p:nvSpPr>
          <p:cNvPr id="5" name="Footer Placeholder 4"/>
          <p:cNvSpPr>
            <a:spLocks noGrp="1"/>
          </p:cNvSpPr>
          <p:nvPr>
            <p:ph type="ftr" sz="quarter" idx="11"/>
          </p:nvPr>
        </p:nvSpPr>
        <p:spPr>
          <a:xfrm rot="16200000">
            <a:off x="7796696" y="3296091"/>
            <a:ext cx="2316718" cy="365125"/>
          </a:xfrm>
          <a:prstGeom prst="rect">
            <a:avLst/>
          </a:prstGeom>
        </p:spPr>
        <p:txBody>
          <a:bodyPr/>
          <a:lstStyle>
            <a:lvl1pPr>
              <a:defRPr sz="800"/>
            </a:lvl1pPr>
          </a:lstStyle>
          <a:p>
            <a:pPr>
              <a:defRPr/>
            </a:pPr>
            <a:r>
              <a:rPr lang="en-US" altLang="en-US"/>
              <a:t>© 2014-15 Karen Hyder.  All rights reserved.</a:t>
            </a:r>
          </a:p>
        </p:txBody>
      </p:sp>
      <p:sp>
        <p:nvSpPr>
          <p:cNvPr id="6" name="Slide Number Placeholder 5"/>
          <p:cNvSpPr>
            <a:spLocks noGrp="1"/>
          </p:cNvSpPr>
          <p:nvPr>
            <p:ph type="sldNum" sz="quarter" idx="12"/>
          </p:nvPr>
        </p:nvSpPr>
        <p:spPr/>
        <p:txBody>
          <a:bodyPr/>
          <a:lstStyle/>
          <a:p>
            <a:pPr>
              <a:defRPr/>
            </a:pPr>
            <a:fld id="{C60375B8-1ED8-4D6C-A9E5-07A745D15D3E}" type="slidenum">
              <a:rPr lang="en-US" altLang="en-US" smtClean="0"/>
              <a:pPr>
                <a:defRPr/>
              </a:pPr>
              <a:t>‹#›</a:t>
            </a:fld>
            <a:endParaRPr lang="en-US" altLang="en-US"/>
          </a:p>
        </p:txBody>
      </p:sp>
    </p:spTree>
    <p:extLst>
      <p:ext uri="{BB962C8B-B14F-4D97-AF65-F5344CB8AC3E}">
        <p14:creationId xmlns:p14="http://schemas.microsoft.com/office/powerpoint/2010/main" val="97912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4771678"/>
            <a:ext cx="2057400" cy="274097"/>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pPr>
              <a:defRPr/>
            </a:pPr>
            <a:fld id="{83467936-330B-45C1-8526-4D6A120B6FF2}" type="slidenum">
              <a:rPr lang="en-US" altLang="en-US" smtClean="0"/>
              <a:pPr>
                <a:defRPr/>
              </a:pPr>
              <a:t>‹#›</a:t>
            </a:fld>
            <a:endParaRPr lang="en-US" altLang="en-US"/>
          </a:p>
        </p:txBody>
      </p:sp>
      <p:sp>
        <p:nvSpPr>
          <p:cNvPr id="6" name="Footer Placeholder 4"/>
          <p:cNvSpPr>
            <a:spLocks noGrp="1"/>
          </p:cNvSpPr>
          <p:nvPr>
            <p:ph type="ftr" sz="quarter" idx="11"/>
          </p:nvPr>
        </p:nvSpPr>
        <p:spPr>
          <a:xfrm rot="16200000">
            <a:off x="7796696" y="3296091"/>
            <a:ext cx="2316718" cy="365125"/>
          </a:xfrm>
          <a:prstGeom prst="rect">
            <a:avLst/>
          </a:prstGeom>
        </p:spPr>
        <p:txBody>
          <a:bodyPr/>
          <a:lstStyle>
            <a:lvl1pPr>
              <a:defRPr sz="800"/>
            </a:lvl1pPr>
          </a:lstStyle>
          <a:p>
            <a:pPr>
              <a:defRPr/>
            </a:pPr>
            <a:r>
              <a:rPr lang="en-US" altLang="en-US"/>
              <a:t>© 2014-15 Karen Hyder.  All rights reserved.</a:t>
            </a:r>
          </a:p>
        </p:txBody>
      </p:sp>
    </p:spTree>
    <p:extLst>
      <p:ext uri="{BB962C8B-B14F-4D97-AF65-F5344CB8AC3E}">
        <p14:creationId xmlns:p14="http://schemas.microsoft.com/office/powerpoint/2010/main" val="5868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cxnSp>
        <p:nvCxnSpPr>
          <p:cNvPr id="6" name="Straight Connector 5"/>
          <p:cNvCxnSpPr/>
          <p:nvPr userDrawn="1"/>
        </p:nvCxnSpPr>
        <p:spPr>
          <a:xfrm>
            <a:off x="0" y="686435"/>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4617089"/>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itle Placeholder 37"/>
          <p:cNvSpPr>
            <a:spLocks noGrp="1"/>
          </p:cNvSpPr>
          <p:nvPr>
            <p:ph type="title"/>
          </p:nvPr>
        </p:nvSpPr>
        <p:spPr>
          <a:xfrm>
            <a:off x="97972" y="245158"/>
            <a:ext cx="8948057" cy="551264"/>
          </a:xfrm>
          <a:prstGeom prst="rect">
            <a:avLst/>
          </a:prstGeom>
        </p:spPr>
        <p:txBody>
          <a:bodyPr vert="horz" lIns="91440" tIns="45720" rIns="91440" bIns="0" rtlCol="0" anchor="b" anchorCtr="0">
            <a:noAutofit/>
          </a:bodyPr>
          <a:lstStyle>
            <a:lvl1pPr>
              <a:defRPr sz="4050"/>
            </a:lvl1pPr>
          </a:lstStyle>
          <a:p>
            <a:r>
              <a:rPr lang="en-US" dirty="0"/>
              <a:t>Click to edit Master title style</a:t>
            </a:r>
          </a:p>
        </p:txBody>
      </p:sp>
      <p:sp>
        <p:nvSpPr>
          <p:cNvPr id="22" name="Footer Placeholder 38"/>
          <p:cNvSpPr>
            <a:spLocks noGrp="1"/>
          </p:cNvSpPr>
          <p:nvPr>
            <p:ph type="ftr" sz="quarter" idx="3"/>
          </p:nvPr>
        </p:nvSpPr>
        <p:spPr>
          <a:xfrm>
            <a:off x="97971" y="4919447"/>
            <a:ext cx="7878535" cy="274097"/>
          </a:xfrm>
          <a:prstGeom prst="rect">
            <a:avLst/>
          </a:prstGeom>
        </p:spPr>
        <p:txBody>
          <a:bodyPr vert="horz" lIns="91440" tIns="45720" rIns="91440" bIns="45720" rtlCol="0" anchor="ctr"/>
          <a:lstStyle>
            <a:lvl1pPr algn="l">
              <a:defRPr sz="788">
                <a:solidFill>
                  <a:schemeClr val="tx1">
                    <a:tint val="75000"/>
                  </a:schemeClr>
                </a:solidFill>
                <a:latin typeface="+mj-lt"/>
              </a:defRPr>
            </a:lvl1pPr>
          </a:lstStyle>
          <a:p>
            <a:r>
              <a:rPr lang="en-US"/>
              <a:t>© 2012-16 Karen Hyder</a:t>
            </a:r>
            <a:endParaRPr lang="en-US" dirty="0"/>
          </a:p>
        </p:txBody>
      </p:sp>
      <p:sp>
        <p:nvSpPr>
          <p:cNvPr id="23" name="Slide Number Placeholder 39"/>
          <p:cNvSpPr>
            <a:spLocks noGrp="1"/>
          </p:cNvSpPr>
          <p:nvPr>
            <p:ph type="sldNum" sz="quarter" idx="4"/>
          </p:nvPr>
        </p:nvSpPr>
        <p:spPr>
          <a:xfrm>
            <a:off x="8525147" y="4919447"/>
            <a:ext cx="538843" cy="274097"/>
          </a:xfrm>
          <a:prstGeom prst="rect">
            <a:avLst/>
          </a:prstGeom>
        </p:spPr>
        <p:txBody>
          <a:bodyPr vert="horz" lIns="91440" tIns="45720" rIns="91440" bIns="45720" rtlCol="0" anchor="ctr"/>
          <a:lstStyle>
            <a:lvl1pPr algn="r">
              <a:defRPr sz="900">
                <a:solidFill>
                  <a:schemeClr val="tx1">
                    <a:tint val="75000"/>
                  </a:schemeClr>
                </a:solidFill>
              </a:defRPr>
            </a:lvl1pPr>
          </a:lstStyle>
          <a:p>
            <a:fld id="{4F9C0B8F-CC5B-4E5A-889D-848AE6247122}" type="slidenum">
              <a:rPr lang="en-US" smtClean="0"/>
              <a:t>‹#›</a:t>
            </a:fld>
            <a:endParaRPr lang="en-US"/>
          </a:p>
        </p:txBody>
      </p:sp>
      <p:sp>
        <p:nvSpPr>
          <p:cNvPr id="28" name="Text Placeholder 27"/>
          <p:cNvSpPr>
            <a:spLocks noGrp="1"/>
          </p:cNvSpPr>
          <p:nvPr>
            <p:ph type="body" sz="quarter" idx="10"/>
          </p:nvPr>
        </p:nvSpPr>
        <p:spPr>
          <a:xfrm>
            <a:off x="97971" y="977216"/>
            <a:ext cx="8948057" cy="3747745"/>
          </a:xfrm>
        </p:spPr>
        <p:txBody>
          <a:bodyPr/>
          <a:lstStyle>
            <a:lvl1pPr>
              <a:defRPr lang="en-US" sz="2400" kern="1200" dirty="0" smtClean="0">
                <a:solidFill>
                  <a:schemeClr val="tx1"/>
                </a:solidFill>
                <a:latin typeface="+mn-lt"/>
                <a:ea typeface="+mn-ea"/>
                <a:cs typeface="+mn-cs"/>
              </a:defRPr>
            </a:lvl1pPr>
            <a:lvl2pPr>
              <a:defRPr lang="en-US" sz="2100" kern="1200" dirty="0" smtClean="0">
                <a:solidFill>
                  <a:schemeClr val="tx1"/>
                </a:solidFill>
                <a:latin typeface="+mn-lt"/>
                <a:ea typeface="+mn-ea"/>
                <a:cs typeface="+mn-cs"/>
              </a:defRPr>
            </a:lvl2pPr>
            <a:lvl3pPr>
              <a:defRPr lang="en-US" sz="1800" kern="1200" dirty="0" smtClean="0">
                <a:solidFill>
                  <a:schemeClr val="tx1"/>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8067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575"/>
            <a:ext cx="9144000" cy="5147688"/>
          </a:xfrm>
          <a:prstGeom prst="rect">
            <a:avLst/>
          </a:prstGeom>
        </p:spPr>
      </p:pic>
      <p:sp>
        <p:nvSpPr>
          <p:cNvPr id="3" name="Title 1"/>
          <p:cNvSpPr>
            <a:spLocks noGrp="1"/>
          </p:cNvSpPr>
          <p:nvPr>
            <p:ph type="title" hasCustomPrompt="1"/>
          </p:nvPr>
        </p:nvSpPr>
        <p:spPr>
          <a:xfrm>
            <a:off x="4064000" y="2314486"/>
            <a:ext cx="4420628" cy="1215857"/>
          </a:xfrm>
          <a:prstGeom prst="rect">
            <a:avLst/>
          </a:prstGeom>
        </p:spPr>
        <p:txBody>
          <a:bodyPr>
            <a:noAutofit/>
          </a:bodyPr>
          <a:lstStyle>
            <a:lvl1pPr>
              <a:defRPr sz="4000" b="0" baseline="0">
                <a:solidFill>
                  <a:schemeClr val="bg1"/>
                </a:solidFill>
              </a:defRPr>
            </a:lvl1pPr>
          </a:lstStyle>
          <a:p>
            <a:r>
              <a:rPr lang="en-US" dirty="0"/>
              <a:t>Section Header</a:t>
            </a:r>
          </a:p>
        </p:txBody>
      </p:sp>
    </p:spTree>
    <p:extLst>
      <p:ext uri="{BB962C8B-B14F-4D97-AF65-F5344CB8AC3E}">
        <p14:creationId xmlns:p14="http://schemas.microsoft.com/office/powerpoint/2010/main" val="6674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0" y="41148"/>
            <a:ext cx="9144000" cy="5147688"/>
          </a:xfrm>
          <a:prstGeom prst="rect">
            <a:avLst/>
          </a:prstGeom>
        </p:spPr>
      </p:pic>
      <p:sp>
        <p:nvSpPr>
          <p:cNvPr id="3" name="Content Placeholder 2"/>
          <p:cNvSpPr>
            <a:spLocks noGrp="1"/>
          </p:cNvSpPr>
          <p:nvPr>
            <p:ph idx="1"/>
          </p:nvPr>
        </p:nvSpPr>
        <p:spPr>
          <a:xfrm>
            <a:off x="433214" y="1121178"/>
            <a:ext cx="8253586" cy="3477699"/>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436858" y="4771678"/>
            <a:ext cx="249942" cy="274097"/>
          </a:xfrm>
          <a:prstGeom prst="rect">
            <a:avLst/>
          </a:prstGeom>
        </p:spPr>
        <p:txBody>
          <a:bodyPr>
            <a:noAutofit/>
          </a:bodyPr>
          <a:lstStyle/>
          <a:p>
            <a:pPr>
              <a:defRPr/>
            </a:pPr>
            <a:fld id="{BBD1A7EA-EE01-F442-8B26-F345CA645394}" type="slidenum">
              <a:rPr lang="en-US" smtClean="0"/>
              <a:pPr>
                <a:defRPr/>
              </a:pPr>
              <a:t>‹#›</a:t>
            </a:fld>
            <a:endParaRPr lang="en-US" dirty="0"/>
          </a:p>
        </p:txBody>
      </p:sp>
      <p:sp>
        <p:nvSpPr>
          <p:cNvPr id="7" name="Title 1"/>
          <p:cNvSpPr>
            <a:spLocks noGrp="1"/>
          </p:cNvSpPr>
          <p:nvPr>
            <p:ph type="title"/>
          </p:nvPr>
        </p:nvSpPr>
        <p:spPr>
          <a:xfrm>
            <a:off x="463088" y="22474"/>
            <a:ext cx="8242815" cy="431761"/>
          </a:xfrm>
          <a:prstGeom prst="rect">
            <a:avLst/>
          </a:prstGeom>
        </p:spPr>
        <p:txBody>
          <a:bodyPr>
            <a:noAutofit/>
          </a:bodyPr>
          <a:lstStyle>
            <a:lvl1pPr>
              <a:defRPr sz="2400"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148"/>
            <a:ext cx="9144000" cy="5147688"/>
          </a:xfrm>
          <a:prstGeom prst="rect">
            <a:avLst/>
          </a:prstGeom>
        </p:spPr>
      </p:pic>
      <p:sp>
        <p:nvSpPr>
          <p:cNvPr id="3" name="Content Placeholder 2"/>
          <p:cNvSpPr>
            <a:spLocks noGrp="1"/>
          </p:cNvSpPr>
          <p:nvPr>
            <p:ph idx="1"/>
          </p:nvPr>
        </p:nvSpPr>
        <p:spPr>
          <a:xfrm>
            <a:off x="463087" y="809962"/>
            <a:ext cx="8223717" cy="3788918"/>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a:t>Click to edit Master text styles</a:t>
            </a:r>
          </a:p>
        </p:txBody>
      </p:sp>
      <p:sp>
        <p:nvSpPr>
          <p:cNvPr id="6" name="Slide Number Placeholder 5"/>
          <p:cNvSpPr>
            <a:spLocks noGrp="1"/>
          </p:cNvSpPr>
          <p:nvPr>
            <p:ph type="sldNum" sz="quarter" idx="12"/>
          </p:nvPr>
        </p:nvSpPr>
        <p:spPr>
          <a:xfrm>
            <a:off x="8436858" y="4771678"/>
            <a:ext cx="249942" cy="274097"/>
          </a:xfrm>
          <a:prstGeom prst="rect">
            <a:avLst/>
          </a:prstGeom>
        </p:spPr>
        <p:txBody>
          <a:bodyPr>
            <a:noAutofit/>
          </a:bodyPr>
          <a:lstStyle/>
          <a:p>
            <a:pPr>
              <a:defRPr/>
            </a:pPr>
            <a:fld id="{BBD1A7EA-EE01-F442-8B26-F345CA645394}" type="slidenum">
              <a:rPr lang="en-US" smtClean="0"/>
              <a:pPr>
                <a:defRPr/>
              </a:pPr>
              <a:t>‹#›</a:t>
            </a:fld>
            <a:endParaRPr lang="en-US" dirty="0"/>
          </a:p>
        </p:txBody>
      </p:sp>
      <p:sp>
        <p:nvSpPr>
          <p:cNvPr id="7"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296428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203"/>
            <a:ext cx="9156700" cy="5154837"/>
          </a:xfrm>
          <a:prstGeom prst="rect">
            <a:avLst/>
          </a:prstGeom>
        </p:spPr>
      </p:pic>
      <p:sp>
        <p:nvSpPr>
          <p:cNvPr id="3" name="Content Placeholder 2"/>
          <p:cNvSpPr>
            <a:spLocks noGrp="1"/>
          </p:cNvSpPr>
          <p:nvPr>
            <p:ph sz="half" idx="1"/>
          </p:nvPr>
        </p:nvSpPr>
        <p:spPr>
          <a:xfrm>
            <a:off x="406400" y="960286"/>
            <a:ext cx="4038600" cy="3397615"/>
          </a:xfrm>
          <a:prstGeom prst="rect">
            <a:avLst/>
          </a:prstGeo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60286"/>
            <a:ext cx="4038600" cy="3397615"/>
          </a:xfrm>
          <a:prstGeom prst="rect">
            <a:avLst/>
          </a:prstGeo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7" y="4771678"/>
            <a:ext cx="261937" cy="274097"/>
          </a:xfrm>
          <a:prstGeom prst="rect">
            <a:avLst/>
          </a:prstGeom>
        </p:spPr>
        <p:txBody>
          <a:bodyPr>
            <a:noAutofit/>
          </a:bodyPr>
          <a:lstStyle/>
          <a:p>
            <a:pPr>
              <a:defRPr/>
            </a:pPr>
            <a:fld id="{00D40F12-9BF9-A24E-891E-18E7769A6C5C}" type="slidenum">
              <a:rPr lang="en-US" smtClean="0"/>
              <a:pPr>
                <a:defRPr/>
              </a:pPr>
              <a:t>‹#›</a:t>
            </a:fld>
            <a:endParaRPr lang="en-US" dirty="0"/>
          </a:p>
        </p:txBody>
      </p:sp>
      <p:sp>
        <p:nvSpPr>
          <p:cNvPr id="10"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1304"/>
            <a:ext cx="9178925" cy="5167349"/>
          </a:xfrm>
          <a:prstGeom prst="rect">
            <a:avLst/>
          </a:prstGeom>
        </p:spPr>
      </p:pic>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5" name="Content Placeholder 2"/>
          <p:cNvSpPr>
            <a:spLocks noGrp="1"/>
          </p:cNvSpPr>
          <p:nvPr>
            <p:ph idx="1"/>
          </p:nvPr>
        </p:nvSpPr>
        <p:spPr>
          <a:xfrm>
            <a:off x="372396" y="953430"/>
            <a:ext cx="8402788" cy="3818247"/>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dirty="0"/>
              <a:t>Click to edit Master text styles</a:t>
            </a:r>
          </a:p>
        </p:txBody>
      </p:sp>
      <p:sp>
        <p:nvSpPr>
          <p:cNvPr id="8"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289690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203"/>
            <a:ext cx="9156700" cy="5154837"/>
          </a:xfrm>
          <a:prstGeom prst="rect">
            <a:avLst/>
          </a:prstGeom>
        </p:spPr>
      </p:pic>
      <p:sp>
        <p:nvSpPr>
          <p:cNvPr id="5" name="Content Placeholder 2"/>
          <p:cNvSpPr>
            <a:spLocks noGrp="1"/>
          </p:cNvSpPr>
          <p:nvPr>
            <p:ph idx="1"/>
          </p:nvPr>
        </p:nvSpPr>
        <p:spPr>
          <a:xfrm>
            <a:off x="463087" y="809962"/>
            <a:ext cx="8223717" cy="3788918"/>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a:t>Click to edit Master text styles</a:t>
            </a:r>
          </a:p>
        </p:txBody>
      </p:sp>
      <p:sp>
        <p:nvSpPr>
          <p:cNvPr id="6"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
        <p:nvSpPr>
          <p:cNvPr id="7" name="Slide Number Placeholder 2"/>
          <p:cNvSpPr txBox="1">
            <a:spLocks/>
          </p:cNvSpPr>
          <p:nvPr userDrawn="1"/>
        </p:nvSpPr>
        <p:spPr>
          <a:xfrm>
            <a:off x="8577267" y="4924219"/>
            <a:ext cx="261937" cy="274097"/>
          </a:xfrm>
          <a:prstGeom prst="rect">
            <a:avLst/>
          </a:prstGeom>
        </p:spPr>
        <p:txBody>
          <a:bodyPr vert="horz" lIns="91440" tIns="45720" rIns="0" bIns="45720" rtlCol="0" anchor="ctr"/>
          <a:lstStyle>
            <a:defPPr>
              <a:defRPr lang="en-US"/>
            </a:defPPr>
            <a:lvl1pPr algn="r" defTabSz="457200" rtl="0" fontAlgn="base">
              <a:spcBef>
                <a:spcPct val="0"/>
              </a:spcBef>
              <a:spcAft>
                <a:spcPct val="0"/>
              </a:spcAft>
              <a:defRPr sz="900" kern="1200">
                <a:solidFill>
                  <a:srgbClr val="69727B"/>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2066355A-084C-D24E-9AD2-7E4FC41EA627}" type="slidenum">
              <a:rPr lang="en-US" sz="900" smtClean="0"/>
              <a:pPr/>
              <a:t>‹#›</a:t>
            </a:fld>
            <a:endParaRPr lang="en-US" sz="900" dirty="0"/>
          </a:p>
        </p:txBody>
      </p:sp>
    </p:spTree>
    <p:extLst>
      <p:ext uri="{BB962C8B-B14F-4D97-AF65-F5344CB8AC3E}">
        <p14:creationId xmlns:p14="http://schemas.microsoft.com/office/powerpoint/2010/main" val="378454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24867" y="4771678"/>
            <a:ext cx="261937" cy="274097"/>
          </a:xfrm>
          <a:prstGeom prst="rect">
            <a:avLst/>
          </a:prstGeom>
        </p:spPr>
        <p:txBody>
          <a:bodyPr>
            <a:noAutofit/>
          </a:bodyPr>
          <a:lstStyle/>
          <a:p>
            <a:pPr>
              <a:defRPr/>
            </a:pPr>
            <a:fld id="{BBD1A7EA-EE01-F442-8B26-F345CA645394}" type="slidenum">
              <a:rPr lang="en-US" smtClean="0"/>
              <a:pPr>
                <a:defRPr/>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1758"/>
            <a:ext cx="9299748" cy="5235367"/>
          </a:xfrm>
          <a:prstGeom prst="rect">
            <a:avLst/>
          </a:prstGeom>
        </p:spPr>
      </p:pic>
      <p:sp>
        <p:nvSpPr>
          <p:cNvPr id="4" name="Content Placeholder 2"/>
          <p:cNvSpPr>
            <a:spLocks noGrp="1"/>
          </p:cNvSpPr>
          <p:nvPr>
            <p:ph idx="1"/>
          </p:nvPr>
        </p:nvSpPr>
        <p:spPr>
          <a:xfrm>
            <a:off x="463087" y="809962"/>
            <a:ext cx="8223717" cy="3788918"/>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a:t>Click to edit Master text styles</a:t>
            </a:r>
          </a:p>
        </p:txBody>
      </p:sp>
      <p:sp>
        <p:nvSpPr>
          <p:cNvPr id="5"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
        <p:nvSpPr>
          <p:cNvPr id="7" name="Slide Number Placeholder 2"/>
          <p:cNvSpPr txBox="1">
            <a:spLocks/>
          </p:cNvSpPr>
          <p:nvPr userDrawn="1"/>
        </p:nvSpPr>
        <p:spPr>
          <a:xfrm>
            <a:off x="8577267" y="4924219"/>
            <a:ext cx="261937" cy="274097"/>
          </a:xfrm>
          <a:prstGeom prst="rect">
            <a:avLst/>
          </a:prstGeom>
        </p:spPr>
        <p:txBody>
          <a:bodyPr vert="horz" lIns="91440" tIns="45720" rIns="0" bIns="45720" rtlCol="0" anchor="ctr"/>
          <a:lstStyle>
            <a:defPPr>
              <a:defRPr lang="en-US"/>
            </a:defPPr>
            <a:lvl1pPr algn="r" defTabSz="457200" rtl="0" fontAlgn="base">
              <a:spcBef>
                <a:spcPct val="0"/>
              </a:spcBef>
              <a:spcAft>
                <a:spcPct val="0"/>
              </a:spcAft>
              <a:defRPr sz="900" kern="1200">
                <a:solidFill>
                  <a:srgbClr val="69727B"/>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2066355A-084C-D24E-9AD2-7E4FC41EA627}" type="slidenum">
              <a:rPr lang="en-US" sz="900" smtClean="0"/>
              <a:pPr/>
              <a:t>‹#›</a:t>
            </a:fld>
            <a:endParaRPr lang="en-US" sz="900" dirty="0"/>
          </a:p>
        </p:txBody>
      </p:sp>
    </p:spTree>
    <p:extLst>
      <p:ext uri="{BB962C8B-B14F-4D97-AF65-F5344CB8AC3E}">
        <p14:creationId xmlns:p14="http://schemas.microsoft.com/office/powerpoint/2010/main" val="215498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8" y="-14557"/>
            <a:ext cx="9166194" cy="5160182"/>
          </a:xfrm>
          <a:prstGeom prst="rect">
            <a:avLst/>
          </a:prstGeom>
        </p:spPr>
      </p:pic>
      <p:sp>
        <p:nvSpPr>
          <p:cNvPr id="5" name="Title 1"/>
          <p:cNvSpPr>
            <a:spLocks noGrp="1"/>
          </p:cNvSpPr>
          <p:nvPr>
            <p:ph type="title" hasCustomPrompt="1"/>
          </p:nvPr>
        </p:nvSpPr>
        <p:spPr>
          <a:xfrm>
            <a:off x="4633654" y="2314486"/>
            <a:ext cx="3850974" cy="1215857"/>
          </a:xfrm>
          <a:prstGeom prst="rect">
            <a:avLst/>
          </a:prstGeom>
        </p:spPr>
        <p:txBody>
          <a:bodyPr>
            <a:noAutofit/>
          </a:bodyPr>
          <a:lstStyle>
            <a:lvl1pPr>
              <a:defRPr sz="4000" b="0" baseline="0">
                <a:solidFill>
                  <a:srgbClr val="FFFFFF"/>
                </a:solidFill>
              </a:defRPr>
            </a:lvl1pPr>
          </a:lstStyle>
          <a:p>
            <a:r>
              <a:rPr lang="en-US" dirty="0"/>
              <a:t>THANK YOU!</a:t>
            </a:r>
          </a:p>
        </p:txBody>
      </p:sp>
    </p:spTree>
    <p:extLst>
      <p:ext uri="{BB962C8B-B14F-4D97-AF65-F5344CB8AC3E}">
        <p14:creationId xmlns:p14="http://schemas.microsoft.com/office/powerpoint/2010/main" val="386082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424867" y="4771678"/>
            <a:ext cx="261937" cy="274097"/>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sp>
        <p:nvSpPr>
          <p:cNvPr id="12" name="Title Placeholder 1"/>
          <p:cNvSpPr>
            <a:spLocks noGrp="1"/>
          </p:cNvSpPr>
          <p:nvPr>
            <p:ph type="title"/>
          </p:nvPr>
        </p:nvSpPr>
        <p:spPr>
          <a:xfrm>
            <a:off x="457200" y="206171"/>
            <a:ext cx="8229600" cy="858044"/>
          </a:xfrm>
          <a:prstGeom prst="rect">
            <a:avLst/>
          </a:prstGeom>
        </p:spPr>
        <p:txBody>
          <a:bodyPr vert="horz" lIns="0" tIns="45720" rIns="91440" bIns="45720" rtlCol="0" anchor="ctr">
            <a:noAutofit/>
          </a:bodyPr>
          <a:lstStyle/>
          <a:p>
            <a:r>
              <a:rPr lang="en-US" dirty="0"/>
              <a:t>Click to edit Master title style</a:t>
            </a:r>
          </a:p>
        </p:txBody>
      </p:sp>
      <p:sp>
        <p:nvSpPr>
          <p:cNvPr id="13" name="Text Placeholder 2"/>
          <p:cNvSpPr>
            <a:spLocks noGrp="1"/>
          </p:cNvSpPr>
          <p:nvPr>
            <p:ph type="body" idx="1"/>
          </p:nvPr>
        </p:nvSpPr>
        <p:spPr>
          <a:xfrm>
            <a:off x="457200" y="1201262"/>
            <a:ext cx="8229600" cy="3397615"/>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rot="16200000">
            <a:off x="7280279" y="2919302"/>
            <a:ext cx="3086100" cy="27305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83745" r:id="rId1"/>
    <p:sldLayoutId id="2147483761" r:id="rId2"/>
    <p:sldLayoutId id="2147483746" r:id="rId3"/>
    <p:sldLayoutId id="2147483747" r:id="rId4"/>
    <p:sldLayoutId id="2147483754" r:id="rId5"/>
    <p:sldLayoutId id="2147483762" r:id="rId6"/>
    <p:sldLayoutId id="2147483763" r:id="rId7"/>
    <p:sldLayoutId id="2147483757" r:id="rId8"/>
    <p:sldLayoutId id="2147483755" r:id="rId9"/>
    <p:sldLayoutId id="2147483764" r:id="rId10"/>
    <p:sldLayoutId id="2147483765" r:id="rId11"/>
    <p:sldLayoutId id="2147483767" r:id="rId12"/>
  </p:sldLayoutIdLst>
  <p:txStyles>
    <p:titleStyle>
      <a:lvl1pPr algn="l" defTabSz="457212" rtl="0" eaLnBrk="1" latinLnBrk="0" hangingPunct="1">
        <a:spcBef>
          <a:spcPct val="0"/>
        </a:spcBef>
        <a:buNone/>
        <a:defRPr sz="2800" b="1" kern="1200">
          <a:solidFill>
            <a:schemeClr val="accent1"/>
          </a:solidFill>
          <a:latin typeface="+mj-lt"/>
          <a:ea typeface="+mj-ea"/>
          <a:cs typeface="+mj-cs"/>
        </a:defRPr>
      </a:lvl1pPr>
    </p:titleStyle>
    <p:bodyStyle>
      <a:lvl1pPr marL="225431" indent="-225431" algn="l" defTabSz="457212"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69" indent="-285757" algn="l" defTabSz="457212" rtl="0" eaLnBrk="1" latinLnBrk="0" hangingPunct="1">
        <a:spcBef>
          <a:spcPct val="20000"/>
        </a:spcBef>
        <a:buFont typeface="Arial"/>
        <a:buChar char="–"/>
        <a:defRPr sz="1800" kern="1200">
          <a:solidFill>
            <a:srgbClr val="576068"/>
          </a:solidFill>
          <a:latin typeface="+mn-lt"/>
          <a:ea typeface="+mn-ea"/>
          <a:cs typeface="+mn-cs"/>
        </a:defRPr>
      </a:lvl2pPr>
      <a:lvl3pPr marL="1081115" indent="-166692" algn="l" defTabSz="457212"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42" indent="-228606" algn="l" defTabSz="457212" rtl="0" eaLnBrk="1" latinLnBrk="0" hangingPunct="1">
        <a:spcBef>
          <a:spcPct val="20000"/>
        </a:spcBef>
        <a:buFont typeface="Arial"/>
        <a:buChar char="–"/>
        <a:defRPr sz="1400" kern="1200">
          <a:solidFill>
            <a:srgbClr val="576068"/>
          </a:solidFill>
          <a:latin typeface="+mn-lt"/>
          <a:ea typeface="+mn-ea"/>
          <a:cs typeface="+mn-cs"/>
        </a:defRPr>
      </a:lvl4pPr>
      <a:lvl5pPr marL="2003477" indent="-174630" algn="l" defTabSz="457212"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65" indent="-228606"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7" indent="-228606"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9" indent="-228606"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300" indent="-228606" algn="l" defTabSz="45721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2" rtl="0" eaLnBrk="1" latinLnBrk="0" hangingPunct="1">
        <a:defRPr sz="1800" kern="1200">
          <a:solidFill>
            <a:schemeClr val="tx1"/>
          </a:solidFill>
          <a:latin typeface="+mn-lt"/>
          <a:ea typeface="+mn-ea"/>
          <a:cs typeface="+mn-cs"/>
        </a:defRPr>
      </a:lvl1pPr>
      <a:lvl2pPr marL="457212" algn="l" defTabSz="457212" rtl="0" eaLnBrk="1" latinLnBrk="0" hangingPunct="1">
        <a:defRPr sz="1800" kern="1200">
          <a:solidFill>
            <a:schemeClr val="tx1"/>
          </a:solidFill>
          <a:latin typeface="+mn-lt"/>
          <a:ea typeface="+mn-ea"/>
          <a:cs typeface="+mn-cs"/>
        </a:defRPr>
      </a:lvl2pPr>
      <a:lvl3pPr marL="914424" algn="l" defTabSz="457212" rtl="0" eaLnBrk="1" latinLnBrk="0" hangingPunct="1">
        <a:defRPr sz="1800" kern="1200">
          <a:solidFill>
            <a:schemeClr val="tx1"/>
          </a:solidFill>
          <a:latin typeface="+mn-lt"/>
          <a:ea typeface="+mn-ea"/>
          <a:cs typeface="+mn-cs"/>
        </a:defRPr>
      </a:lvl3pPr>
      <a:lvl4pPr marL="1371635" algn="l" defTabSz="457212" rtl="0" eaLnBrk="1" latinLnBrk="0" hangingPunct="1">
        <a:defRPr sz="1800" kern="1200">
          <a:solidFill>
            <a:schemeClr val="tx1"/>
          </a:solidFill>
          <a:latin typeface="+mn-lt"/>
          <a:ea typeface="+mn-ea"/>
          <a:cs typeface="+mn-cs"/>
        </a:defRPr>
      </a:lvl4pPr>
      <a:lvl5pPr marL="1828847" algn="l" defTabSz="457212" rtl="0" eaLnBrk="1" latinLnBrk="0" hangingPunct="1">
        <a:defRPr sz="1800" kern="1200">
          <a:solidFill>
            <a:schemeClr val="tx1"/>
          </a:solidFill>
          <a:latin typeface="+mn-lt"/>
          <a:ea typeface="+mn-ea"/>
          <a:cs typeface="+mn-cs"/>
        </a:defRPr>
      </a:lvl5pPr>
      <a:lvl6pPr marL="2286059" algn="l" defTabSz="457212" rtl="0" eaLnBrk="1" latinLnBrk="0" hangingPunct="1">
        <a:defRPr sz="1800" kern="1200">
          <a:solidFill>
            <a:schemeClr val="tx1"/>
          </a:solidFill>
          <a:latin typeface="+mn-lt"/>
          <a:ea typeface="+mn-ea"/>
          <a:cs typeface="+mn-cs"/>
        </a:defRPr>
      </a:lvl6pPr>
      <a:lvl7pPr marL="2743271" algn="l" defTabSz="457212" rtl="0" eaLnBrk="1" latinLnBrk="0" hangingPunct="1">
        <a:defRPr sz="1800" kern="1200">
          <a:solidFill>
            <a:schemeClr val="tx1"/>
          </a:solidFill>
          <a:latin typeface="+mn-lt"/>
          <a:ea typeface="+mn-ea"/>
          <a:cs typeface="+mn-cs"/>
        </a:defRPr>
      </a:lvl7pPr>
      <a:lvl8pPr marL="3200482" algn="l" defTabSz="457212" rtl="0" eaLnBrk="1" latinLnBrk="0" hangingPunct="1">
        <a:defRPr sz="1800" kern="1200">
          <a:solidFill>
            <a:schemeClr val="tx1"/>
          </a:solidFill>
          <a:latin typeface="+mn-lt"/>
          <a:ea typeface="+mn-ea"/>
          <a:cs typeface="+mn-cs"/>
        </a:defRPr>
      </a:lvl8pPr>
      <a:lvl9pPr marL="3657694" algn="l" defTabSz="4572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play.google.com/store/apps/details?id=air.com.adobe.connectpro&amp;hl=en" TargetMode="External"/><Relationship Id="rId2" Type="http://schemas.openxmlformats.org/officeDocument/2006/relationships/hyperlink" Target="https://na1cps.adobeconnect.com/common/help/en/support/meeting_test.htm" TargetMode="External"/><Relationship Id="rId1" Type="http://schemas.openxmlformats.org/officeDocument/2006/relationships/slideLayout" Target="../slideLayouts/slideLayout3.xml"/><Relationship Id="rId5" Type="http://schemas.openxmlformats.org/officeDocument/2006/relationships/hyperlink" Target="https://sitka-bay-co.adobeconnect.com/comptia/?lightning=true" TargetMode="External"/><Relationship Id="rId4" Type="http://schemas.openxmlformats.org/officeDocument/2006/relationships/hyperlink" Target="https://itunes.apple.com/us/app/adobe-connect-mobile/id430437503?mt=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hyperlink" Target="https://itunes.apple.com/us/app/adobe-connect-mobile/id430437503?mt=8" TargetMode="External"/><Relationship Id="rId5" Type="http://schemas.openxmlformats.org/officeDocument/2006/relationships/hyperlink" Target="https://play.google.com/store/apps/details?id=air.com.adobe.connectpro&amp;hl=en" TargetMode="External"/><Relationship Id="rId4" Type="http://schemas.openxmlformats.org/officeDocument/2006/relationships/hyperlink" Target="https://na1cps.adobeconnect.com/common/help/en/support/meeting_test.ht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karenhyderblog.wordpress.com/" TargetMode="External"/><Relationship Id="rId13" Type="http://schemas.openxmlformats.org/officeDocument/2006/relationships/hyperlink" Target="http://www.linkedin.com/in/karenhyder" TargetMode="External"/><Relationship Id="rId3" Type="http://schemas.openxmlformats.org/officeDocument/2006/relationships/notesSlide" Target="../notesSlides/notesSlide18.xml"/><Relationship Id="rId7" Type="http://schemas.openxmlformats.org/officeDocument/2006/relationships/hyperlink" Target="http://bit.ly/kNXwIa" TargetMode="External"/><Relationship Id="rId12" Type="http://schemas.openxmlformats.org/officeDocument/2006/relationships/hyperlink" Target="mailto:karen@karenhyder.com" TargetMode="Externa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hyperlink" Target="http://bit.ly/Y6Z760" TargetMode="External"/><Relationship Id="rId11" Type="http://schemas.openxmlformats.org/officeDocument/2006/relationships/image" Target="../media/image24.jpeg"/><Relationship Id="rId5" Type="http://schemas.openxmlformats.org/officeDocument/2006/relationships/hyperlink" Target="http://bit.ly/2bRhc9J" TargetMode="External"/><Relationship Id="rId10" Type="http://schemas.openxmlformats.org/officeDocument/2006/relationships/hyperlink" Target="http://www.elearningguild.com/showfile.cfm?id=2136" TargetMode="External"/><Relationship Id="rId4" Type="http://schemas.openxmlformats.org/officeDocument/2006/relationships/hyperlink" Target="http://bit.ly/XCQVKJ" TargetMode="External"/><Relationship Id="rId9" Type="http://schemas.openxmlformats.org/officeDocument/2006/relationships/hyperlink" Target="https://app.box.com/v/DeepDiveCTTplus" TargetMode="External"/><Relationship Id="rId1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s://twitter.com/search?q=#PartnerSummit17" TargetMode="External"/><Relationship Id="rId2" Type="http://schemas.openxmlformats.org/officeDocument/2006/relationships/hyperlink" Target="https://twitter.com/search?q=#CompTIA"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certification.comptia.org/getCertified/certifications/ctt.aspx" TargetMode="External"/><Relationship Id="rId7" Type="http://schemas.openxmlformats.org/officeDocument/2006/relationships/hyperlink" Target="https://www.comptia.jp/pdf/cttplus_objectives.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partners.comptia.org/docs/default-source/resources/comptia-ctt-virtual-classroom-trainer-how-to-prepare.pdf" TargetMode="External"/><Relationship Id="rId5" Type="http://schemas.openxmlformats.org/officeDocument/2006/relationships/hyperlink" Target="https://partners.comptia.org/docs/default-source/resources/comptia-ctt-overview.pdf" TargetMode="Externa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hyperlink" Target="http://certification.comptia.org/getCertified/certifications/ctt.asp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gif"/></Relationships>
</file>

<file path=ppt/slides/_rels/slide3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jpeg"/><Relationship Id="rId18" Type="http://schemas.openxmlformats.org/officeDocument/2006/relationships/image" Target="../media/image38.jpeg"/><Relationship Id="rId3" Type="http://schemas.openxmlformats.org/officeDocument/2006/relationships/notesSlide" Target="../notesSlides/notesSlide25.xml"/><Relationship Id="rId7" Type="http://schemas.openxmlformats.org/officeDocument/2006/relationships/image" Target="../media/image31.jpeg"/><Relationship Id="rId12" Type="http://schemas.openxmlformats.org/officeDocument/2006/relationships/image" Target="../media/image35.jpeg"/><Relationship Id="rId17" Type="http://schemas.openxmlformats.org/officeDocument/2006/relationships/image" Target="../media/image37.png"/><Relationship Id="rId2" Type="http://schemas.openxmlformats.org/officeDocument/2006/relationships/slideLayout" Target="../slideLayouts/slideLayout3.xml"/><Relationship Id="rId16" Type="http://schemas.openxmlformats.org/officeDocument/2006/relationships/image" Target="../media/image23.jpeg"/><Relationship Id="rId20" Type="http://schemas.openxmlformats.org/officeDocument/2006/relationships/image" Target="../media/image40.png"/><Relationship Id="rId1" Type="http://schemas.openxmlformats.org/officeDocument/2006/relationships/tags" Target="../tags/tag4.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29.jpeg"/><Relationship Id="rId15" Type="http://schemas.openxmlformats.org/officeDocument/2006/relationships/image" Target="../media/image22.jpeg"/><Relationship Id="rId10" Type="http://schemas.openxmlformats.org/officeDocument/2006/relationships/image" Target="../media/image20.jpeg"/><Relationship Id="rId19" Type="http://schemas.openxmlformats.org/officeDocument/2006/relationships/image" Target="../media/image39.pn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mailto:humbertoh@pcage.ed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www.getflusavvy.com/" TargetMode="External"/><Relationship Id="rId4" Type="http://schemas.openxmlformats.org/officeDocument/2006/relationships/hyperlink" Target="http://elearningjoe.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www.learningsolutionsmag.com/articles/2386/learning-leaders-karen-hyder-and-virtual-trainings-evolution/pageall" TargetMode="External"/><Relationship Id="rId2" Type="http://schemas.openxmlformats.org/officeDocument/2006/relationships/hyperlink" Target="https://app.box.com/v/DeepDiveCTTplus" TargetMode="External"/><Relationship Id="rId1" Type="http://schemas.openxmlformats.org/officeDocument/2006/relationships/slideLayout" Target="../slideLayouts/slideLayout8.xml"/><Relationship Id="rId4" Type="http://schemas.openxmlformats.org/officeDocument/2006/relationships/hyperlink" Target="https://media.dau.mil/media/EP015A+Karen+Hyder+on+The+Virtual+Classroom/1_sybyo0hz/71234322?lipi=urn:li:page:d_flagship3_detail_base;LDkjAkKfQjGnEp1aO0Sq4w"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mailto:karen@karenhyder.com" TargetMode="External"/><Relationship Id="rId7" Type="http://schemas.openxmlformats.org/officeDocument/2006/relationships/image" Target="../media/image59.jpe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hyperlink" Target="http://www.karenhyder.com/" TargetMode="External"/><Relationship Id="rId5" Type="http://schemas.openxmlformats.org/officeDocument/2006/relationships/hyperlink" Target="https://karenhyderblog.wordpress.com/" TargetMode="External"/><Relationship Id="rId4" Type="http://schemas.openxmlformats.org/officeDocument/2006/relationships/hyperlink" Target="http://www.linkedin.com/in/karenhyder"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admin.adobeconnect.com/common/help/en/support/meeting_test.htm"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0" y="1403132"/>
            <a:ext cx="4420628" cy="2127212"/>
          </a:xfrm>
        </p:spPr>
        <p:txBody>
          <a:bodyPr/>
          <a:lstStyle/>
          <a:p>
            <a:r>
              <a:rPr lang="en-US" dirty="0"/>
              <a:t>Taking the Virtual Classroom to the Next Level</a:t>
            </a:r>
            <a:br>
              <a:rPr lang="en-US" dirty="0"/>
            </a:br>
            <a:r>
              <a:rPr lang="en-US" sz="3600" dirty="0"/>
              <a:t>Karen Hyder, CTT+ </a:t>
            </a:r>
            <a:r>
              <a:rPr lang="en-US" dirty="0"/>
              <a:t> </a:t>
            </a:r>
          </a:p>
        </p:txBody>
      </p:sp>
    </p:spTree>
    <p:extLst>
      <p:ext uri="{BB962C8B-B14F-4D97-AF65-F5344CB8AC3E}">
        <p14:creationId xmlns:p14="http://schemas.microsoft.com/office/powerpoint/2010/main" val="76132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2" dirty="0"/>
              <a:t>Select the correct VoIP mic/headset hardware</a:t>
            </a:r>
            <a:endParaRPr lang="en-GB" sz="2402" dirty="0"/>
          </a:p>
        </p:txBody>
      </p:sp>
      <p:sp>
        <p:nvSpPr>
          <p:cNvPr id="3" name="Content Placeholder 2"/>
          <p:cNvSpPr>
            <a:spLocks noGrp="1"/>
          </p:cNvSpPr>
          <p:nvPr>
            <p:ph idx="1"/>
          </p:nvPr>
        </p:nvSpPr>
        <p:spPr>
          <a:xfrm>
            <a:off x="1529520" y="1817782"/>
            <a:ext cx="2045515" cy="2799311"/>
          </a:xfrm>
        </p:spPr>
        <p:txBody>
          <a:bodyPr/>
          <a:lstStyle/>
          <a:p>
            <a:pPr marL="0" indent="0">
              <a:buNone/>
            </a:pPr>
            <a:r>
              <a:rPr lang="en-GB" sz="1501" dirty="0"/>
              <a:t>1. Please plug in your headset BEFORE you join the meeting.</a:t>
            </a:r>
          </a:p>
          <a:p>
            <a:pPr marL="0" indent="0">
              <a:buNone/>
            </a:pPr>
            <a:endParaRPr lang="en-GB" sz="1501" dirty="0"/>
          </a:p>
          <a:p>
            <a:pPr marL="0" indent="0">
              <a:buNone/>
            </a:pPr>
            <a:r>
              <a:rPr lang="en-GB" sz="1501" dirty="0"/>
              <a:t>2. Choose the hardware you prefer to use.  If yours is not shown, please logout, plug in the hardware and </a:t>
            </a:r>
            <a:r>
              <a:rPr lang="en-GB" sz="1501" dirty="0" err="1"/>
              <a:t>rejoin</a:t>
            </a:r>
            <a:r>
              <a:rPr lang="en-GB" sz="1501" dirty="0"/>
              <a:t> the session.</a:t>
            </a:r>
          </a:p>
        </p:txBody>
      </p:sp>
      <p:pic>
        <p:nvPicPr>
          <p:cNvPr id="10" name="Picture 2" descr="C:\Users\anton.EAIE.013\AppData\Local\Microsoft\Windows\Temporary Internet Files\Content.Outlook\41KTNY85\Select micro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262" y="1962060"/>
            <a:ext cx="4156619" cy="147011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27681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94639" y="1788667"/>
            <a:ext cx="4009536" cy="1374403"/>
          </a:xfrm>
          <a:prstGeom prst="rect">
            <a:avLst/>
          </a:prstGeom>
        </p:spPr>
      </p:pic>
      <p:sp>
        <p:nvSpPr>
          <p:cNvPr id="2" name="Title 1"/>
          <p:cNvSpPr>
            <a:spLocks noGrp="1"/>
          </p:cNvSpPr>
          <p:nvPr>
            <p:ph type="title"/>
          </p:nvPr>
        </p:nvSpPr>
        <p:spPr/>
        <p:txBody>
          <a:bodyPr/>
          <a:lstStyle/>
          <a:p>
            <a:r>
              <a:rPr lang="en-US" sz="2402" dirty="0"/>
              <a:t>Not hearing?</a:t>
            </a:r>
          </a:p>
        </p:txBody>
      </p:sp>
      <p:sp>
        <p:nvSpPr>
          <p:cNvPr id="5" name="Content Placeholder 2"/>
          <p:cNvSpPr txBox="1">
            <a:spLocks/>
          </p:cNvSpPr>
          <p:nvPr/>
        </p:nvSpPr>
        <p:spPr bwMode="auto">
          <a:xfrm>
            <a:off x="1737738" y="2056150"/>
            <a:ext cx="2033969" cy="2544598"/>
          </a:xfrm>
          <a:prstGeom prst="rect">
            <a:avLst/>
          </a:prstGeom>
          <a:noFill/>
          <a:ln w="9525">
            <a:noFill/>
            <a:miter lim="800000"/>
            <a:headEnd/>
            <a:tailEnd/>
          </a:ln>
        </p:spPr>
        <p:txBody>
          <a:bodyPr vert="horz" wrap="square" lIns="68644" tIns="34322" rIns="68644" bIns="34322"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1" dirty="0">
                <a:latin typeface="+mn-lt"/>
              </a:rPr>
              <a:t>Use your speaker button and menu to make adjustments</a:t>
            </a:r>
          </a:p>
          <a:p>
            <a:pPr marL="0" indent="0">
              <a:buNone/>
            </a:pPr>
            <a:endParaRPr lang="en-US" sz="1501" dirty="0">
              <a:latin typeface="+mn-lt"/>
            </a:endParaRPr>
          </a:p>
          <a:p>
            <a:pPr marL="0" indent="0">
              <a:buNone/>
            </a:pPr>
            <a:endParaRPr lang="en-US" sz="1501" dirty="0">
              <a:latin typeface="+mn-lt"/>
            </a:endParaRPr>
          </a:p>
          <a:p>
            <a:pPr marL="0" indent="0">
              <a:buNone/>
            </a:pPr>
            <a:endParaRPr lang="en-US" sz="1501" dirty="0">
              <a:latin typeface="+mn-lt"/>
            </a:endParaRPr>
          </a:p>
          <a:p>
            <a:pPr marL="0" indent="0">
              <a:buNone/>
            </a:pPr>
            <a:r>
              <a:rPr lang="en-US" sz="1501" dirty="0">
                <a:latin typeface="+mn-lt"/>
              </a:rPr>
              <a:t>Or adjust the audio settings on your computer </a:t>
            </a:r>
            <a:endParaRPr lang="en-GB" sz="1501" dirty="0">
              <a:latin typeface="+mn-lt"/>
            </a:endParaRPr>
          </a:p>
        </p:txBody>
      </p:sp>
      <p:sp>
        <p:nvSpPr>
          <p:cNvPr id="6" name="Right Arrow 5"/>
          <p:cNvSpPr/>
          <p:nvPr/>
        </p:nvSpPr>
        <p:spPr>
          <a:xfrm rot="11958201">
            <a:off x="6157642" y="2039532"/>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ight Arrow 8"/>
          <p:cNvSpPr/>
          <p:nvPr/>
        </p:nvSpPr>
        <p:spPr>
          <a:xfrm rot="11958201">
            <a:off x="7505998" y="3060871"/>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3994639" y="3819060"/>
            <a:ext cx="1723456" cy="346793"/>
          </a:xfrm>
          <a:prstGeom prst="rect">
            <a:avLst/>
          </a:prstGeom>
        </p:spPr>
      </p:pic>
      <p:sp>
        <p:nvSpPr>
          <p:cNvPr id="8" name="Right Arrow 7"/>
          <p:cNvSpPr/>
          <p:nvPr/>
        </p:nvSpPr>
        <p:spPr>
          <a:xfrm rot="11958201">
            <a:off x="4561668" y="4155898"/>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5581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being heard?</a:t>
            </a:r>
            <a:endParaRPr lang="en-GB" dirty="0"/>
          </a:p>
        </p:txBody>
      </p:sp>
      <p:pic>
        <p:nvPicPr>
          <p:cNvPr id="4" name="Picture 10" descr="menu for mic volu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9937" y="1857903"/>
            <a:ext cx="1608832" cy="91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ontrol mic volum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1794" y="1671994"/>
            <a:ext cx="3267717" cy="167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1394694" y="2992883"/>
            <a:ext cx="2334925" cy="780110"/>
          </a:xfrm>
          <a:prstGeom prst="rect">
            <a:avLst/>
          </a:prstGeom>
          <a:noFill/>
          <a:ln w="9525">
            <a:noFill/>
            <a:miter lim="800000"/>
            <a:headEnd/>
            <a:tailEnd/>
          </a:ln>
        </p:spPr>
        <p:txBody>
          <a:bodyPr vert="horz" wrap="square" lIns="68644" tIns="34322" rIns="68644" bIns="34322"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1" dirty="0">
                <a:latin typeface="+mn-lt"/>
              </a:rPr>
              <a:t>Choose Adjust microphone </a:t>
            </a:r>
            <a:r>
              <a:rPr lang="en-US" sz="1501">
                <a:latin typeface="+mn-lt"/>
              </a:rPr>
              <a:t>volume menu.</a:t>
            </a:r>
            <a:endParaRPr lang="en-US" sz="1501" dirty="0">
              <a:latin typeface="+mn-lt"/>
            </a:endParaRPr>
          </a:p>
        </p:txBody>
      </p:sp>
      <p:sp>
        <p:nvSpPr>
          <p:cNvPr id="7" name="Right Arrow 6"/>
          <p:cNvSpPr/>
          <p:nvPr/>
        </p:nvSpPr>
        <p:spPr>
          <a:xfrm rot="20060424">
            <a:off x="1194812" y="2670951"/>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Arrow 7"/>
          <p:cNvSpPr/>
          <p:nvPr/>
        </p:nvSpPr>
        <p:spPr>
          <a:xfrm rot="20060424">
            <a:off x="5385613" y="2393800"/>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p:nvSpPr>
        <p:spPr>
          <a:xfrm>
            <a:off x="4160039" y="3494175"/>
            <a:ext cx="3117777" cy="323294"/>
          </a:xfrm>
          <a:prstGeom prst="rect">
            <a:avLst/>
          </a:prstGeom>
        </p:spPr>
        <p:txBody>
          <a:bodyPr wrap="none">
            <a:spAutoFit/>
          </a:bodyPr>
          <a:lstStyle/>
          <a:p>
            <a:r>
              <a:rPr lang="en-US" sz="1501" dirty="0">
                <a:latin typeface="+mn-lt"/>
              </a:rPr>
              <a:t>Move slider left or right as you speak.</a:t>
            </a:r>
            <a:endParaRPr lang="en-GB" sz="1501" dirty="0">
              <a:latin typeface="+mn-lt"/>
            </a:endParaRPr>
          </a:p>
        </p:txBody>
      </p:sp>
      <p:sp>
        <p:nvSpPr>
          <p:cNvPr id="9" name="Footer Placeholder 8"/>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1781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Reminders</a:t>
            </a:r>
          </a:p>
        </p:txBody>
      </p:sp>
      <p:sp>
        <p:nvSpPr>
          <p:cNvPr id="4" name="TextBox 3"/>
          <p:cNvSpPr txBox="1"/>
          <p:nvPr/>
        </p:nvSpPr>
        <p:spPr>
          <a:xfrm>
            <a:off x="1796436" y="4637012"/>
            <a:ext cx="5551129" cy="646331"/>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en-US" dirty="0">
                <a:latin typeface="+mn-lt"/>
              </a:rPr>
              <a:t>Call or text _____for help before or during the session:  +001 (000) 000-0000</a:t>
            </a:r>
          </a:p>
        </p:txBody>
      </p:sp>
      <p:sp>
        <p:nvSpPr>
          <p:cNvPr id="12" name="Content Placeholder 11"/>
          <p:cNvSpPr>
            <a:spLocks noGrp="1"/>
          </p:cNvSpPr>
          <p:nvPr>
            <p:ph idx="1"/>
          </p:nvPr>
        </p:nvSpPr>
        <p:spPr/>
        <p:txBody>
          <a:bodyPr/>
          <a:lstStyle/>
          <a:p>
            <a:pPr marL="0" indent="0" defTabSz="686440" eaLnBrk="0" fontAlgn="base" hangingPunct="0">
              <a:spcBef>
                <a:spcPct val="0"/>
              </a:spcBef>
              <a:spcAft>
                <a:spcPct val="0"/>
              </a:spcAft>
              <a:buNone/>
            </a:pPr>
            <a:endParaRPr lang="en-US" altLang="en-US" sz="1802"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3" name="Footer Placeholder 2"/>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3760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2" dirty="0"/>
              <a:t>Join the Audio Conference:  Voice over IP (VoIP), or audio via the Internet</a:t>
            </a:r>
            <a:br>
              <a:rPr lang="en-US" sz="2102" dirty="0"/>
            </a:br>
            <a:endParaRPr lang="en-US" sz="2102"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2127" y="1589099"/>
            <a:ext cx="2801171" cy="1504559"/>
          </a:xfrm>
        </p:spPr>
      </p:pic>
      <p:sp>
        <p:nvSpPr>
          <p:cNvPr id="5" name="Content Placeholder 2"/>
          <p:cNvSpPr txBox="1">
            <a:spLocks/>
          </p:cNvSpPr>
          <p:nvPr/>
        </p:nvSpPr>
        <p:spPr bwMode="auto">
          <a:xfrm>
            <a:off x="1581777" y="2136846"/>
            <a:ext cx="2237965" cy="1246112"/>
          </a:xfrm>
          <a:prstGeom prst="rect">
            <a:avLst/>
          </a:prstGeom>
          <a:noFill/>
          <a:ln w="9525">
            <a:noFill/>
            <a:miter lim="800000"/>
            <a:headEnd/>
            <a:tailEnd/>
          </a:ln>
        </p:spPr>
        <p:txBody>
          <a:bodyPr vert="horz" wrap="square" lIns="68644" tIns="34322" rIns="68644" bIns="34322"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1" dirty="0">
                <a:latin typeface="+mn-lt"/>
              </a:rPr>
              <a:t>Choose Using Microphone if you want to have audio come through your headset (or speakers) instead of a telephone.</a:t>
            </a:r>
          </a:p>
        </p:txBody>
      </p:sp>
      <p:sp>
        <p:nvSpPr>
          <p:cNvPr id="6" name="Right Arrow 5"/>
          <p:cNvSpPr/>
          <p:nvPr/>
        </p:nvSpPr>
        <p:spPr>
          <a:xfrm rot="20060424">
            <a:off x="3840984" y="2633105"/>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3719467" y="2413369"/>
            <a:ext cx="2468469" cy="335045"/>
          </a:xfrm>
          <a:prstGeom prst="ellipse">
            <a:avLst/>
          </a:prstGeom>
          <a:noFill/>
          <a:ln w="28575">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581777" y="3382958"/>
            <a:ext cx="3432175" cy="785215"/>
          </a:xfrm>
          <a:prstGeom prst="rect">
            <a:avLst/>
          </a:prstGeom>
        </p:spPr>
        <p:txBody>
          <a:bodyPr>
            <a:spAutoFit/>
          </a:bodyPr>
          <a:lstStyle/>
          <a:p>
            <a:r>
              <a:rPr lang="en-US" sz="1501" dirty="0">
                <a:latin typeface="+mn-lt"/>
              </a:rPr>
              <a:t>Do not choose this option if:</a:t>
            </a:r>
          </a:p>
          <a:p>
            <a:pPr marL="257415" indent="-257415">
              <a:buFont typeface="Arial" panose="020B0604020202020204" pitchFamily="34" charset="0"/>
              <a:buChar char="•"/>
            </a:pPr>
            <a:r>
              <a:rPr lang="en-US" sz="1501" dirty="0">
                <a:latin typeface="+mn-lt"/>
              </a:rPr>
              <a:t>you don’t have a microphone.</a:t>
            </a:r>
          </a:p>
          <a:p>
            <a:pPr marL="257415" indent="-257415">
              <a:buFont typeface="Arial" panose="020B0604020202020204" pitchFamily="34" charset="0"/>
              <a:buChar char="•"/>
            </a:pPr>
            <a:r>
              <a:rPr lang="en-US" sz="1501" dirty="0">
                <a:latin typeface="+mn-lt"/>
              </a:rPr>
              <a:t>you’re on a slow internet connection.</a:t>
            </a:r>
            <a:endParaRPr lang="en-GB" sz="1501" dirty="0">
              <a:latin typeface="+mn-lt"/>
            </a:endParaRPr>
          </a:p>
        </p:txBody>
      </p:sp>
      <p:sp>
        <p:nvSpPr>
          <p:cNvPr id="8" name="TextBox 7"/>
          <p:cNvSpPr txBox="1"/>
          <p:nvPr/>
        </p:nvSpPr>
        <p:spPr>
          <a:xfrm>
            <a:off x="2201807" y="4457705"/>
            <a:ext cx="4831491" cy="646331"/>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en-US" dirty="0">
                <a:latin typeface="+mn-lt"/>
              </a:rPr>
              <a:t>This option is called Voice over IP (VoIP), or audio via the Internet</a:t>
            </a:r>
          </a:p>
        </p:txBody>
      </p:sp>
      <p:sp>
        <p:nvSpPr>
          <p:cNvPr id="9" name="Footer Placeholder 8"/>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353843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2" dirty="0"/>
              <a:t>Join the Audio Conference: Have the session call your phone.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408" y="1471223"/>
            <a:ext cx="2619894" cy="1407192"/>
          </a:xfrm>
        </p:spPr>
      </p:pic>
      <p:sp>
        <p:nvSpPr>
          <p:cNvPr id="5" name="Content Placeholder 2"/>
          <p:cNvSpPr txBox="1">
            <a:spLocks/>
          </p:cNvSpPr>
          <p:nvPr/>
        </p:nvSpPr>
        <p:spPr bwMode="auto">
          <a:xfrm>
            <a:off x="1719439" y="1508684"/>
            <a:ext cx="2309075" cy="2384248"/>
          </a:xfrm>
          <a:prstGeom prst="rect">
            <a:avLst/>
          </a:prstGeom>
          <a:noFill/>
          <a:ln w="9525">
            <a:noFill/>
            <a:miter lim="800000"/>
            <a:headEnd/>
            <a:tailEnd/>
          </a:ln>
        </p:spPr>
        <p:txBody>
          <a:bodyPr vert="horz" wrap="square" lIns="68644" tIns="34322" rIns="68644" bIns="34322"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1" dirty="0">
                <a:latin typeface="+mn-lt"/>
              </a:rPr>
              <a:t>Choose Dial-out to have the conference calling service call you.</a:t>
            </a:r>
          </a:p>
          <a:p>
            <a:r>
              <a:rPr lang="en-US" sz="1501" dirty="0">
                <a:latin typeface="+mn-lt"/>
              </a:rPr>
              <a:t>Direct lines only</a:t>
            </a:r>
          </a:p>
          <a:p>
            <a:r>
              <a:rPr lang="en-US" sz="1501" dirty="0">
                <a:latin typeface="+mn-lt"/>
              </a:rPr>
              <a:t>No corporate or hotel ext. numbers </a:t>
            </a:r>
            <a:endParaRPr lang="en-GB" sz="1501" dirty="0">
              <a:latin typeface="+mn-lt"/>
            </a:endParaRPr>
          </a:p>
        </p:txBody>
      </p:sp>
      <p:sp>
        <p:nvSpPr>
          <p:cNvPr id="6" name="Right Arrow 5"/>
          <p:cNvSpPr/>
          <p:nvPr/>
        </p:nvSpPr>
        <p:spPr>
          <a:xfrm rot="20060424">
            <a:off x="4207708" y="2059509"/>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4387094" y="1839773"/>
            <a:ext cx="2468469" cy="335045"/>
          </a:xfrm>
          <a:prstGeom prst="ellipse">
            <a:avLst/>
          </a:prstGeom>
          <a:noFill/>
          <a:ln w="28575">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719440" y="3046439"/>
            <a:ext cx="3303915" cy="1247136"/>
          </a:xfrm>
          <a:prstGeom prst="rect">
            <a:avLst/>
          </a:prstGeom>
        </p:spPr>
        <p:txBody>
          <a:bodyPr wrap="square">
            <a:spAutoFit/>
          </a:bodyPr>
          <a:lstStyle/>
          <a:p>
            <a:r>
              <a:rPr lang="en-US" sz="1501" dirty="0">
                <a:latin typeface="+mn-lt"/>
              </a:rPr>
              <a:t>Use this option only if you are on a terrible internet connection or do not have PC speakers or headset and mic.</a:t>
            </a:r>
          </a:p>
          <a:p>
            <a:r>
              <a:rPr lang="en-US" sz="1501" b="1" dirty="0">
                <a:latin typeface="+mn-lt"/>
                <a:ea typeface="ＭＳ Ｐゴシック" charset="-128"/>
                <a:cs typeface="Arial"/>
              </a:rPr>
              <a:t>Otherwise, use computer audio (VoIP).</a:t>
            </a:r>
          </a:p>
          <a:p>
            <a:endParaRPr lang="en-US" sz="1501" dirty="0">
              <a:latin typeface="+mn-lt"/>
            </a:endParaRPr>
          </a:p>
        </p:txBody>
      </p:sp>
      <p:sp>
        <p:nvSpPr>
          <p:cNvPr id="8" name="TextBox 7"/>
          <p:cNvSpPr txBox="1"/>
          <p:nvPr/>
        </p:nvSpPr>
        <p:spPr>
          <a:xfrm>
            <a:off x="2277615" y="4457705"/>
            <a:ext cx="4950432" cy="646331"/>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en-US" dirty="0">
                <a:latin typeface="+mn-lt"/>
              </a:rPr>
              <a:t>Click Dial in to display a list of dial in numbers and codes</a:t>
            </a:r>
          </a:p>
        </p:txBody>
      </p:sp>
      <p:sp>
        <p:nvSpPr>
          <p:cNvPr id="9" name="Footer Placeholder 8"/>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348197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2" dirty="0"/>
              <a:t>Join the Audio Conference: Dial in from your phone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408" y="1471223"/>
            <a:ext cx="2619894" cy="1407192"/>
          </a:xfrm>
        </p:spPr>
      </p:pic>
      <p:sp>
        <p:nvSpPr>
          <p:cNvPr id="5" name="Content Placeholder 2"/>
          <p:cNvSpPr txBox="1">
            <a:spLocks/>
          </p:cNvSpPr>
          <p:nvPr/>
        </p:nvSpPr>
        <p:spPr bwMode="auto">
          <a:xfrm>
            <a:off x="1719439" y="1508684"/>
            <a:ext cx="2309075" cy="1443927"/>
          </a:xfrm>
          <a:prstGeom prst="rect">
            <a:avLst/>
          </a:prstGeom>
          <a:noFill/>
          <a:ln w="9525">
            <a:noFill/>
            <a:miter lim="800000"/>
            <a:headEnd/>
            <a:tailEnd/>
          </a:ln>
        </p:spPr>
        <p:txBody>
          <a:bodyPr vert="horz" wrap="square" lIns="68644" tIns="34322" rIns="68644" bIns="34322"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1" dirty="0">
                <a:latin typeface="+mn-lt"/>
              </a:rPr>
              <a:t>Choose Dial-in: </a:t>
            </a:r>
          </a:p>
          <a:p>
            <a:r>
              <a:rPr lang="en-US" sz="1501" dirty="0">
                <a:latin typeface="+mn-lt"/>
              </a:rPr>
              <a:t>if you do not know your phone number </a:t>
            </a:r>
          </a:p>
          <a:p>
            <a:r>
              <a:rPr lang="en-US" sz="1501" dirty="0">
                <a:latin typeface="+mn-lt"/>
              </a:rPr>
              <a:t>or are using an number + extension </a:t>
            </a:r>
            <a:endParaRPr lang="en-GB" sz="1501" dirty="0">
              <a:latin typeface="+mn-lt"/>
            </a:endParaRPr>
          </a:p>
        </p:txBody>
      </p:sp>
      <p:sp>
        <p:nvSpPr>
          <p:cNvPr id="6" name="Right Arrow 5"/>
          <p:cNvSpPr/>
          <p:nvPr/>
        </p:nvSpPr>
        <p:spPr>
          <a:xfrm rot="20060424">
            <a:off x="4085467" y="2285186"/>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4086191" y="2056047"/>
            <a:ext cx="2468469" cy="335045"/>
          </a:xfrm>
          <a:prstGeom prst="ellipse">
            <a:avLst/>
          </a:prstGeom>
          <a:noFill/>
          <a:ln w="28575">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719439" y="3064848"/>
            <a:ext cx="2871367" cy="1478097"/>
          </a:xfrm>
          <a:prstGeom prst="rect">
            <a:avLst/>
          </a:prstGeom>
        </p:spPr>
        <p:txBody>
          <a:bodyPr wrap="square">
            <a:spAutoFit/>
          </a:bodyPr>
          <a:lstStyle/>
          <a:p>
            <a:r>
              <a:rPr lang="en-US" sz="1501" dirty="0">
                <a:latin typeface="+mn-lt"/>
                <a:ea typeface="ＭＳ Ｐゴシック" charset="-128"/>
                <a:cs typeface="Arial"/>
              </a:rPr>
              <a:t>AND you are using a terrible internet connection </a:t>
            </a:r>
          </a:p>
          <a:p>
            <a:r>
              <a:rPr lang="en-US" sz="1501" dirty="0">
                <a:latin typeface="+mn-lt"/>
                <a:ea typeface="ＭＳ Ｐゴシック" charset="-128"/>
                <a:cs typeface="Arial"/>
              </a:rPr>
              <a:t>or do not have PC speakers or headset and mic.</a:t>
            </a:r>
          </a:p>
          <a:p>
            <a:r>
              <a:rPr lang="en-US" sz="1501" b="1" dirty="0">
                <a:latin typeface="+mn-lt"/>
                <a:ea typeface="ＭＳ Ｐゴシック" charset="-128"/>
                <a:cs typeface="Arial"/>
              </a:rPr>
              <a:t>Otherwise, use computer audio (VoIP).</a:t>
            </a:r>
          </a:p>
        </p:txBody>
      </p:sp>
      <p:sp>
        <p:nvSpPr>
          <p:cNvPr id="8" name="Footer Placeholder 7"/>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108690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Login to play along in Adobe Connect</a:t>
            </a:r>
          </a:p>
        </p:txBody>
      </p:sp>
      <p:sp>
        <p:nvSpPr>
          <p:cNvPr id="10" name="Content Placeholder 2"/>
          <p:cNvSpPr>
            <a:spLocks noGrp="1"/>
          </p:cNvSpPr>
          <p:nvPr>
            <p:ph idx="1"/>
          </p:nvPr>
        </p:nvSpPr>
        <p:spPr>
          <a:xfrm>
            <a:off x="435430" y="905691"/>
            <a:ext cx="7423952" cy="4075612"/>
          </a:xfrm>
        </p:spPr>
        <p:txBody>
          <a:bodyPr>
            <a:noAutofit/>
          </a:bodyPr>
          <a:lstStyle/>
          <a:p>
            <a:pPr marL="0" indent="0">
              <a:buNone/>
              <a:defRPr/>
            </a:pPr>
            <a:r>
              <a:rPr lang="en-US" altLang="en-US" sz="1400" dirty="0"/>
              <a:t>If you have a laptop, you can log into Adobe Connect and participate.</a:t>
            </a:r>
          </a:p>
          <a:p>
            <a:pPr marL="0" indent="0">
              <a:buNone/>
              <a:defRPr/>
            </a:pPr>
            <a:r>
              <a:rPr lang="en-US" altLang="en-US" sz="1400" dirty="0"/>
              <a:t>First, run the system self test: </a:t>
            </a:r>
            <a:r>
              <a:rPr lang="en-US" altLang="en-US" sz="1400" dirty="0">
                <a:hlinkClick r:id="rId2"/>
              </a:rPr>
              <a:t>https://na1cps.adobeconnect.com/common/help/en/support/meeting_test.htm</a:t>
            </a:r>
            <a:r>
              <a:rPr lang="en-US" altLang="en-US" sz="1400" dirty="0"/>
              <a:t> </a:t>
            </a:r>
          </a:p>
          <a:p>
            <a:pPr marL="0" indent="0">
              <a:spcBef>
                <a:spcPts val="0"/>
              </a:spcBef>
              <a:buNone/>
              <a:defRPr/>
            </a:pPr>
            <a:endParaRPr lang="en-US" altLang="en-US" sz="1400" dirty="0"/>
          </a:p>
          <a:p>
            <a:pPr marL="0" indent="0">
              <a:buNone/>
              <a:defRPr/>
            </a:pPr>
            <a:r>
              <a:rPr lang="en-US" altLang="en-US" sz="1400" dirty="0"/>
              <a:t>If you have a smart device, you can install and run Adobe Connect app.</a:t>
            </a:r>
          </a:p>
          <a:p>
            <a:pPr marL="0" indent="0">
              <a:spcBef>
                <a:spcPts val="0"/>
              </a:spcBef>
              <a:buNone/>
              <a:defRPr/>
            </a:pPr>
            <a:r>
              <a:rPr lang="en-US" altLang="en-US" sz="1400" dirty="0"/>
              <a:t>Android  Play Store </a:t>
            </a:r>
            <a:r>
              <a:rPr lang="en-US" altLang="en-US" sz="1400" dirty="0">
                <a:hlinkClick r:id="rId3"/>
              </a:rPr>
              <a:t>https://play.google.com/store/apps/details?id=air.com.adobe.connectpro&amp;hl=en</a:t>
            </a:r>
            <a:endParaRPr lang="en-US" altLang="en-US" sz="1400" dirty="0"/>
          </a:p>
          <a:p>
            <a:pPr marL="0" indent="0">
              <a:spcBef>
                <a:spcPts val="0"/>
              </a:spcBef>
              <a:buNone/>
              <a:defRPr/>
            </a:pPr>
            <a:r>
              <a:rPr lang="en-US" altLang="en-US" sz="1400" dirty="0"/>
              <a:t>iTunes </a:t>
            </a:r>
            <a:r>
              <a:rPr lang="en-US" altLang="en-US" sz="1400" dirty="0">
                <a:hlinkClick r:id="rId4"/>
              </a:rPr>
              <a:t>https://itunes.apple.com/us/app/adobe-connect-mobile/id430437503?mt=8</a:t>
            </a:r>
            <a:r>
              <a:rPr lang="en-US" altLang="en-US" sz="1400" dirty="0"/>
              <a:t> </a:t>
            </a:r>
          </a:p>
          <a:p>
            <a:pPr marL="0" indent="0">
              <a:spcBef>
                <a:spcPts val="0"/>
              </a:spcBef>
              <a:buNone/>
              <a:defRPr/>
            </a:pPr>
            <a:endParaRPr lang="en-US" altLang="en-US" sz="1400" dirty="0"/>
          </a:p>
          <a:p>
            <a:pPr marL="0" indent="0">
              <a:spcBef>
                <a:spcPts val="0"/>
              </a:spcBef>
              <a:buNone/>
              <a:defRPr/>
            </a:pPr>
            <a:endParaRPr lang="en-US" altLang="en-US" sz="1400" dirty="0"/>
          </a:p>
          <a:p>
            <a:pPr marL="0" indent="0">
              <a:spcBef>
                <a:spcPts val="0"/>
              </a:spcBef>
              <a:buNone/>
              <a:defRPr/>
            </a:pPr>
            <a:endParaRPr lang="en-US" altLang="en-US" sz="1400" dirty="0"/>
          </a:p>
          <a:p>
            <a:pPr marL="0" indent="0">
              <a:buNone/>
              <a:defRPr/>
            </a:pPr>
            <a:endParaRPr lang="en-US" altLang="en-US" sz="1400" dirty="0"/>
          </a:p>
          <a:p>
            <a:pPr marL="0" indent="0">
              <a:buNone/>
              <a:defRPr/>
            </a:pPr>
            <a:r>
              <a:rPr lang="en-US" altLang="en-US" sz="1400" dirty="0"/>
              <a:t>You can ask questions and interact in the session room by typing in chat and responding to polls.</a:t>
            </a:r>
          </a:p>
          <a:p>
            <a:pPr marL="0" indent="0">
              <a:buNone/>
              <a:defRPr/>
            </a:pPr>
            <a:endParaRPr lang="en-US" altLang="en-US" sz="1400" dirty="0"/>
          </a:p>
          <a:p>
            <a:pPr marL="0" indent="0">
              <a:buNone/>
              <a:defRPr/>
            </a:pPr>
            <a:endParaRPr lang="en-US" altLang="en-US" sz="1400" dirty="0"/>
          </a:p>
        </p:txBody>
      </p:sp>
      <p:sp>
        <p:nvSpPr>
          <p:cNvPr id="11" name="Rectangle 10"/>
          <p:cNvSpPr/>
          <p:nvPr/>
        </p:nvSpPr>
        <p:spPr>
          <a:xfrm>
            <a:off x="356483" y="2943497"/>
            <a:ext cx="8456023" cy="738664"/>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a:spAutoFit/>
          </a:bodyPr>
          <a:lstStyle/>
          <a:p>
            <a:pPr marL="0" indent="0">
              <a:buNone/>
              <a:defRPr/>
            </a:pPr>
            <a:r>
              <a:rPr lang="en-US" altLang="en-US" sz="1400" b="1" dirty="0">
                <a:latin typeface="+mn-lt"/>
              </a:rPr>
              <a:t>To participate in a virtual classroom, login here: </a:t>
            </a:r>
          </a:p>
          <a:p>
            <a:pPr marL="0" indent="0">
              <a:spcBef>
                <a:spcPts val="0"/>
              </a:spcBef>
              <a:buNone/>
              <a:defRPr/>
            </a:pPr>
            <a:r>
              <a:rPr lang="en-US" altLang="en-US" sz="1400" b="1" dirty="0">
                <a:latin typeface="+mn-lt"/>
                <a:hlinkClick r:id="rId5"/>
              </a:rPr>
              <a:t>https://sitka-bay-co.adobeconnect.com/comptia/?lightning=true</a:t>
            </a:r>
            <a:r>
              <a:rPr lang="en-US" altLang="en-US" sz="1400" b="1" dirty="0">
                <a:latin typeface="+mn-lt"/>
              </a:rPr>
              <a:t> </a:t>
            </a:r>
          </a:p>
          <a:p>
            <a:pPr marL="0" indent="0">
              <a:spcBef>
                <a:spcPts val="0"/>
              </a:spcBef>
              <a:buNone/>
              <a:defRPr/>
            </a:pPr>
            <a:r>
              <a:rPr lang="en-US" altLang="en-US" sz="1400" dirty="0">
                <a:latin typeface="+mn-lt"/>
              </a:rPr>
              <a:t>Select Guest and type in your own name.  Click the Enter room button.</a:t>
            </a:r>
          </a:p>
        </p:txBody>
      </p:sp>
    </p:spTree>
    <p:extLst>
      <p:ext uri="{BB962C8B-B14F-4D97-AF65-F5344CB8AC3E}">
        <p14:creationId xmlns:p14="http://schemas.microsoft.com/office/powerpoint/2010/main" val="313831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cstate="email">
            <a:extLst>
              <a:ext uri="{28A0092B-C50C-407E-A947-70E740481C1C}">
                <a14:useLocalDpi xmlns:a14="http://schemas.microsoft.com/office/drawing/2010/main" val="0"/>
              </a:ext>
            </a:extLst>
          </a:blip>
          <a:srcRect b="191"/>
          <a:stretch>
            <a:fillRect/>
          </a:stretch>
        </p:blipFill>
        <p:spPr bwMode="auto">
          <a:xfrm>
            <a:off x="3245608" y="1109498"/>
            <a:ext cx="2282158" cy="2903048"/>
          </a:xfrm>
          <a:prstGeom prst="rect">
            <a:avLst/>
          </a:prstGeom>
          <a:gradFill rotWithShape="1">
            <a:gsLst>
              <a:gs pos="0">
                <a:srgbClr val="0F6FC6">
                  <a:shade val="51000"/>
                  <a:satMod val="130000"/>
                </a:srgbClr>
              </a:gs>
              <a:gs pos="80000">
                <a:srgbClr val="0F6FC6">
                  <a:shade val="93000"/>
                  <a:satMod val="130000"/>
                </a:srgbClr>
              </a:gs>
              <a:gs pos="100000">
                <a:srgbClr val="0F6F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pic>
      <p:sp>
        <p:nvSpPr>
          <p:cNvPr id="22530" name="Rectangle 2"/>
          <p:cNvSpPr>
            <a:spLocks/>
          </p:cNvSpPr>
          <p:nvPr/>
        </p:nvSpPr>
        <p:spPr bwMode="auto">
          <a:xfrm>
            <a:off x="1894189" y="4175813"/>
            <a:ext cx="1563546" cy="461921"/>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marL="257415" indent="-257415" fontAlgn="auto">
              <a:spcBef>
                <a:spcPts val="0"/>
              </a:spcBef>
              <a:spcAft>
                <a:spcPts val="0"/>
              </a:spcAft>
              <a:buFont typeface="+mj-lt"/>
              <a:buAutoNum type="arabicPeriod"/>
            </a:pPr>
            <a:r>
              <a:rPr lang="en-US" sz="1201" kern="0" dirty="0">
                <a:solidFill>
                  <a:srgbClr val="002060"/>
                </a:solidFill>
                <a:latin typeface="+mn-lt"/>
                <a:ea typeface="+mn-ea"/>
                <a:sym typeface="Lucida Grande" charset="0"/>
              </a:rPr>
              <a:t>Type questions and responses </a:t>
            </a:r>
          </a:p>
        </p:txBody>
      </p:sp>
      <p:sp>
        <p:nvSpPr>
          <p:cNvPr id="22531" name="AutoShape 3"/>
          <p:cNvSpPr>
            <a:spLocks/>
          </p:cNvSpPr>
          <p:nvPr/>
        </p:nvSpPr>
        <p:spPr bwMode="auto">
          <a:xfrm rot="19200001">
            <a:off x="3097686" y="3531109"/>
            <a:ext cx="347923" cy="550502"/>
          </a:xfrm>
          <a:prstGeom prst="rightArrow">
            <a:avLst>
              <a:gd name="adj1" fmla="val 50000"/>
              <a:gd name="adj2" fmla="val 3506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fontAlgn="auto">
              <a:spcBef>
                <a:spcPts val="0"/>
              </a:spcBef>
              <a:spcAft>
                <a:spcPts val="0"/>
              </a:spcAft>
            </a:pPr>
            <a:endParaRPr lang="en-US" sz="1201" kern="0">
              <a:solidFill>
                <a:srgbClr val="002060"/>
              </a:solidFill>
              <a:latin typeface="+mn-lt"/>
              <a:ea typeface="+mn-ea"/>
              <a:sym typeface="Gill Sans" charset="0"/>
            </a:endParaRPr>
          </a:p>
        </p:txBody>
      </p:sp>
      <p:sp>
        <p:nvSpPr>
          <p:cNvPr id="22533" name="Rectangle 5"/>
          <p:cNvSpPr>
            <a:spLocks/>
          </p:cNvSpPr>
          <p:nvPr/>
        </p:nvSpPr>
        <p:spPr bwMode="auto">
          <a:xfrm>
            <a:off x="3580483" y="4176488"/>
            <a:ext cx="1401471" cy="461921"/>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fontAlgn="auto">
              <a:spcBef>
                <a:spcPts val="0"/>
              </a:spcBef>
              <a:spcAft>
                <a:spcPts val="0"/>
              </a:spcAft>
            </a:pPr>
            <a:r>
              <a:rPr lang="en-US" sz="1201" kern="0" dirty="0">
                <a:solidFill>
                  <a:srgbClr val="002060"/>
                </a:solidFill>
                <a:latin typeface="+mn-lt"/>
                <a:ea typeface="+mn-ea"/>
                <a:sym typeface="Lucida Grande" charset="0"/>
              </a:rPr>
              <a:t>2. Click Send or press Enter</a:t>
            </a:r>
          </a:p>
        </p:txBody>
      </p:sp>
      <p:sp>
        <p:nvSpPr>
          <p:cNvPr id="22534" name="AutoShape 6"/>
          <p:cNvSpPr>
            <a:spLocks/>
          </p:cNvSpPr>
          <p:nvPr/>
        </p:nvSpPr>
        <p:spPr bwMode="auto">
          <a:xfrm rot="19200001">
            <a:off x="4936538" y="3596975"/>
            <a:ext cx="347923" cy="550502"/>
          </a:xfrm>
          <a:prstGeom prst="rightArrow">
            <a:avLst>
              <a:gd name="adj1" fmla="val 50000"/>
              <a:gd name="adj2" fmla="val 3506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fontAlgn="auto">
              <a:spcBef>
                <a:spcPts val="0"/>
              </a:spcBef>
              <a:spcAft>
                <a:spcPts val="0"/>
              </a:spcAft>
            </a:pPr>
            <a:endParaRPr lang="en-US" sz="1201" kern="0">
              <a:solidFill>
                <a:srgbClr val="002060"/>
              </a:solidFill>
              <a:latin typeface="+mn-lt"/>
              <a:ea typeface="+mn-ea"/>
              <a:sym typeface="Gill Sans" charset="0"/>
            </a:endParaRPr>
          </a:p>
        </p:txBody>
      </p:sp>
      <p:sp>
        <p:nvSpPr>
          <p:cNvPr id="194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3DAF770-308D-4C6C-9DE3-573DF04CADEB}" type="slidenum">
              <a:rPr lang="en-US" altLang="en-US">
                <a:solidFill>
                  <a:schemeClr val="bg1"/>
                </a:solidFill>
              </a:rPr>
              <a:pPr/>
              <a:t>18</a:t>
            </a:fld>
            <a:endParaRPr lang="en-US" altLang="en-US">
              <a:solidFill>
                <a:schemeClr val="bg1"/>
              </a:solidFill>
            </a:endParaRPr>
          </a:p>
        </p:txBody>
      </p:sp>
      <p:sp>
        <p:nvSpPr>
          <p:cNvPr id="19462" name="Title 1"/>
          <p:cNvSpPr>
            <a:spLocks noGrp="1"/>
          </p:cNvSpPr>
          <p:nvPr>
            <p:ph type="title"/>
          </p:nvPr>
        </p:nvSpPr>
        <p:spPr/>
        <p:txBody>
          <a:bodyPr/>
          <a:lstStyle/>
          <a:p>
            <a:pPr eaLnBrk="1" hangingPunct="1"/>
            <a:r>
              <a:rPr lang="en-US" altLang="en-US"/>
              <a:t>Type in Chat</a:t>
            </a:r>
          </a:p>
        </p:txBody>
      </p:sp>
      <p:sp>
        <p:nvSpPr>
          <p:cNvPr id="11" name="AutoShape 6"/>
          <p:cNvSpPr>
            <a:spLocks/>
          </p:cNvSpPr>
          <p:nvPr/>
        </p:nvSpPr>
        <p:spPr bwMode="auto">
          <a:xfrm rot="12033969">
            <a:off x="5422900" y="1033844"/>
            <a:ext cx="347923" cy="550502"/>
          </a:xfrm>
          <a:prstGeom prst="rightArrow">
            <a:avLst>
              <a:gd name="adj1" fmla="val 50000"/>
              <a:gd name="adj2" fmla="val 3506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fontAlgn="auto">
              <a:spcBef>
                <a:spcPts val="0"/>
              </a:spcBef>
              <a:spcAft>
                <a:spcPts val="0"/>
              </a:spcAft>
            </a:pPr>
            <a:endParaRPr lang="en-US" sz="1201" kern="0">
              <a:solidFill>
                <a:srgbClr val="002060"/>
              </a:solidFill>
              <a:latin typeface="+mn-lt"/>
              <a:ea typeface="+mn-ea"/>
              <a:sym typeface="Gill Sans" charset="0"/>
            </a:endParaRPr>
          </a:p>
        </p:txBody>
      </p:sp>
      <p:sp>
        <p:nvSpPr>
          <p:cNvPr id="12" name="Rectangle 5"/>
          <p:cNvSpPr>
            <a:spLocks/>
          </p:cNvSpPr>
          <p:nvPr/>
        </p:nvSpPr>
        <p:spPr bwMode="auto">
          <a:xfrm>
            <a:off x="5837934" y="1274294"/>
            <a:ext cx="1644435" cy="277127"/>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fontAlgn="auto">
              <a:spcBef>
                <a:spcPts val="0"/>
              </a:spcBef>
              <a:spcAft>
                <a:spcPts val="0"/>
              </a:spcAft>
            </a:pPr>
            <a:r>
              <a:rPr lang="en-US" sz="1201" kern="0" dirty="0">
                <a:solidFill>
                  <a:srgbClr val="002060"/>
                </a:solidFill>
                <a:latin typeface="+mn-lt"/>
                <a:ea typeface="+mn-ea"/>
                <a:sym typeface="Lucida Grande" charset="0"/>
              </a:rPr>
              <a:t>3. Explore Pod Options</a:t>
            </a:r>
          </a:p>
        </p:txBody>
      </p:sp>
    </p:spTree>
    <p:extLst>
      <p:ext uri="{BB962C8B-B14F-4D97-AF65-F5344CB8AC3E}">
        <p14:creationId xmlns:p14="http://schemas.microsoft.com/office/powerpoint/2010/main" val="337120633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3DAF770-308D-4C6C-9DE3-573DF04CADEB}" type="slidenum">
              <a:rPr lang="en-US" altLang="en-US">
                <a:solidFill>
                  <a:schemeClr val="bg1"/>
                </a:solidFill>
              </a:rPr>
              <a:pPr/>
              <a:t>19</a:t>
            </a:fld>
            <a:endParaRPr lang="en-US" altLang="en-US">
              <a:solidFill>
                <a:schemeClr val="bg1"/>
              </a:solidFill>
            </a:endParaRPr>
          </a:p>
        </p:txBody>
      </p:sp>
      <p:sp>
        <p:nvSpPr>
          <p:cNvPr id="19462" name="Title 1"/>
          <p:cNvSpPr>
            <a:spLocks noGrp="1"/>
          </p:cNvSpPr>
          <p:nvPr>
            <p:ph type="title"/>
          </p:nvPr>
        </p:nvSpPr>
        <p:spPr/>
        <p:txBody>
          <a:bodyPr/>
          <a:lstStyle/>
          <a:p>
            <a:pPr eaLnBrk="1" hangingPunct="1"/>
            <a:r>
              <a:rPr lang="en-US" altLang="en-US" dirty="0"/>
              <a:t>Change your Status</a:t>
            </a:r>
          </a:p>
        </p:txBody>
      </p:sp>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172" y="1795710"/>
            <a:ext cx="921205" cy="200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013" y="1717280"/>
            <a:ext cx="2123658" cy="27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2" name="Oval 3"/>
          <p:cNvSpPr>
            <a:spLocks/>
          </p:cNvSpPr>
          <p:nvPr/>
        </p:nvSpPr>
        <p:spPr bwMode="auto">
          <a:xfrm>
            <a:off x="3111538" y="1664843"/>
            <a:ext cx="542236" cy="389693"/>
          </a:xfrm>
          <a:prstGeom prst="ellipse">
            <a:avLst/>
          </a:prstGeom>
          <a:noFill/>
          <a:ln w="38100">
            <a:solidFill>
              <a:srgbClr val="FFFF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spAutoFit/>
          </a:bodyPr>
          <a:lstStyle/>
          <a:p>
            <a:pPr marL="257415" indent="-257415" fontAlgn="auto">
              <a:spcBef>
                <a:spcPts val="0"/>
              </a:spcBef>
              <a:spcAft>
                <a:spcPts val="0"/>
              </a:spcAft>
              <a:buFont typeface="+mj-lt"/>
              <a:buAutoNum type="arabicPeriod"/>
            </a:pPr>
            <a:endParaRPr lang="en-US" altLang="en-US" sz="1201" kern="0">
              <a:solidFill>
                <a:srgbClr val="002060"/>
              </a:solidFill>
              <a:latin typeface="+mn-lt"/>
              <a:ea typeface="+mn-ea"/>
              <a:sym typeface="Gill Sans" pitchFamily="-84" charset="0"/>
            </a:endParaRPr>
          </a:p>
        </p:txBody>
      </p:sp>
      <p:sp>
        <p:nvSpPr>
          <p:cNvPr id="13" name="Rectangle 4"/>
          <p:cNvSpPr>
            <a:spLocks/>
          </p:cNvSpPr>
          <p:nvPr/>
        </p:nvSpPr>
        <p:spPr bwMode="auto">
          <a:xfrm>
            <a:off x="4312526" y="1952049"/>
            <a:ext cx="3031432" cy="831510"/>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marL="257415" indent="-257415" fontAlgn="auto">
              <a:spcBef>
                <a:spcPts val="0"/>
              </a:spcBef>
              <a:spcAft>
                <a:spcPts val="0"/>
              </a:spcAft>
              <a:buFont typeface="+mj-lt"/>
              <a:buAutoNum type="arabicPeriod"/>
            </a:pPr>
            <a:r>
              <a:rPr lang="en-US" sz="1201" kern="0" dirty="0">
                <a:solidFill>
                  <a:srgbClr val="002060"/>
                </a:solidFill>
                <a:latin typeface="+mn-lt"/>
                <a:ea typeface="+mn-ea"/>
                <a:sym typeface="Lucida Grande" pitchFamily="-84" charset="0"/>
              </a:rPr>
              <a:t>Click the Set Status menu</a:t>
            </a:r>
          </a:p>
          <a:p>
            <a:pPr marL="257415" indent="-257415" fontAlgn="auto">
              <a:spcBef>
                <a:spcPts val="0"/>
              </a:spcBef>
              <a:spcAft>
                <a:spcPts val="0"/>
              </a:spcAft>
              <a:buFont typeface="+mj-lt"/>
              <a:buAutoNum type="arabicPeriod"/>
            </a:pPr>
            <a:r>
              <a:rPr lang="en-US" sz="1201" kern="0" dirty="0">
                <a:solidFill>
                  <a:srgbClr val="002060"/>
                </a:solidFill>
                <a:latin typeface="+mn-lt"/>
                <a:ea typeface="+mn-ea"/>
                <a:sym typeface="Lucida Grande" pitchFamily="-84" charset="0"/>
              </a:rPr>
              <a:t>Click Agree or Disagree</a:t>
            </a:r>
          </a:p>
          <a:p>
            <a:pPr marL="257415" indent="-257415" fontAlgn="auto">
              <a:spcBef>
                <a:spcPts val="0"/>
              </a:spcBef>
              <a:spcAft>
                <a:spcPts val="0"/>
              </a:spcAft>
              <a:buFont typeface="+mj-lt"/>
              <a:buAutoNum type="arabicPeriod"/>
            </a:pPr>
            <a:r>
              <a:rPr lang="en-US" sz="1201" kern="0" dirty="0">
                <a:solidFill>
                  <a:srgbClr val="002060"/>
                </a:solidFill>
                <a:latin typeface="+mn-lt"/>
                <a:ea typeface="+mn-ea"/>
                <a:sym typeface="Lucida Grande" pitchFamily="-84" charset="0"/>
              </a:rPr>
              <a:t>An icon will display next to your name in the Attendees List</a:t>
            </a:r>
          </a:p>
        </p:txBody>
      </p:sp>
      <p:sp>
        <p:nvSpPr>
          <p:cNvPr id="17" name="AutoShape 6"/>
          <p:cNvSpPr>
            <a:spLocks/>
          </p:cNvSpPr>
          <p:nvPr/>
        </p:nvSpPr>
        <p:spPr bwMode="auto">
          <a:xfrm rot="19200001">
            <a:off x="2913592" y="2122503"/>
            <a:ext cx="347923" cy="550502"/>
          </a:xfrm>
          <a:prstGeom prst="rightArrow">
            <a:avLst>
              <a:gd name="adj1" fmla="val 50000"/>
              <a:gd name="adj2" fmla="val 3506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marL="257415" indent="-257415" fontAlgn="auto">
              <a:spcBef>
                <a:spcPts val="0"/>
              </a:spcBef>
              <a:spcAft>
                <a:spcPts val="0"/>
              </a:spcAft>
              <a:buFont typeface="+mj-lt"/>
              <a:buAutoNum type="arabicPeriod"/>
            </a:pPr>
            <a:endParaRPr lang="en-US" sz="1201" kern="0">
              <a:solidFill>
                <a:srgbClr val="002060"/>
              </a:solidFill>
              <a:latin typeface="+mn-lt"/>
              <a:ea typeface="+mn-ea"/>
              <a:sym typeface="Gill Sans" charset="0"/>
            </a:endParaRPr>
          </a:p>
        </p:txBody>
      </p:sp>
      <p:sp>
        <p:nvSpPr>
          <p:cNvPr id="18" name="AutoShape 6"/>
          <p:cNvSpPr>
            <a:spLocks/>
          </p:cNvSpPr>
          <p:nvPr/>
        </p:nvSpPr>
        <p:spPr bwMode="auto">
          <a:xfrm rot="9371034">
            <a:off x="3561446" y="1475583"/>
            <a:ext cx="347923" cy="550502"/>
          </a:xfrm>
          <a:prstGeom prst="rightArrow">
            <a:avLst>
              <a:gd name="adj1" fmla="val 50000"/>
              <a:gd name="adj2" fmla="val 3506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marL="257415" indent="-257415" fontAlgn="auto">
              <a:spcBef>
                <a:spcPts val="0"/>
              </a:spcBef>
              <a:spcAft>
                <a:spcPts val="0"/>
              </a:spcAft>
              <a:buFont typeface="+mj-lt"/>
              <a:buAutoNum type="arabicPeriod"/>
            </a:pPr>
            <a:endParaRPr lang="en-US" sz="1201" kern="0">
              <a:solidFill>
                <a:srgbClr val="002060"/>
              </a:solidFill>
              <a:latin typeface="+mn-lt"/>
              <a:ea typeface="+mn-ea"/>
              <a:sym typeface="Gill Sans" charset="0"/>
            </a:endParaRPr>
          </a:p>
        </p:txBody>
      </p:sp>
    </p:spTree>
    <p:extLst>
      <p:ext uri="{BB962C8B-B14F-4D97-AF65-F5344CB8AC3E}">
        <p14:creationId xmlns:p14="http://schemas.microsoft.com/office/powerpoint/2010/main" val="25962910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11749" y="270586"/>
            <a:ext cx="5920502" cy="530021"/>
          </a:xfrm>
        </p:spPr>
        <p:txBody>
          <a:bodyPr/>
          <a:lstStyle/>
          <a:p>
            <a:pPr eaLnBrk="1" hangingPunct="1"/>
            <a:r>
              <a:rPr lang="en-US" altLang="en-US" dirty="0"/>
              <a:t>To prepare to join Adobe Connect session</a:t>
            </a:r>
          </a:p>
        </p:txBody>
      </p:sp>
      <p:sp>
        <p:nvSpPr>
          <p:cNvPr id="3" name="Content Placeholder 2"/>
          <p:cNvSpPr>
            <a:spLocks noGrp="1"/>
          </p:cNvSpPr>
          <p:nvPr>
            <p:ph idx="1"/>
          </p:nvPr>
        </p:nvSpPr>
        <p:spPr>
          <a:xfrm>
            <a:off x="1611750" y="963417"/>
            <a:ext cx="6247631" cy="3793457"/>
          </a:xfrm>
        </p:spPr>
        <p:txBody>
          <a:bodyPr>
            <a:noAutofit/>
          </a:bodyPr>
          <a:lstStyle/>
          <a:p>
            <a:pPr marL="0" indent="0">
              <a:buNone/>
              <a:defRPr/>
            </a:pPr>
            <a:r>
              <a:rPr lang="en-US" altLang="en-US" sz="1351" dirty="0"/>
              <a:t>If you have a laptop, you can log into Adobe Connect and participate.</a:t>
            </a:r>
          </a:p>
          <a:p>
            <a:pPr marL="0" indent="0">
              <a:buNone/>
              <a:defRPr/>
            </a:pPr>
            <a:r>
              <a:rPr lang="en-US" altLang="en-US" sz="1351" dirty="0"/>
              <a:t>First, run the system self test: </a:t>
            </a:r>
            <a:r>
              <a:rPr lang="en-US" altLang="en-US" sz="1351" dirty="0">
                <a:hlinkClick r:id="rId4"/>
              </a:rPr>
              <a:t>https://na1cps.adobeconnect.com/common/help/en/support/meeting_test.htm</a:t>
            </a:r>
            <a:r>
              <a:rPr lang="en-US" altLang="en-US" sz="1351" dirty="0"/>
              <a:t> </a:t>
            </a:r>
          </a:p>
          <a:p>
            <a:pPr marL="0" indent="0">
              <a:buNone/>
              <a:defRPr/>
            </a:pPr>
            <a:endParaRPr lang="en-US" altLang="en-US" sz="1351" dirty="0"/>
          </a:p>
          <a:p>
            <a:pPr marL="0" indent="0">
              <a:buNone/>
              <a:defRPr/>
            </a:pPr>
            <a:r>
              <a:rPr lang="en-US" altLang="en-US" sz="1351" dirty="0"/>
              <a:t>If you have a smart device, you can install and run Adobe Connect app.</a:t>
            </a:r>
          </a:p>
          <a:p>
            <a:pPr marL="0" indent="0">
              <a:buNone/>
              <a:defRPr/>
            </a:pPr>
            <a:r>
              <a:rPr lang="en-US" altLang="en-US" sz="1351" dirty="0"/>
              <a:t>Android  Play Store </a:t>
            </a:r>
            <a:r>
              <a:rPr lang="en-US" altLang="en-US" sz="1351" dirty="0">
                <a:hlinkClick r:id="rId5"/>
              </a:rPr>
              <a:t>https://play.google.com/store/apps/details?id=air.com.adobe.connectpro&amp;hl=en</a:t>
            </a:r>
            <a:endParaRPr lang="en-US" altLang="en-US" sz="1351" dirty="0"/>
          </a:p>
          <a:p>
            <a:pPr marL="0" indent="0">
              <a:buNone/>
              <a:defRPr/>
            </a:pPr>
            <a:r>
              <a:rPr lang="en-US" altLang="en-US" sz="1351" dirty="0"/>
              <a:t>iTunes </a:t>
            </a:r>
            <a:r>
              <a:rPr lang="en-US" altLang="en-US" sz="1351" dirty="0">
                <a:hlinkClick r:id="rId6"/>
              </a:rPr>
              <a:t>https://itunes.apple.com/us/app/adobe-connect-mobile/id430437503?mt=8</a:t>
            </a:r>
            <a:r>
              <a:rPr lang="en-US" altLang="en-US" sz="1351" dirty="0"/>
              <a:t> </a:t>
            </a:r>
          </a:p>
          <a:p>
            <a:pPr marL="0" indent="0">
              <a:buNone/>
              <a:defRPr/>
            </a:pPr>
            <a:endParaRPr lang="en-US" altLang="en-US" sz="1351" dirty="0"/>
          </a:p>
          <a:p>
            <a:pPr marL="0" indent="0">
              <a:buNone/>
              <a:defRPr/>
            </a:pPr>
            <a:r>
              <a:rPr lang="en-US" altLang="en-US" sz="1351" b="1" dirty="0"/>
              <a:t>To participate in a virtual classroom, login here: </a:t>
            </a:r>
          </a:p>
          <a:p>
            <a:pPr marL="0" indent="0">
              <a:buNone/>
              <a:defRPr/>
            </a:pPr>
            <a:r>
              <a:rPr lang="en-US" altLang="en-US" sz="1351" b="1" dirty="0">
                <a:solidFill>
                  <a:srgbClr val="FF0000"/>
                </a:solidFill>
              </a:rPr>
              <a:t>Your session room </a:t>
            </a:r>
            <a:r>
              <a:rPr lang="en-US" altLang="en-US" sz="1351" b="1" dirty="0" err="1">
                <a:solidFill>
                  <a:srgbClr val="FF0000"/>
                </a:solidFill>
              </a:rPr>
              <a:t>url</a:t>
            </a:r>
            <a:r>
              <a:rPr lang="en-US" altLang="en-US" sz="1351" b="1" dirty="0">
                <a:solidFill>
                  <a:srgbClr val="FF0000"/>
                </a:solidFill>
              </a:rPr>
              <a:t> + /</a:t>
            </a:r>
            <a:r>
              <a:rPr lang="en-US" altLang="en-US" sz="1351" dirty="0">
                <a:solidFill>
                  <a:srgbClr val="0070C0"/>
                </a:solidFill>
              </a:rPr>
              <a:t>?lightning=true </a:t>
            </a:r>
          </a:p>
          <a:p>
            <a:pPr marL="0" indent="0">
              <a:buNone/>
              <a:defRPr/>
            </a:pPr>
            <a:r>
              <a:rPr lang="en-US" altLang="en-US" sz="1351" dirty="0"/>
              <a:t>Select Guest and type in your own name.  Click the Enter room button.</a:t>
            </a:r>
          </a:p>
          <a:p>
            <a:pPr marL="0" indent="0">
              <a:buNone/>
              <a:defRPr/>
            </a:pPr>
            <a:endParaRPr lang="en-US" altLang="en-US" sz="1351" dirty="0"/>
          </a:p>
          <a:p>
            <a:pPr marL="0" indent="0">
              <a:buNone/>
              <a:defRPr/>
            </a:pPr>
            <a:r>
              <a:rPr lang="en-US" altLang="en-US" sz="1351" dirty="0"/>
              <a:t>You can ask questions and interact in the session room by typing in chat and responding to polls.</a:t>
            </a:r>
          </a:p>
          <a:p>
            <a:pPr marL="0" indent="0">
              <a:buNone/>
              <a:defRPr/>
            </a:pPr>
            <a:endParaRPr lang="en-US" altLang="en-US" sz="1351" dirty="0"/>
          </a:p>
          <a:p>
            <a:pPr marL="0" indent="0">
              <a:buNone/>
              <a:defRPr/>
            </a:pPr>
            <a:endParaRPr lang="en-US" altLang="en-US" sz="1351" dirty="0"/>
          </a:p>
        </p:txBody>
      </p:sp>
      <p:sp>
        <p:nvSpPr>
          <p:cNvPr id="2" name="Footer Placeholder 1"/>
          <p:cNvSpPr>
            <a:spLocks noGrp="1"/>
          </p:cNvSpPr>
          <p:nvPr>
            <p:ph type="ftr" sz="quarter" idx="11"/>
          </p:nvPr>
        </p:nvSpPr>
        <p:spPr/>
        <p:txBody>
          <a:bodyPr/>
          <a:lstStyle/>
          <a:p>
            <a:r>
              <a:rPr lang="en-US"/>
              <a:t>© 2012-17 Karen Hyder</a:t>
            </a:r>
          </a:p>
        </p:txBody>
      </p:sp>
    </p:spTree>
    <p:custDataLst>
      <p:tags r:id="rId1"/>
    </p:custDataLst>
    <p:extLst>
      <p:ext uri="{BB962C8B-B14F-4D97-AF65-F5344CB8AC3E}">
        <p14:creationId xmlns:p14="http://schemas.microsoft.com/office/powerpoint/2010/main" val="1327167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74720" y="1544760"/>
            <a:ext cx="5442856" cy="1215857"/>
          </a:xfrm>
        </p:spPr>
        <p:txBody>
          <a:bodyPr/>
          <a:lstStyle/>
          <a:p>
            <a:r>
              <a:rPr lang="en-US" sz="3600" b="1" dirty="0">
                <a:solidFill>
                  <a:srgbClr val="002060"/>
                </a:solidFill>
              </a:rPr>
              <a:t>Taking the Virtual Classroom to the Next Level </a:t>
            </a:r>
            <a:endParaRPr lang="en-US" sz="3600" dirty="0">
              <a:solidFill>
                <a:srgbClr val="002060"/>
              </a:solidFill>
            </a:endParaRPr>
          </a:p>
        </p:txBody>
      </p:sp>
      <p:sp>
        <p:nvSpPr>
          <p:cNvPr id="2" name="Content Placeholder 1"/>
          <p:cNvSpPr>
            <a:spLocks noGrp="1"/>
          </p:cNvSpPr>
          <p:nvPr>
            <p:ph idx="4294967295"/>
          </p:nvPr>
        </p:nvSpPr>
        <p:spPr>
          <a:xfrm>
            <a:off x="3479981" y="2760617"/>
            <a:ext cx="5550805" cy="1558925"/>
          </a:xfrm>
        </p:spPr>
        <p:txBody>
          <a:bodyPr/>
          <a:lstStyle/>
          <a:p>
            <a:pPr marL="0" indent="0">
              <a:buNone/>
            </a:pPr>
            <a:r>
              <a:rPr lang="en-US" sz="1400" dirty="0">
                <a:solidFill>
                  <a:srgbClr val="002060"/>
                </a:solidFill>
              </a:rPr>
              <a:t>Teaching CompTIA certification in a virtual classroom environment is more than a lecture with uploaded PowerPoint slides. Live virtual sessions leverage the engagement tools in the software and compel learners to participate throughout the learning event. Attend this session to learn how to rock your virtual classroom courses. You’ll get a toolkit of resources and a strategy to get the job done whether you teach virtually or in the classroom.</a:t>
            </a:r>
          </a:p>
          <a:p>
            <a:endParaRPr lang="en-US" sz="1400" dirty="0">
              <a:solidFill>
                <a:srgbClr val="002060"/>
              </a:solidFill>
            </a:endParaRPr>
          </a:p>
        </p:txBody>
      </p:sp>
    </p:spTree>
    <p:extLst>
      <p:ext uri="{BB962C8B-B14F-4D97-AF65-F5344CB8AC3E}">
        <p14:creationId xmlns:p14="http://schemas.microsoft.com/office/powerpoint/2010/main" val="68306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12142" y="350368"/>
            <a:ext cx="4080475" cy="643533"/>
          </a:xfrm>
        </p:spPr>
        <p:txBody>
          <a:bodyPr/>
          <a:lstStyle/>
          <a:p>
            <a:pPr eaLnBrk="1" hangingPunct="1"/>
            <a:r>
              <a:rPr lang="en-US" altLang="en-US" dirty="0">
                <a:solidFill>
                  <a:srgbClr val="002060"/>
                </a:solidFill>
              </a:rPr>
              <a:t>Karen Hyder, CTT+</a:t>
            </a:r>
          </a:p>
        </p:txBody>
      </p:sp>
      <p:sp>
        <p:nvSpPr>
          <p:cNvPr id="38960" name="Slide Number Placeholder 2"/>
          <p:cNvSpPr>
            <a:spLocks noGrp="1"/>
          </p:cNvSpPr>
          <p:nvPr>
            <p:ph type="sldNum" sz="quarter" idx="12"/>
          </p:nvPr>
        </p:nvSpPr>
        <p:spPr bwMode="auto">
          <a:xfrm>
            <a:off x="7775363" y="4931368"/>
            <a:ext cx="259797" cy="27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733" indent="-214513">
              <a:defRPr>
                <a:solidFill>
                  <a:schemeClr val="tx1"/>
                </a:solidFill>
                <a:latin typeface="Arial" panose="020B0604020202020204" pitchFamily="34" charset="0"/>
                <a:cs typeface="Arial" panose="020B0604020202020204" pitchFamily="34" charset="0"/>
              </a:defRPr>
            </a:lvl2pPr>
            <a:lvl3pPr marL="858050" indent="-171610">
              <a:defRPr>
                <a:solidFill>
                  <a:schemeClr val="tx1"/>
                </a:solidFill>
                <a:latin typeface="Arial" panose="020B0604020202020204" pitchFamily="34" charset="0"/>
                <a:cs typeface="Arial" panose="020B0604020202020204" pitchFamily="34" charset="0"/>
              </a:defRPr>
            </a:lvl3pPr>
            <a:lvl4pPr marL="1201270" indent="-171610">
              <a:defRPr>
                <a:solidFill>
                  <a:schemeClr val="tx1"/>
                </a:solidFill>
                <a:latin typeface="Arial" panose="020B0604020202020204" pitchFamily="34" charset="0"/>
                <a:cs typeface="Arial" panose="020B0604020202020204" pitchFamily="34" charset="0"/>
              </a:defRPr>
            </a:lvl4pPr>
            <a:lvl5pPr marL="1544490" indent="-171610">
              <a:defRPr>
                <a:solidFill>
                  <a:schemeClr val="tx1"/>
                </a:solidFill>
                <a:latin typeface="Arial" panose="020B0604020202020204" pitchFamily="34" charset="0"/>
                <a:cs typeface="Arial" panose="020B0604020202020204" pitchFamily="34" charset="0"/>
              </a:defRPr>
            </a:lvl5pPr>
            <a:lvl6pPr marL="1887710" indent="-171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30930" indent="-171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4150" indent="-171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7370" indent="-171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7662E9-8077-4EC4-BF52-75D88E0367D9}" type="slidenum">
              <a:rPr lang="en-US" altLang="en-US" smtClean="0">
                <a:solidFill>
                  <a:schemeClr val="bg1"/>
                </a:solidFill>
              </a:rPr>
              <a:pPr/>
              <a:t>21</a:t>
            </a:fld>
            <a:endParaRPr lang="en-US" altLang="en-US">
              <a:solidFill>
                <a:schemeClr val="bg1"/>
              </a:solidFill>
            </a:endParaRPr>
          </a:p>
        </p:txBody>
      </p:sp>
      <p:graphicFrame>
        <p:nvGraphicFramePr>
          <p:cNvPr id="4" name="Group 43"/>
          <p:cNvGraphicFramePr>
            <a:graphicFrameLocks noGrp="1"/>
          </p:cNvGraphicFramePr>
          <p:nvPr>
            <p:extLst>
              <p:ext uri="{D42A27DB-BD31-4B8C-83A1-F6EECF244321}">
                <p14:modId xmlns:p14="http://schemas.microsoft.com/office/powerpoint/2010/main" val="3832477127"/>
              </p:ext>
            </p:extLst>
          </p:nvPr>
        </p:nvGraphicFramePr>
        <p:xfrm>
          <a:off x="523261" y="1603770"/>
          <a:ext cx="8080808" cy="3291845"/>
        </p:xfrm>
        <a:graphic>
          <a:graphicData uri="http://schemas.openxmlformats.org/drawingml/2006/table">
            <a:tbl>
              <a:tblPr/>
              <a:tblGrid>
                <a:gridCol w="7236076">
                  <a:extLst>
                    <a:ext uri="{9D8B030D-6E8A-4147-A177-3AD203B41FA5}">
                      <a16:colId xmlns:a16="http://schemas.microsoft.com/office/drawing/2014/main" val="20000"/>
                    </a:ext>
                  </a:extLst>
                </a:gridCol>
                <a:gridCol w="844732">
                  <a:extLst>
                    <a:ext uri="{9D8B030D-6E8A-4147-A177-3AD203B41FA5}">
                      <a16:colId xmlns:a16="http://schemas.microsoft.com/office/drawing/2014/main" val="20001"/>
                    </a:ext>
                  </a:extLst>
                </a:gridCol>
              </a:tblGrid>
              <a:tr h="2341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English language teacher</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‘88-‘93</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41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Application software trainer </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‘91-‘96</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41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Classroom train-the-trainer trainer</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‘95-‘99</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41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Online train-the-trainer course designer and trainer</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’99-‘17</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Advisor for CompTIA’s Certified Technical Trainer CTT+</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‘01-‘17</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Online event producer, coach, trainer</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‘99-‘17</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41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Producer for The eLearning Guild Online Forums </a:t>
                      </a:r>
                      <a:r>
                        <a:rPr kumimoji="0" lang="en-US" sz="1100" b="0" i="0" u="none" strike="noStrike" cap="none" normalizeH="0" baseline="0" dirty="0">
                          <a:ln>
                            <a:noFill/>
                          </a:ln>
                          <a:solidFill>
                            <a:schemeClr val="tx1"/>
                          </a:solidFill>
                          <a:effectLst/>
                          <a:latin typeface="Arial" charset="0"/>
                          <a:hlinkClick r:id="rId4"/>
                        </a:rPr>
                        <a:t>http://bit.ly/XCQVKJ</a:t>
                      </a:r>
                      <a:r>
                        <a:rPr kumimoji="0" lang="en-US" sz="1100" b="0" i="0" u="none" strike="noStrike" cap="none" normalizeH="0" baseline="0" dirty="0">
                          <a:ln>
                            <a:noFill/>
                          </a:ln>
                          <a:solidFill>
                            <a:schemeClr val="tx1"/>
                          </a:solidFill>
                          <a:effectLst/>
                          <a:latin typeface="Arial" charset="0"/>
                        </a:rPr>
                        <a:t> </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‘03-‘15</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The eLearning Guild Spotlight and Showcase events </a:t>
                      </a:r>
                      <a:r>
                        <a:rPr kumimoji="0" lang="en-US" sz="1100" b="0" i="0" u="none" strike="noStrike" cap="none" normalizeH="0" baseline="0" dirty="0">
                          <a:ln>
                            <a:noFill/>
                          </a:ln>
                          <a:solidFill>
                            <a:schemeClr val="tx1"/>
                          </a:solidFill>
                          <a:effectLst/>
                          <a:latin typeface="Arial" charset="0"/>
                          <a:hlinkClick r:id="rId5"/>
                        </a:rPr>
                        <a:t>http://bit.ly/2bRhc9J</a:t>
                      </a:r>
                      <a:r>
                        <a:rPr kumimoji="0" lang="en-US" sz="1100" b="0" i="0" u="none" strike="noStrike" cap="none" normalizeH="0" baseline="0" dirty="0">
                          <a:ln>
                            <a:noFill/>
                          </a:ln>
                          <a:solidFill>
                            <a:schemeClr val="tx1"/>
                          </a:solidFill>
                          <a:effectLst/>
                          <a:latin typeface="Arial" charset="0"/>
                        </a:rPr>
                        <a:t> </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‘09-‘17</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Co-wrote </a:t>
                      </a:r>
                      <a:r>
                        <a:rPr kumimoji="0" lang="en-US" sz="1100" b="0" i="1" u="none" strike="noStrike" cap="none" normalizeH="0" baseline="0" dirty="0">
                          <a:ln>
                            <a:noFill/>
                          </a:ln>
                          <a:solidFill>
                            <a:schemeClr val="tx1"/>
                          </a:solidFill>
                          <a:effectLst/>
                          <a:latin typeface="Arial" charset="0"/>
                        </a:rPr>
                        <a:t>The eLG’s Handbook on Synchronous</a:t>
                      </a:r>
                      <a:r>
                        <a:rPr kumimoji="0" lang="en-US" sz="1100" b="0" i="0" u="none" strike="noStrike" cap="none" normalizeH="0" baseline="0" dirty="0">
                          <a:ln>
                            <a:noFill/>
                          </a:ln>
                          <a:solidFill>
                            <a:schemeClr val="tx1"/>
                          </a:solidFill>
                          <a:effectLst/>
                          <a:latin typeface="Arial" charset="0"/>
                        </a:rPr>
                        <a:t> </a:t>
                      </a:r>
                      <a:r>
                        <a:rPr kumimoji="0" lang="en-US" sz="1100" b="0" i="1" u="none" strike="noStrike" cap="none" normalizeH="0" baseline="0" dirty="0">
                          <a:ln>
                            <a:noFill/>
                          </a:ln>
                          <a:solidFill>
                            <a:schemeClr val="tx1"/>
                          </a:solidFill>
                          <a:effectLst/>
                          <a:latin typeface="Arial" charset="0"/>
                        </a:rPr>
                        <a:t>e-Learning</a:t>
                      </a:r>
                      <a:r>
                        <a:rPr kumimoji="0" lang="en-US" sz="1100" b="0" i="0" u="none" strike="noStrike" cap="none" normalizeH="0" baseline="0" dirty="0">
                          <a:ln>
                            <a:noFill/>
                          </a:ln>
                          <a:solidFill>
                            <a:schemeClr val="tx1"/>
                          </a:solidFill>
                          <a:effectLst/>
                          <a:latin typeface="Arial" charset="0"/>
                        </a:rPr>
                        <a:t> </a:t>
                      </a:r>
                      <a:r>
                        <a:rPr kumimoji="0" lang="en-US" sz="1100" b="0" i="0" u="none" strike="noStrike" cap="none" normalizeH="0" baseline="0" dirty="0">
                          <a:ln>
                            <a:noFill/>
                          </a:ln>
                          <a:solidFill>
                            <a:schemeClr val="tx1"/>
                          </a:solidFill>
                          <a:effectLst/>
                          <a:latin typeface="Arial" charset="0"/>
                          <a:hlinkClick r:id="rId6"/>
                        </a:rPr>
                        <a:t>http://bit.ly/Y6Z760</a:t>
                      </a:r>
                      <a:r>
                        <a:rPr kumimoji="0" lang="en-US" sz="1100" b="0" i="0" u="none" strike="noStrike" cap="none" normalizeH="0" baseline="0" dirty="0">
                          <a:ln>
                            <a:noFill/>
                          </a:ln>
                          <a:solidFill>
                            <a:schemeClr val="tx1"/>
                          </a:solidFill>
                          <a:effectLst/>
                          <a:latin typeface="Arial" charset="0"/>
                        </a:rPr>
                        <a:t> </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‘07</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78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Development of CompTIA’s Certified Technical Trainer  CTT+ VCT certification</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hlinkClick r:id="rId7"/>
                        </a:rPr>
                        <a:t>http://bit.ly/kNXwIa</a:t>
                      </a:r>
                      <a:r>
                        <a:rPr lang="en-US" sz="1100" dirty="0">
                          <a:solidFill>
                            <a:schemeClr val="tx1"/>
                          </a:solidFill>
                          <a:latin typeface="Arial" panose="020B0604020202020204" pitchFamily="34" charset="0"/>
                          <a:cs typeface="Arial" panose="020B0604020202020204" pitchFamily="34" charset="0"/>
                        </a:rPr>
                        <a:t> </a:t>
                      </a:r>
                      <a:endPar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‘08</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Guild Academy Virtual classroom courses</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‘13-‘15</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41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dirty="0">
                          <a:latin typeface="Arial" panose="020B0604020202020204" pitchFamily="34" charset="0"/>
                          <a:cs typeface="Arial" panose="020B0604020202020204" pitchFamily="34" charset="0"/>
                        </a:rPr>
                        <a:t>Blog</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hlinkClick r:id="rId8"/>
                        </a:rPr>
                        <a:t>https://karenhyderblog.wordpress.com</a:t>
                      </a:r>
                      <a:endPar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‘14-’17</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41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CompTIA’s CTT+ 8-week Deep Dive  </a:t>
                      </a:r>
                      <a:r>
                        <a:rPr lang="en-US" sz="1100" u="sng" dirty="0">
                          <a:latin typeface="Arial" panose="020B0604020202020204" pitchFamily="34" charset="0"/>
                          <a:cs typeface="Arial" panose="020B0604020202020204" pitchFamily="34" charset="0"/>
                          <a:hlinkClick r:id="rId9"/>
                        </a:rPr>
                        <a:t>https://app.box.com/v/DeepDiveCTTplus</a:t>
                      </a:r>
                      <a:endPar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rPr>
                        <a:t>’16</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41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eLearning Guild’s Guild Master</a:t>
                      </a: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‘17</a:t>
                      </a:r>
                      <a:endParaRPr kumimoji="0" lang="en-US" sz="1100" b="0" i="0" u="none" strike="noStrike" cap="none" normalizeH="0" baseline="0" dirty="0">
                        <a:ln>
                          <a:noFill/>
                        </a:ln>
                        <a:solidFill>
                          <a:schemeClr val="tx1"/>
                        </a:solidFill>
                        <a:effectLst/>
                        <a:latin typeface="Arial" charset="0"/>
                      </a:endParaRPr>
                    </a:p>
                  </a:txBody>
                  <a:tcPr marL="51485" marR="51485" marT="25714" marB="2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38956" name="Picture 104" descr="Synch_eBook_225">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8664" y="2648292"/>
            <a:ext cx="1206597" cy="156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34773" y="873307"/>
            <a:ext cx="2681387" cy="785471"/>
          </a:xfrm>
          <a:prstGeom prst="rect">
            <a:avLst/>
          </a:prstGeom>
          <a:noFill/>
        </p:spPr>
        <p:txBody>
          <a:bodyPr>
            <a:spAutoFit/>
          </a:bodyPr>
          <a:lstStyle/>
          <a:p>
            <a:pPr marL="547901" indent="-547901">
              <a:defRPr/>
            </a:pPr>
            <a:r>
              <a:rPr lang="en-US" sz="901" dirty="0">
                <a:hlinkClick r:id="rId12"/>
              </a:rPr>
              <a:t>karen@karenhyder.com</a:t>
            </a:r>
            <a:endParaRPr lang="en-US" sz="901" dirty="0"/>
          </a:p>
          <a:p>
            <a:pPr marL="547901" indent="-547901">
              <a:defRPr/>
            </a:pPr>
            <a:r>
              <a:rPr lang="en-US" sz="901" dirty="0">
                <a:hlinkClick r:id="rId13"/>
              </a:rPr>
              <a:t>www.linkedin.com/in/karenhyder</a:t>
            </a:r>
            <a:r>
              <a:rPr lang="en-US" sz="901" dirty="0"/>
              <a:t> </a:t>
            </a:r>
          </a:p>
          <a:p>
            <a:pPr marL="547901" indent="-547901">
              <a:defRPr/>
            </a:pPr>
            <a:r>
              <a:rPr lang="en-US" sz="901" dirty="0"/>
              <a:t>Twitter @</a:t>
            </a:r>
            <a:r>
              <a:rPr lang="en-US" sz="901" dirty="0" err="1"/>
              <a:t>karenhyder</a:t>
            </a:r>
            <a:endParaRPr lang="en-US" sz="901" dirty="0"/>
          </a:p>
          <a:p>
            <a:pPr marL="547901" indent="-547901">
              <a:defRPr/>
            </a:pPr>
            <a:endParaRPr lang="en-US" sz="901" dirty="0"/>
          </a:p>
          <a:p>
            <a:pPr>
              <a:buFont typeface="Wingdings" pitchFamily="2" charset="2"/>
              <a:buNone/>
              <a:defRPr/>
            </a:pPr>
            <a:endParaRPr lang="en-US" sz="901" dirty="0"/>
          </a:p>
        </p:txBody>
      </p:sp>
      <p:pic>
        <p:nvPicPr>
          <p:cNvPr id="38958" name="Picture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23261" y="350368"/>
            <a:ext cx="1121416" cy="109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790847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chemeClr val="tx1"/>
                </a:solidFill>
              </a:rPr>
              <a:t>Poll 0: Agree to participate? </a:t>
            </a:r>
            <a:endParaRPr lang="en-US" dirty="0">
              <a:solidFill>
                <a:schemeClr val="tx1"/>
              </a:solidFill>
            </a:endParaRPr>
          </a:p>
        </p:txBody>
      </p:sp>
      <p:sp>
        <p:nvSpPr>
          <p:cNvPr id="6" name="Content Placeholder 2"/>
          <p:cNvSpPr txBox="1">
            <a:spLocks/>
          </p:cNvSpPr>
          <p:nvPr/>
        </p:nvSpPr>
        <p:spPr bwMode="auto">
          <a:xfrm>
            <a:off x="463088" y="1186227"/>
            <a:ext cx="4224173" cy="186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lstStyle>
            <a:lvl1pPr marL="385763" indent="-385763">
              <a:spcBef>
                <a:spcPct val="20000"/>
              </a:spcBef>
              <a:buFont typeface="Arial" panose="020B0604020202020204" pitchFamily="34" charset="0"/>
              <a:defRPr sz="2800">
                <a:solidFill>
                  <a:schemeClr val="tx1"/>
                </a:solidFill>
                <a:latin typeface="Arial Narrow" panose="020B0606020202030204" pitchFamily="34" charset="0"/>
              </a:defRPr>
            </a:lvl1pPr>
            <a:lvl2pPr marL="639763" indent="-273050">
              <a:spcBef>
                <a:spcPct val="20000"/>
              </a:spcBef>
              <a:buFont typeface="Arial" panose="020B0604020202020204" pitchFamily="34" charset="0"/>
              <a:buChar char="–"/>
              <a:defRPr sz="2400">
                <a:solidFill>
                  <a:schemeClr val="tx1"/>
                </a:solidFill>
                <a:latin typeface="Arial Narrow" panose="020B0606020202030204" pitchFamily="34" charset="0"/>
              </a:defRPr>
            </a:lvl2pPr>
            <a:lvl3pPr indent="-228600">
              <a:spcBef>
                <a:spcPct val="20000"/>
              </a:spcBef>
              <a:buFont typeface="Arial" panose="020B0604020202020204" pitchFamily="34" charset="0"/>
              <a:buChar char="•"/>
              <a:defRPr sz="2000">
                <a:solidFill>
                  <a:schemeClr val="tx1"/>
                </a:solidFill>
                <a:latin typeface="Arial Narrow" panose="020B0606020202030204" pitchFamily="34" charset="0"/>
              </a:defRPr>
            </a:lvl3pPr>
            <a:lvl4pPr marL="1279525" indent="-228600">
              <a:spcBef>
                <a:spcPct val="20000"/>
              </a:spcBef>
              <a:buFont typeface="Arial" panose="020B0604020202020204" pitchFamily="34" charset="0"/>
              <a:buChar char="–"/>
              <a:defRPr>
                <a:solidFill>
                  <a:schemeClr val="tx1"/>
                </a:solidFill>
                <a:latin typeface="Arial Narrow" panose="020B0606020202030204" pitchFamily="34" charset="0"/>
              </a:defRPr>
            </a:lvl4pPr>
            <a:lvl5pPr marL="1644650" indent="-228600">
              <a:spcBef>
                <a:spcPct val="20000"/>
              </a:spcBef>
              <a:buFont typeface="Arial" panose="020B0604020202020204" pitchFamily="34" charset="0"/>
              <a:buChar char="»"/>
              <a:defRPr>
                <a:solidFill>
                  <a:schemeClr val="tx1"/>
                </a:solidFill>
                <a:latin typeface="Arial Narrow" panose="020B0606020202030204" pitchFamily="34" charset="0"/>
              </a:defRPr>
            </a:lvl5pPr>
            <a:lvl6pPr marL="2101850" indent="-228600" fontAlgn="base">
              <a:spcBef>
                <a:spcPct val="20000"/>
              </a:spcBef>
              <a:spcAft>
                <a:spcPct val="0"/>
              </a:spcAft>
              <a:buFont typeface="Arial" panose="020B0604020202020204" pitchFamily="34" charset="0"/>
              <a:buChar char="»"/>
              <a:defRPr>
                <a:solidFill>
                  <a:schemeClr val="tx1"/>
                </a:solidFill>
                <a:latin typeface="Arial Narrow" panose="020B0606020202030204" pitchFamily="34" charset="0"/>
              </a:defRPr>
            </a:lvl6pPr>
            <a:lvl7pPr marL="2559050" indent="-228600" fontAlgn="base">
              <a:spcBef>
                <a:spcPct val="20000"/>
              </a:spcBef>
              <a:spcAft>
                <a:spcPct val="0"/>
              </a:spcAft>
              <a:buFont typeface="Arial" panose="020B0604020202020204" pitchFamily="34" charset="0"/>
              <a:buChar char="»"/>
              <a:defRPr>
                <a:solidFill>
                  <a:schemeClr val="tx1"/>
                </a:solidFill>
                <a:latin typeface="Arial Narrow" panose="020B0606020202030204" pitchFamily="34" charset="0"/>
              </a:defRPr>
            </a:lvl7pPr>
            <a:lvl8pPr marL="3016250" indent="-228600" fontAlgn="base">
              <a:spcBef>
                <a:spcPct val="20000"/>
              </a:spcBef>
              <a:spcAft>
                <a:spcPct val="0"/>
              </a:spcAft>
              <a:buFont typeface="Arial" panose="020B0604020202020204" pitchFamily="34" charset="0"/>
              <a:buChar char="»"/>
              <a:defRPr>
                <a:solidFill>
                  <a:schemeClr val="tx1"/>
                </a:solidFill>
                <a:latin typeface="Arial Narrow" panose="020B0606020202030204" pitchFamily="34" charset="0"/>
              </a:defRPr>
            </a:lvl8pPr>
            <a:lvl9pPr marL="3473450" indent="-228600" fontAlgn="base">
              <a:spcBef>
                <a:spcPct val="20000"/>
              </a:spcBef>
              <a:spcAft>
                <a:spcPct val="0"/>
              </a:spcAft>
              <a:buFont typeface="Arial" panose="020B0604020202020204" pitchFamily="34" charset="0"/>
              <a:buChar char="»"/>
              <a:defRPr>
                <a:solidFill>
                  <a:schemeClr val="tx1"/>
                </a:solidFill>
                <a:latin typeface="Arial Narrow" panose="020B0606020202030204" pitchFamily="34" charset="0"/>
              </a:defRPr>
            </a:lvl9pPr>
          </a:lstStyle>
          <a:p>
            <a:pPr marL="398463" indent="-285750">
              <a:buClr>
                <a:schemeClr val="accent2"/>
              </a:buClr>
              <a:buSzPct val="85000"/>
              <a:buFont typeface="Arial" panose="020B0604020202020204" pitchFamily="34" charset="0"/>
              <a:buChar char="•"/>
            </a:pPr>
            <a:r>
              <a:rPr lang="en-US" sz="1600" dirty="0">
                <a:latin typeface="+mn-lt"/>
              </a:rPr>
              <a:t>typing in Chat </a:t>
            </a:r>
          </a:p>
          <a:p>
            <a:pPr marL="398463" indent="-285750">
              <a:buClr>
                <a:schemeClr val="accent2"/>
              </a:buClr>
              <a:buSzPct val="85000"/>
              <a:buFont typeface="Arial" panose="020B0604020202020204" pitchFamily="34" charset="0"/>
              <a:buChar char="•"/>
            </a:pPr>
            <a:r>
              <a:rPr lang="en-US" sz="1600" dirty="0">
                <a:latin typeface="+mn-lt"/>
              </a:rPr>
              <a:t>responding to Polls</a:t>
            </a:r>
          </a:p>
          <a:p>
            <a:pPr marL="398463" indent="-285750">
              <a:buClr>
                <a:schemeClr val="accent2"/>
              </a:buClr>
              <a:buSzPct val="85000"/>
              <a:buFont typeface="Arial" panose="020B0604020202020204" pitchFamily="34" charset="0"/>
              <a:buChar char="•"/>
            </a:pPr>
            <a:r>
              <a:rPr lang="en-US" sz="1600" dirty="0">
                <a:latin typeface="+mn-lt"/>
              </a:rPr>
              <a:t>Setting Status</a:t>
            </a:r>
          </a:p>
          <a:p>
            <a:pPr marL="398463" indent="-285750">
              <a:buClr>
                <a:schemeClr val="accent2"/>
              </a:buClr>
              <a:buSzPct val="85000"/>
              <a:buFont typeface="Arial" panose="020B0604020202020204" pitchFamily="34" charset="0"/>
              <a:buChar char="•"/>
            </a:pPr>
            <a:r>
              <a:rPr lang="en-US" sz="1600" dirty="0">
                <a:latin typeface="+mn-lt"/>
              </a:rPr>
              <a:t>Type questions in Chat or hold until the end</a:t>
            </a:r>
          </a:p>
          <a:p>
            <a:pPr marL="285750" indent="-285750" defTabSz="914400">
              <a:buClr>
                <a:schemeClr val="accent2"/>
              </a:buClr>
              <a:buSzPct val="85000"/>
              <a:buFont typeface="Arial" panose="020B0604020202020204" pitchFamily="34" charset="0"/>
              <a:buChar char="•"/>
            </a:pPr>
            <a:endParaRPr lang="en-US" sz="1400" dirty="0">
              <a:latin typeface="+mn-lt"/>
            </a:endParaRPr>
          </a:p>
        </p:txBody>
      </p:sp>
      <p:sp>
        <p:nvSpPr>
          <p:cNvPr id="7" name="Content Placeholder 2"/>
          <p:cNvSpPr txBox="1">
            <a:spLocks/>
          </p:cNvSpPr>
          <p:nvPr/>
        </p:nvSpPr>
        <p:spPr>
          <a:xfrm>
            <a:off x="524048" y="3113555"/>
            <a:ext cx="3809577" cy="884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68580" tIns="34290" rIns="68580" bIns="34290" rtlCol="0">
            <a:noAutofit/>
          </a:bodyPr>
          <a:lstStyle>
            <a:lvl1pPr marL="225431" indent="-225431" algn="l" defTabSz="457212"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69" indent="-285757" algn="l" defTabSz="457212" rtl="0" eaLnBrk="1" latinLnBrk="0" hangingPunct="1">
              <a:spcBef>
                <a:spcPct val="20000"/>
              </a:spcBef>
              <a:buFont typeface="Arial"/>
              <a:buChar char="–"/>
              <a:defRPr sz="1800" kern="1200">
                <a:solidFill>
                  <a:srgbClr val="576068"/>
                </a:solidFill>
                <a:latin typeface="+mn-lt"/>
                <a:ea typeface="+mn-ea"/>
                <a:cs typeface="+mn-cs"/>
              </a:defRPr>
            </a:lvl2pPr>
            <a:lvl3pPr marL="1081115" indent="-166692" algn="l" defTabSz="457212"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42" indent="-228606" algn="l" defTabSz="457212" rtl="0" eaLnBrk="1" latinLnBrk="0" hangingPunct="1">
              <a:spcBef>
                <a:spcPct val="20000"/>
              </a:spcBef>
              <a:buFont typeface="Arial"/>
              <a:buChar char="–"/>
              <a:defRPr sz="1400" kern="1200">
                <a:solidFill>
                  <a:srgbClr val="576068"/>
                </a:solidFill>
                <a:latin typeface="+mn-lt"/>
                <a:ea typeface="+mn-ea"/>
                <a:cs typeface="+mn-cs"/>
              </a:defRPr>
            </a:lvl4pPr>
            <a:lvl5pPr marL="2003477" indent="-174630" algn="l" defTabSz="457212"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65" indent="-228606"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7" indent="-228606"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9" indent="-228606"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300" indent="-228606" algn="l" defTabSz="457212" rtl="0" eaLnBrk="1" latinLnBrk="0" hangingPunct="1">
              <a:spcBef>
                <a:spcPct val="20000"/>
              </a:spcBef>
              <a:buFont typeface="Arial"/>
              <a:buChar char="•"/>
              <a:defRPr sz="2000" kern="1200">
                <a:solidFill>
                  <a:schemeClr val="tx1"/>
                </a:solidFill>
                <a:latin typeface="+mn-lt"/>
                <a:ea typeface="+mn-ea"/>
                <a:cs typeface="+mn-cs"/>
              </a:defRPr>
            </a:lvl9pPr>
          </a:lstStyle>
          <a:p>
            <a:pPr marL="465138" indent="0" fontAlgn="auto">
              <a:spcBef>
                <a:spcPts val="0"/>
              </a:spcBef>
              <a:spcAft>
                <a:spcPts val="0"/>
              </a:spcAft>
              <a:buClr>
                <a:schemeClr val="accent2"/>
              </a:buClr>
              <a:buSzPct val="85000"/>
              <a:buNone/>
            </a:pPr>
            <a:r>
              <a:rPr lang="en-US" sz="1400" dirty="0">
                <a:hlinkClick r:id="rId2"/>
              </a:rPr>
              <a:t>#CompTIA</a:t>
            </a:r>
            <a:endParaRPr lang="en-US" sz="1400" dirty="0"/>
          </a:p>
          <a:p>
            <a:pPr marL="465138" indent="0" fontAlgn="auto">
              <a:spcBef>
                <a:spcPts val="0"/>
              </a:spcBef>
              <a:spcAft>
                <a:spcPts val="0"/>
              </a:spcAft>
              <a:buClr>
                <a:schemeClr val="accent2"/>
              </a:buClr>
              <a:buSzPct val="85000"/>
              <a:buNone/>
            </a:pPr>
            <a:r>
              <a:rPr lang="en-US" sz="1400" dirty="0">
                <a:hlinkClick r:id="rId3"/>
              </a:rPr>
              <a:t>#PartnerSummit17</a:t>
            </a:r>
            <a:endParaRPr lang="en-US" sz="1400" dirty="0"/>
          </a:p>
          <a:p>
            <a:pPr marL="465138" indent="0" fontAlgn="auto">
              <a:spcBef>
                <a:spcPts val="0"/>
              </a:spcBef>
              <a:spcAft>
                <a:spcPts val="0"/>
              </a:spcAft>
              <a:buClr>
                <a:schemeClr val="accent2"/>
              </a:buClr>
              <a:buSzPct val="85000"/>
              <a:buFont typeface="Wingdings" charset="2"/>
              <a:buNone/>
            </a:pPr>
            <a:r>
              <a:rPr lang="en-US" sz="1400" dirty="0"/>
              <a:t>@</a:t>
            </a:r>
            <a:r>
              <a:rPr lang="en-US" sz="1400" dirty="0" err="1"/>
              <a:t>karenhyder</a:t>
            </a:r>
            <a:endParaRPr lang="en-US" sz="1400" dirty="0"/>
          </a:p>
          <a:p>
            <a:pPr marL="0" indent="0" fontAlgn="auto">
              <a:spcBef>
                <a:spcPts val="0"/>
              </a:spcBef>
              <a:spcAft>
                <a:spcPts val="0"/>
              </a:spcAft>
              <a:buClr>
                <a:schemeClr val="accent2"/>
              </a:buClr>
              <a:buSzPct val="85000"/>
              <a:buFont typeface="Wingdings" charset="2"/>
              <a:buNone/>
            </a:pPr>
            <a:endParaRPr lang="en-US" sz="1400" dirty="0"/>
          </a:p>
          <a:p>
            <a:pPr marL="0" indent="0" fontAlgn="auto">
              <a:spcBef>
                <a:spcPts val="0"/>
              </a:spcBef>
              <a:spcAft>
                <a:spcPts val="0"/>
              </a:spcAft>
              <a:buClr>
                <a:schemeClr val="accent2"/>
              </a:buClr>
              <a:buSzPct val="85000"/>
              <a:buFont typeface="Wingdings" charset="2"/>
              <a:buNone/>
            </a:pPr>
            <a:endParaRPr lang="en-US" sz="1400" dirty="0"/>
          </a:p>
        </p:txBody>
      </p:sp>
      <p:sp>
        <p:nvSpPr>
          <p:cNvPr id="8" name="Rectangle 7"/>
          <p:cNvSpPr/>
          <p:nvPr/>
        </p:nvSpPr>
        <p:spPr>
          <a:xfrm>
            <a:off x="524048" y="3998197"/>
            <a:ext cx="4840432" cy="584775"/>
          </a:xfrm>
          <a:prstGeom prst="rect">
            <a:avLst/>
          </a:prstGeom>
        </p:spPr>
        <p:txBody>
          <a:bodyPr wrap="square">
            <a:spAutoFit/>
          </a:bodyPr>
          <a:lstStyle/>
          <a:p>
            <a:pPr marL="0" lvl="1" indent="0">
              <a:buClr>
                <a:schemeClr val="accent2"/>
              </a:buClr>
              <a:buSzPct val="85000"/>
              <a:buNone/>
            </a:pPr>
            <a:r>
              <a:rPr lang="en-US" sz="1600" dirty="0">
                <a:latin typeface="+mn-lt"/>
              </a:rPr>
              <a:t>OK to excuse yourself for calls or personal time. Set status to Stepped Away.</a:t>
            </a:r>
          </a:p>
        </p:txBody>
      </p:sp>
      <p:sp>
        <p:nvSpPr>
          <p:cNvPr id="5" name="Rectangle 4"/>
          <p:cNvSpPr/>
          <p:nvPr/>
        </p:nvSpPr>
        <p:spPr>
          <a:xfrm>
            <a:off x="463088" y="895875"/>
            <a:ext cx="2825710" cy="338554"/>
          </a:xfrm>
          <a:prstGeom prst="rect">
            <a:avLst/>
          </a:prstGeom>
        </p:spPr>
        <p:txBody>
          <a:bodyPr wrap="none">
            <a:spAutoFit/>
          </a:bodyPr>
          <a:lstStyle/>
          <a:p>
            <a:pPr marL="0" indent="0" defTabSz="914400">
              <a:buClr>
                <a:schemeClr val="accent2"/>
              </a:buClr>
              <a:buSzPct val="85000"/>
            </a:pPr>
            <a:r>
              <a:rPr lang="en-US" sz="1600" dirty="0">
                <a:latin typeface="+mn-lt"/>
              </a:rPr>
              <a:t>Contribute to the discussion by:</a:t>
            </a:r>
          </a:p>
        </p:txBody>
      </p:sp>
      <p:sp>
        <p:nvSpPr>
          <p:cNvPr id="9" name="Rectangle 8"/>
          <p:cNvSpPr/>
          <p:nvPr/>
        </p:nvSpPr>
        <p:spPr>
          <a:xfrm>
            <a:off x="463088" y="2753574"/>
            <a:ext cx="4779472" cy="338554"/>
          </a:xfrm>
          <a:prstGeom prst="rect">
            <a:avLst/>
          </a:prstGeom>
        </p:spPr>
        <p:txBody>
          <a:bodyPr wrap="square">
            <a:spAutoFit/>
          </a:bodyPr>
          <a:lstStyle/>
          <a:p>
            <a:pPr marL="0" indent="0" fontAlgn="auto">
              <a:spcBef>
                <a:spcPts val="0"/>
              </a:spcBef>
              <a:spcAft>
                <a:spcPts val="0"/>
              </a:spcAft>
              <a:buClr>
                <a:schemeClr val="accent2"/>
              </a:buClr>
              <a:buSzPct val="85000"/>
              <a:buFont typeface="Wingdings" charset="2"/>
              <a:buNone/>
            </a:pPr>
            <a:r>
              <a:rPr lang="en-US" sz="1600" dirty="0">
                <a:latin typeface="+mn-lt"/>
              </a:rPr>
              <a:t>Please resist distractions, but it’s OK to Tweet/Post</a:t>
            </a:r>
          </a:p>
        </p:txBody>
      </p:sp>
    </p:spTree>
    <p:extLst>
      <p:ext uri="{BB962C8B-B14F-4D97-AF65-F5344CB8AC3E}">
        <p14:creationId xmlns:p14="http://schemas.microsoft.com/office/powerpoint/2010/main" val="2098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Lots. I teach online most of the time.</a:t>
            </a:r>
          </a:p>
          <a:p>
            <a:pPr marL="0" indent="0">
              <a:buNone/>
            </a:pPr>
            <a:r>
              <a:rPr lang="en-US" dirty="0"/>
              <a:t>Some. I’ve just started.</a:t>
            </a:r>
          </a:p>
          <a:p>
            <a:pPr marL="0" indent="0">
              <a:buNone/>
            </a:pPr>
            <a:r>
              <a:rPr lang="en-US" dirty="0"/>
              <a:t>Not a lot. </a:t>
            </a:r>
          </a:p>
          <a:p>
            <a:pPr marL="0" indent="0">
              <a:buNone/>
            </a:pPr>
            <a:r>
              <a:rPr lang="en-US" dirty="0"/>
              <a:t>None. I only teach in a physical classroom.</a:t>
            </a:r>
          </a:p>
          <a:p>
            <a:pPr marL="0" indent="0">
              <a:buNone/>
            </a:pPr>
            <a:r>
              <a:rPr lang="en-US" dirty="0"/>
              <a:t>None, but I’ve been a participant before.</a:t>
            </a:r>
          </a:p>
        </p:txBody>
      </p:sp>
      <p:sp>
        <p:nvSpPr>
          <p:cNvPr id="3" name="Title 2"/>
          <p:cNvSpPr>
            <a:spLocks noGrp="1"/>
          </p:cNvSpPr>
          <p:nvPr>
            <p:ph type="title"/>
          </p:nvPr>
        </p:nvSpPr>
        <p:spPr/>
        <p:txBody>
          <a:bodyPr/>
          <a:lstStyle/>
          <a:p>
            <a:r>
              <a:rPr lang="en-US" dirty="0"/>
              <a:t>Poll: What’s your experience teaching in a virtual classroom?</a:t>
            </a:r>
          </a:p>
        </p:txBody>
      </p:sp>
    </p:spTree>
    <p:extLst>
      <p:ext uri="{BB962C8B-B14F-4D97-AF65-F5344CB8AC3E}">
        <p14:creationId xmlns:p14="http://schemas.microsoft.com/office/powerpoint/2010/main" val="3695285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Great!  I love it!</a:t>
            </a:r>
          </a:p>
          <a:p>
            <a:pPr marL="0" indent="0">
              <a:buNone/>
            </a:pPr>
            <a:r>
              <a:rPr lang="en-US" dirty="0"/>
              <a:t>It’s ok, but I struggle.</a:t>
            </a:r>
          </a:p>
          <a:p>
            <a:pPr marL="0" indent="0">
              <a:buNone/>
            </a:pPr>
            <a:r>
              <a:rPr lang="en-US" dirty="0"/>
              <a:t>I miss teaching face to face.</a:t>
            </a:r>
          </a:p>
          <a:p>
            <a:pPr marL="0" indent="0">
              <a:buNone/>
            </a:pPr>
            <a:r>
              <a:rPr lang="en-US" dirty="0"/>
              <a:t>I love teaching in the classroom, but I have to start teaching online.</a:t>
            </a:r>
          </a:p>
          <a:p>
            <a:pPr marL="0" indent="0">
              <a:buNone/>
            </a:pPr>
            <a:r>
              <a:rPr lang="en-US" dirty="0"/>
              <a:t>As a participant, I can learn either way as long as I have a good trainer.</a:t>
            </a:r>
          </a:p>
        </p:txBody>
      </p:sp>
      <p:sp>
        <p:nvSpPr>
          <p:cNvPr id="3" name="Title 2"/>
          <p:cNvSpPr>
            <a:spLocks noGrp="1"/>
          </p:cNvSpPr>
          <p:nvPr>
            <p:ph type="title"/>
          </p:nvPr>
        </p:nvSpPr>
        <p:spPr/>
        <p:txBody>
          <a:bodyPr/>
          <a:lstStyle/>
          <a:p>
            <a:r>
              <a:rPr lang="en-US" dirty="0"/>
              <a:t>Poll: How’s it going?</a:t>
            </a:r>
          </a:p>
        </p:txBody>
      </p:sp>
    </p:spTree>
    <p:extLst>
      <p:ext uri="{BB962C8B-B14F-4D97-AF65-F5344CB8AC3E}">
        <p14:creationId xmlns:p14="http://schemas.microsoft.com/office/powerpoint/2010/main" val="1102528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prstGeom prst="rect">
            <a:avLst/>
          </a:prstGeom>
        </p:spPr>
        <p:txBody>
          <a:bodyPr/>
          <a:lstStyle/>
          <a:p>
            <a:fld id="{CEAB1635-7AB6-4A02-8F63-2344453D2D84}" type="slidenum">
              <a:rPr lang="en-US" smtClean="0">
                <a:solidFill>
                  <a:srgbClr val="FEFAC9"/>
                </a:solidFill>
              </a:rPr>
              <a:pPr/>
              <a:t>25</a:t>
            </a:fld>
            <a:endParaRPr lang="en-US" dirty="0">
              <a:solidFill>
                <a:srgbClr val="FEFAC9"/>
              </a:solidFill>
            </a:endParaRPr>
          </a:p>
        </p:txBody>
      </p:sp>
      <p:sp>
        <p:nvSpPr>
          <p:cNvPr id="3" name="Title 2"/>
          <p:cNvSpPr>
            <a:spLocks noGrp="1"/>
          </p:cNvSpPr>
          <p:nvPr>
            <p:ph type="title"/>
          </p:nvPr>
        </p:nvSpPr>
        <p:spPr/>
        <p:txBody>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862"/>
            <a:ext cx="9144000" cy="5372093"/>
          </a:xfrm>
          <a:prstGeom prst="rect">
            <a:avLst/>
          </a:prstGeom>
        </p:spPr>
      </p:pic>
      <p:sp>
        <p:nvSpPr>
          <p:cNvPr id="2" name="TextBox 1"/>
          <p:cNvSpPr txBox="1"/>
          <p:nvPr/>
        </p:nvSpPr>
        <p:spPr>
          <a:xfrm>
            <a:off x="3556658" y="841161"/>
            <a:ext cx="2085537" cy="369653"/>
          </a:xfrm>
          <a:prstGeom prst="rect">
            <a:avLst/>
          </a:prstGeom>
          <a:noFill/>
        </p:spPr>
        <p:txBody>
          <a:bodyPr wrap="square" rtlCol="0">
            <a:spAutoFit/>
          </a:bodyPr>
          <a:lstStyle/>
          <a:p>
            <a:r>
              <a:rPr lang="en-US" sz="1802" b="1" dirty="0">
                <a:solidFill>
                  <a:srgbClr val="FFFF99"/>
                </a:solidFill>
                <a:latin typeface="Bradley Hand ITC" panose="03070402050302030203" pitchFamily="66" charset="0"/>
              </a:rPr>
              <a:t>“See” you online</a:t>
            </a:r>
          </a:p>
        </p:txBody>
      </p:sp>
    </p:spTree>
    <p:extLst>
      <p:ext uri="{BB962C8B-B14F-4D97-AF65-F5344CB8AC3E}">
        <p14:creationId xmlns:p14="http://schemas.microsoft.com/office/powerpoint/2010/main" val="1989210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prstGeom prst="rect">
            <a:avLst/>
          </a:prstGeom>
        </p:spPr>
        <p:txBody>
          <a:bodyPr/>
          <a:lstStyle/>
          <a:p>
            <a:fld id="{CEAB1635-7AB6-4A02-8F63-2344453D2D84}" type="slidenum">
              <a:rPr lang="en-US" sz="825"/>
              <a:pPr/>
              <a:t>26</a:t>
            </a:fld>
            <a:endParaRPr lang="en-US" sz="825" dirty="0"/>
          </a:p>
        </p:txBody>
      </p:sp>
      <p:sp>
        <p:nvSpPr>
          <p:cNvPr id="41990" name="Title 4"/>
          <p:cNvSpPr>
            <a:spLocks noGrp="1"/>
          </p:cNvSpPr>
          <p:nvPr>
            <p:ph type="title"/>
          </p:nvPr>
        </p:nvSpPr>
        <p:spPr/>
        <p:txBody>
          <a:bodyPr/>
          <a:lstStyle/>
          <a:p>
            <a:r>
              <a:rPr lang="en-US" altLang="en-US" dirty="0"/>
              <a:t>Why do live training at all?</a:t>
            </a:r>
          </a:p>
        </p:txBody>
      </p:sp>
      <p:sp>
        <p:nvSpPr>
          <p:cNvPr id="10" name="TextBox 9"/>
          <p:cNvSpPr txBox="1"/>
          <p:nvPr/>
        </p:nvSpPr>
        <p:spPr>
          <a:xfrm>
            <a:off x="6268064" y="4695753"/>
            <a:ext cx="2238373"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type in Chat or shout out</a:t>
            </a:r>
          </a:p>
        </p:txBody>
      </p:sp>
      <p:sp>
        <p:nvSpPr>
          <p:cNvPr id="11" name="Oval 10"/>
          <p:cNvSpPr/>
          <p:nvPr/>
        </p:nvSpPr>
        <p:spPr>
          <a:xfrm>
            <a:off x="6205232" y="463758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47078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214" y="860168"/>
            <a:ext cx="8253586" cy="3477699"/>
          </a:xfrm>
          <a:solidFill>
            <a:schemeClr val="bg1"/>
          </a:solidFill>
          <a:ln w="9525">
            <a:solidFill>
              <a:srgbClr val="CC0000"/>
            </a:solidFill>
            <a:miter lim="800000"/>
            <a:headEnd/>
            <a:tailEnd/>
          </a:ln>
          <a:effectLst/>
          <a:extLst/>
        </p:spPr>
        <p:txBody>
          <a:bodyPr vert="horz" wrap="square" lIns="68580" tIns="137160" rIns="68580" bIns="137160" numCol="1" rtlCol="0" anchor="ctr" anchorCtr="0" compatLnSpc="1">
            <a:prstTxWarp prst="textNoShape">
              <a:avLst/>
            </a:prstTxWarp>
            <a:noAutofit/>
          </a:bodyPr>
          <a:lstStyle/>
          <a:p>
            <a:pPr marL="0" indent="0">
              <a:lnSpc>
                <a:spcPct val="120000"/>
              </a:lnSpc>
              <a:spcBef>
                <a:spcPts val="0"/>
              </a:spcBef>
              <a:buNone/>
            </a:pPr>
            <a:r>
              <a:rPr lang="en-US" altLang="en-US" sz="1500" dirty="0">
                <a:solidFill>
                  <a:schemeClr val="tx1"/>
                </a:solidFill>
                <a:latin typeface="Book Antiqua" panose="02040602050305030304" pitchFamily="18" charset="0"/>
                <a:cs typeface="Arial" pitchFamily="34" charset="0"/>
              </a:rPr>
              <a:t>“Because of its attributes, synchronous eLearning works especially well:</a:t>
            </a:r>
            <a:endParaRPr lang="en-US" sz="1500" dirty="0">
              <a:solidFill>
                <a:schemeClr val="tx1"/>
              </a:solidFill>
              <a:latin typeface="Book Antiqua" panose="02040602050305030304" pitchFamily="18" charset="0"/>
              <a:cs typeface="Arial" pitchFamily="34" charset="0"/>
            </a:endParaRPr>
          </a:p>
          <a:p>
            <a:pPr lvl="1">
              <a:lnSpc>
                <a:spcPct val="120000"/>
              </a:lnSpc>
              <a:spcBef>
                <a:spcPts val="450"/>
              </a:spcBef>
            </a:pPr>
            <a:r>
              <a:rPr lang="en-US" sz="1500" dirty="0">
                <a:solidFill>
                  <a:schemeClr val="tx1"/>
                </a:solidFill>
                <a:latin typeface="Book Antiqua" panose="02040602050305030304" pitchFamily="18" charset="0"/>
                <a:cs typeface="Arial" pitchFamily="34" charset="0"/>
              </a:rPr>
              <a:t>To build motivation and excitement</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When it makes sense to set aside a specific time to learn</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When live support is needed</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When there is value in learning from others</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To process learners’ own situations</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For “connecting” with people</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When a quick response is needed</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To allow geographically dispersed learners to interact”</a:t>
            </a:r>
            <a:endParaRPr lang="en-US" altLang="en-US" sz="1500" dirty="0">
              <a:solidFill>
                <a:schemeClr val="tx1"/>
              </a:solidFill>
              <a:latin typeface="Book Antiqua" panose="02040602050305030304" pitchFamily="18" charset="0"/>
              <a:cs typeface="Arial" pitchFamily="34" charset="0"/>
              <a:sym typeface="Symbol" panose="05050102010706020507" pitchFamily="18" charset="2"/>
            </a:endParaRPr>
          </a:p>
          <a:p>
            <a:pPr marL="0" indent="0" algn="r">
              <a:spcBef>
                <a:spcPts val="0"/>
              </a:spcBef>
              <a:buNone/>
            </a:pPr>
            <a:r>
              <a:rPr lang="en-US" altLang="en-US" sz="1350" dirty="0">
                <a:latin typeface="Book Antiqua" panose="02040602050305030304" pitchFamily="18" charset="0"/>
                <a:cs typeface="Arial" pitchFamily="34" charset="0"/>
                <a:sym typeface="Symbol" panose="05050102010706020507" pitchFamily="18" charset="2"/>
              </a:rPr>
              <a:t></a:t>
            </a:r>
            <a:r>
              <a:rPr lang="en-US" altLang="en-US" sz="1350" dirty="0">
                <a:latin typeface="Book Antiqua" panose="02040602050305030304" pitchFamily="18" charset="0"/>
                <a:cs typeface="Arial" pitchFamily="34" charset="0"/>
              </a:rPr>
              <a:t>Patti Shank </a:t>
            </a:r>
          </a:p>
          <a:p>
            <a:pPr marL="0" indent="0" algn="r">
              <a:spcBef>
                <a:spcPts val="0"/>
              </a:spcBef>
              <a:buNone/>
            </a:pPr>
            <a:r>
              <a:rPr lang="en-US" altLang="en-US" sz="1350" dirty="0">
                <a:latin typeface="Book Antiqua" panose="02040602050305030304" pitchFamily="18" charset="0"/>
                <a:cs typeface="Arial" pitchFamily="34" charset="0"/>
              </a:rPr>
              <a:t>The eLearning Guild Research Report. June, 2010.</a:t>
            </a:r>
          </a:p>
        </p:txBody>
      </p:sp>
      <p:sp>
        <p:nvSpPr>
          <p:cNvPr id="7" name="Slide Number Placeholder 6"/>
          <p:cNvSpPr>
            <a:spLocks noGrp="1"/>
          </p:cNvSpPr>
          <p:nvPr>
            <p:ph type="sldNum" sz="quarter" idx="12"/>
          </p:nvPr>
        </p:nvSpPr>
        <p:spPr>
          <a:prstGeom prst="rect">
            <a:avLst/>
          </a:prstGeom>
        </p:spPr>
        <p:txBody>
          <a:bodyPr/>
          <a:lstStyle/>
          <a:p>
            <a:fld id="{CEAB1635-7AB6-4A02-8F63-2344453D2D84}" type="slidenum">
              <a:rPr lang="en-US" sz="825"/>
              <a:pPr/>
              <a:t>27</a:t>
            </a:fld>
            <a:endParaRPr lang="en-US" sz="825" dirty="0"/>
          </a:p>
        </p:txBody>
      </p:sp>
      <p:sp>
        <p:nvSpPr>
          <p:cNvPr id="41990" name="Title 4"/>
          <p:cNvSpPr>
            <a:spLocks noGrp="1"/>
          </p:cNvSpPr>
          <p:nvPr>
            <p:ph type="title"/>
          </p:nvPr>
        </p:nvSpPr>
        <p:spPr/>
        <p:txBody>
          <a:bodyPr/>
          <a:lstStyle/>
          <a:p>
            <a:r>
              <a:rPr lang="en-US" altLang="en-US" dirty="0"/>
              <a:t>Why do live training at all?</a:t>
            </a:r>
          </a:p>
        </p:txBody>
      </p:sp>
    </p:spTree>
    <p:extLst>
      <p:ext uri="{BB962C8B-B14F-4D97-AF65-F5344CB8AC3E}">
        <p14:creationId xmlns:p14="http://schemas.microsoft.com/office/powerpoint/2010/main" val="1990600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214" y="860168"/>
            <a:ext cx="8253586" cy="3477699"/>
          </a:xfrm>
          <a:solidFill>
            <a:schemeClr val="bg1"/>
          </a:solidFill>
          <a:ln w="9525">
            <a:solidFill>
              <a:srgbClr val="CC0000"/>
            </a:solidFill>
            <a:miter lim="800000"/>
            <a:headEnd/>
            <a:tailEnd/>
          </a:ln>
          <a:effectLst/>
          <a:extLst/>
        </p:spPr>
        <p:txBody>
          <a:bodyPr vert="horz" wrap="square" lIns="68580" tIns="137160" rIns="68580" bIns="137160" numCol="1" rtlCol="0" anchor="ctr" anchorCtr="0" compatLnSpc="1">
            <a:prstTxWarp prst="textNoShape">
              <a:avLst/>
            </a:prstTxWarp>
            <a:noAutofit/>
          </a:bodyPr>
          <a:lstStyle/>
          <a:p>
            <a:pPr marL="0" indent="0">
              <a:lnSpc>
                <a:spcPct val="120000"/>
              </a:lnSpc>
              <a:spcBef>
                <a:spcPts val="0"/>
              </a:spcBef>
              <a:buNone/>
            </a:pPr>
            <a:r>
              <a:rPr lang="en-US" altLang="en-US" sz="1500" dirty="0">
                <a:solidFill>
                  <a:srgbClr val="000000"/>
                </a:solidFill>
                <a:latin typeface="Book Antiqua" panose="02040602050305030304" pitchFamily="18" charset="0"/>
                <a:cs typeface="Arial" pitchFamily="34" charset="0"/>
              </a:rPr>
              <a:t>“Because of its attributes, synchronous </a:t>
            </a:r>
            <a:r>
              <a:rPr lang="en-US" altLang="en-US" sz="1500" strike="sngStrike" dirty="0">
                <a:solidFill>
                  <a:srgbClr val="FCA72E"/>
                </a:solidFill>
                <a:latin typeface="Book Antiqua" panose="02040602050305030304" pitchFamily="18" charset="0"/>
                <a:cs typeface="Arial" pitchFamily="34" charset="0"/>
              </a:rPr>
              <a:t>eLearning</a:t>
            </a:r>
            <a:r>
              <a:rPr lang="en-US" altLang="en-US" sz="1500" dirty="0">
                <a:solidFill>
                  <a:srgbClr val="FCA72E"/>
                </a:solidFill>
                <a:latin typeface="Book Antiqua" panose="02040602050305030304" pitchFamily="18" charset="0"/>
                <a:cs typeface="Arial" pitchFamily="34" charset="0"/>
              </a:rPr>
              <a:t> </a:t>
            </a:r>
            <a:r>
              <a:rPr lang="en-US" altLang="en-US" sz="1500" dirty="0">
                <a:solidFill>
                  <a:srgbClr val="000000"/>
                </a:solidFill>
                <a:latin typeface="Book Antiqua" panose="02040602050305030304" pitchFamily="18" charset="0"/>
                <a:cs typeface="Arial" pitchFamily="34" charset="0"/>
              </a:rPr>
              <a:t>works especially well:</a:t>
            </a:r>
            <a:endParaRPr lang="en-US" sz="1500" dirty="0">
              <a:solidFill>
                <a:srgbClr val="000000"/>
              </a:solidFill>
              <a:latin typeface="Book Antiqua" panose="02040602050305030304" pitchFamily="18" charset="0"/>
              <a:cs typeface="Arial" pitchFamily="34" charset="0"/>
            </a:endParaRPr>
          </a:p>
          <a:p>
            <a:pPr lvl="1">
              <a:lnSpc>
                <a:spcPct val="120000"/>
              </a:lnSpc>
              <a:spcBef>
                <a:spcPts val="450"/>
              </a:spcBef>
            </a:pPr>
            <a:r>
              <a:rPr lang="en-US" sz="1500" dirty="0">
                <a:solidFill>
                  <a:srgbClr val="000000"/>
                </a:solidFill>
                <a:latin typeface="Book Antiqua" panose="02040602050305030304" pitchFamily="18" charset="0"/>
                <a:cs typeface="Arial" pitchFamily="34" charset="0"/>
              </a:rPr>
              <a:t>To build motivation and excitement</a:t>
            </a:r>
          </a:p>
          <a:p>
            <a:pPr lvl="1">
              <a:lnSpc>
                <a:spcPct val="120000"/>
              </a:lnSpc>
              <a:spcBef>
                <a:spcPts val="0"/>
              </a:spcBef>
            </a:pPr>
            <a:r>
              <a:rPr lang="en-US" sz="1500" dirty="0">
                <a:solidFill>
                  <a:srgbClr val="000000"/>
                </a:solidFill>
                <a:latin typeface="Book Antiqua" panose="02040602050305030304" pitchFamily="18" charset="0"/>
                <a:cs typeface="Arial" pitchFamily="34" charset="0"/>
              </a:rPr>
              <a:t>When it makes sense to set aside a specific time to learn</a:t>
            </a:r>
          </a:p>
          <a:p>
            <a:pPr lvl="1">
              <a:lnSpc>
                <a:spcPct val="120000"/>
              </a:lnSpc>
              <a:spcBef>
                <a:spcPts val="0"/>
              </a:spcBef>
            </a:pPr>
            <a:r>
              <a:rPr lang="en-US" sz="1500" dirty="0">
                <a:solidFill>
                  <a:srgbClr val="000000"/>
                </a:solidFill>
                <a:latin typeface="Book Antiqua" panose="02040602050305030304" pitchFamily="18" charset="0"/>
                <a:cs typeface="Arial" pitchFamily="34" charset="0"/>
              </a:rPr>
              <a:t>When live support is needed</a:t>
            </a:r>
          </a:p>
          <a:p>
            <a:pPr lvl="1">
              <a:lnSpc>
                <a:spcPct val="120000"/>
              </a:lnSpc>
              <a:spcBef>
                <a:spcPts val="0"/>
              </a:spcBef>
            </a:pPr>
            <a:r>
              <a:rPr lang="en-US" sz="1500" dirty="0">
                <a:solidFill>
                  <a:srgbClr val="000000"/>
                </a:solidFill>
                <a:latin typeface="Book Antiqua" panose="02040602050305030304" pitchFamily="18" charset="0"/>
                <a:cs typeface="Arial" pitchFamily="34" charset="0"/>
              </a:rPr>
              <a:t>When there is value in learning from others</a:t>
            </a:r>
          </a:p>
          <a:p>
            <a:pPr lvl="1">
              <a:lnSpc>
                <a:spcPct val="120000"/>
              </a:lnSpc>
              <a:spcBef>
                <a:spcPts val="0"/>
              </a:spcBef>
            </a:pPr>
            <a:r>
              <a:rPr lang="en-US" sz="1500" dirty="0">
                <a:solidFill>
                  <a:srgbClr val="000000"/>
                </a:solidFill>
                <a:latin typeface="Book Antiqua" panose="02040602050305030304" pitchFamily="18" charset="0"/>
                <a:cs typeface="Arial" pitchFamily="34" charset="0"/>
              </a:rPr>
              <a:t>To process learners’ own situations</a:t>
            </a:r>
          </a:p>
          <a:p>
            <a:pPr lvl="1">
              <a:lnSpc>
                <a:spcPct val="120000"/>
              </a:lnSpc>
              <a:spcBef>
                <a:spcPts val="0"/>
              </a:spcBef>
            </a:pPr>
            <a:r>
              <a:rPr lang="en-US" sz="1500" dirty="0">
                <a:solidFill>
                  <a:srgbClr val="000000"/>
                </a:solidFill>
                <a:latin typeface="Book Antiqua" panose="02040602050305030304" pitchFamily="18" charset="0"/>
                <a:cs typeface="Arial" pitchFamily="34" charset="0"/>
              </a:rPr>
              <a:t>For “connecting” with people</a:t>
            </a:r>
          </a:p>
          <a:p>
            <a:pPr lvl="1">
              <a:lnSpc>
                <a:spcPct val="120000"/>
              </a:lnSpc>
              <a:spcBef>
                <a:spcPts val="0"/>
              </a:spcBef>
            </a:pPr>
            <a:r>
              <a:rPr lang="en-US" sz="1500" dirty="0">
                <a:solidFill>
                  <a:srgbClr val="000000"/>
                </a:solidFill>
                <a:latin typeface="Book Antiqua" panose="02040602050305030304" pitchFamily="18" charset="0"/>
                <a:cs typeface="Arial" pitchFamily="34" charset="0"/>
              </a:rPr>
              <a:t>When a quick response is needed</a:t>
            </a:r>
          </a:p>
          <a:p>
            <a:pPr lvl="1">
              <a:lnSpc>
                <a:spcPct val="120000"/>
              </a:lnSpc>
              <a:spcBef>
                <a:spcPts val="0"/>
              </a:spcBef>
            </a:pPr>
            <a:r>
              <a:rPr lang="en-US" sz="1500" strike="sngStrike" dirty="0">
                <a:solidFill>
                  <a:srgbClr val="FCA72E"/>
                </a:solidFill>
                <a:latin typeface="Book Antiqua" panose="02040602050305030304" pitchFamily="18" charset="0"/>
                <a:cs typeface="Arial" pitchFamily="34" charset="0"/>
              </a:rPr>
              <a:t>To allow geographically dispersed learners to interact”</a:t>
            </a:r>
            <a:endParaRPr lang="en-US" altLang="en-US" sz="1500" strike="sngStrike" dirty="0">
              <a:solidFill>
                <a:srgbClr val="FCA72E"/>
              </a:solidFill>
              <a:latin typeface="Book Antiqua" panose="02040602050305030304" pitchFamily="18" charset="0"/>
              <a:cs typeface="Arial" pitchFamily="34" charset="0"/>
              <a:sym typeface="Symbol" panose="05050102010706020507" pitchFamily="18" charset="2"/>
            </a:endParaRPr>
          </a:p>
          <a:p>
            <a:pPr marL="0" indent="0" algn="r">
              <a:spcBef>
                <a:spcPts val="0"/>
              </a:spcBef>
              <a:buNone/>
            </a:pPr>
            <a:r>
              <a:rPr lang="en-US" altLang="en-US" sz="1350" dirty="0">
                <a:latin typeface="Book Antiqua" panose="02040602050305030304" pitchFamily="18" charset="0"/>
                <a:cs typeface="Arial" pitchFamily="34" charset="0"/>
                <a:sym typeface="Symbol" panose="05050102010706020507" pitchFamily="18" charset="2"/>
              </a:rPr>
              <a:t></a:t>
            </a:r>
            <a:r>
              <a:rPr lang="en-US" altLang="en-US" sz="1350" dirty="0">
                <a:latin typeface="Book Antiqua" panose="02040602050305030304" pitchFamily="18" charset="0"/>
                <a:cs typeface="Arial" pitchFamily="34" charset="0"/>
              </a:rPr>
              <a:t>Patti Shank </a:t>
            </a:r>
          </a:p>
          <a:p>
            <a:pPr marL="0" indent="0" algn="r">
              <a:spcBef>
                <a:spcPts val="0"/>
              </a:spcBef>
              <a:buNone/>
            </a:pPr>
            <a:r>
              <a:rPr lang="en-US" altLang="en-US" sz="1350" dirty="0">
                <a:latin typeface="Book Antiqua" panose="02040602050305030304" pitchFamily="18" charset="0"/>
                <a:cs typeface="Arial" pitchFamily="34" charset="0"/>
              </a:rPr>
              <a:t>The eLearning Guild Research Report. June, 2010.</a:t>
            </a:r>
          </a:p>
        </p:txBody>
      </p:sp>
      <p:sp>
        <p:nvSpPr>
          <p:cNvPr id="7" name="Slide Number Placeholder 6"/>
          <p:cNvSpPr>
            <a:spLocks noGrp="1"/>
          </p:cNvSpPr>
          <p:nvPr>
            <p:ph type="sldNum" sz="quarter" idx="12"/>
          </p:nvPr>
        </p:nvSpPr>
        <p:spPr>
          <a:prstGeom prst="rect">
            <a:avLst/>
          </a:prstGeom>
        </p:spPr>
        <p:txBody>
          <a:bodyPr/>
          <a:lstStyle/>
          <a:p>
            <a:fld id="{CEAB1635-7AB6-4A02-8F63-2344453D2D84}" type="slidenum">
              <a:rPr lang="en-US" sz="825"/>
              <a:pPr/>
              <a:t>28</a:t>
            </a:fld>
            <a:endParaRPr lang="en-US" sz="825" dirty="0"/>
          </a:p>
        </p:txBody>
      </p:sp>
      <p:sp>
        <p:nvSpPr>
          <p:cNvPr id="41990" name="Title 4"/>
          <p:cNvSpPr>
            <a:spLocks noGrp="1"/>
          </p:cNvSpPr>
          <p:nvPr>
            <p:ph type="title"/>
          </p:nvPr>
        </p:nvSpPr>
        <p:spPr/>
        <p:txBody>
          <a:bodyPr/>
          <a:lstStyle/>
          <a:p>
            <a:r>
              <a:rPr lang="en-US" dirty="0"/>
              <a:t>Poll: </a:t>
            </a:r>
            <a:r>
              <a:rPr lang="en-US" altLang="en-US" dirty="0"/>
              <a:t>Why do LIVE (a.k.a. synchronous) training at all?</a:t>
            </a:r>
          </a:p>
        </p:txBody>
      </p:sp>
      <p:sp>
        <p:nvSpPr>
          <p:cNvPr id="10" name="TextBox 9"/>
          <p:cNvSpPr txBox="1"/>
          <p:nvPr/>
        </p:nvSpPr>
        <p:spPr>
          <a:xfrm>
            <a:off x="6402289" y="4695753"/>
            <a:ext cx="1895822"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respond to the Poll</a:t>
            </a:r>
          </a:p>
        </p:txBody>
      </p:sp>
      <p:sp>
        <p:nvSpPr>
          <p:cNvPr id="11" name="Oval 10"/>
          <p:cNvSpPr/>
          <p:nvPr/>
        </p:nvSpPr>
        <p:spPr>
          <a:xfrm>
            <a:off x="6339456" y="463758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1022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433214" y="710113"/>
            <a:ext cx="8253586" cy="3477699"/>
          </a:xfrm>
        </p:spPr>
        <p:txBody>
          <a:bodyPr>
            <a:noAutofit/>
          </a:bodyPr>
          <a:lstStyle/>
          <a:p>
            <a:pPr>
              <a:lnSpc>
                <a:spcPct val="80000"/>
              </a:lnSpc>
              <a:spcBef>
                <a:spcPts val="150"/>
              </a:spcBef>
              <a:buNone/>
            </a:pPr>
            <a:r>
              <a:rPr lang="en-US" sz="1351" b="1" dirty="0">
                <a:solidFill>
                  <a:schemeClr val="tx2">
                    <a:lumMod val="75000"/>
                  </a:schemeClr>
                </a:solidFill>
                <a:latin typeface="Calibri" pitchFamily="34" charset="0"/>
              </a:rPr>
              <a:t>Domain 1: Planning Prior to the Course	</a:t>
            </a:r>
            <a:r>
              <a:rPr lang="en-US" sz="1201" b="1" dirty="0">
                <a:latin typeface="Calibri" pitchFamily="34" charset="0"/>
              </a:rPr>
              <a:t>	</a:t>
            </a:r>
          </a:p>
          <a:p>
            <a:pPr>
              <a:lnSpc>
                <a:spcPct val="80000"/>
              </a:lnSpc>
              <a:spcBef>
                <a:spcPts val="150"/>
              </a:spcBef>
              <a:buNone/>
            </a:pPr>
            <a:r>
              <a:rPr lang="en-US" sz="1201" b="1" dirty="0">
                <a:latin typeface="Calibri" pitchFamily="34" charset="0"/>
                <a:cs typeface="Arial" pitchFamily="34" charset="0"/>
              </a:rPr>
              <a:t>	1A: Review Learning Objectives and Match Them to Learner and Organizational Needs	</a:t>
            </a:r>
          </a:p>
          <a:p>
            <a:pPr>
              <a:lnSpc>
                <a:spcPct val="80000"/>
              </a:lnSpc>
              <a:spcBef>
                <a:spcPts val="150"/>
              </a:spcBef>
              <a:buNone/>
            </a:pPr>
            <a:r>
              <a:rPr lang="en-US" sz="1201" b="1" dirty="0">
                <a:latin typeface="Calibri" pitchFamily="34" charset="0"/>
                <a:cs typeface="Arial" pitchFamily="34" charset="0"/>
              </a:rPr>
              <a:t>	1B: Create an Environment Conducive to Learning</a:t>
            </a:r>
          </a:p>
          <a:p>
            <a:pPr>
              <a:lnSpc>
                <a:spcPct val="80000"/>
              </a:lnSpc>
              <a:spcBef>
                <a:spcPts val="150"/>
              </a:spcBef>
              <a:buNone/>
            </a:pPr>
            <a:r>
              <a:rPr lang="en-US" sz="1201" b="1" dirty="0">
                <a:solidFill>
                  <a:srgbClr val="C0C0C0"/>
                </a:solidFill>
                <a:latin typeface="Calibri" pitchFamily="34" charset="0"/>
              </a:rPr>
              <a:t>	</a:t>
            </a:r>
          </a:p>
          <a:p>
            <a:pPr>
              <a:lnSpc>
                <a:spcPct val="80000"/>
              </a:lnSpc>
              <a:spcBef>
                <a:spcPts val="150"/>
              </a:spcBef>
              <a:buNone/>
            </a:pPr>
            <a:r>
              <a:rPr lang="en-US" sz="1351" b="1" dirty="0">
                <a:solidFill>
                  <a:schemeClr val="tx2">
                    <a:lumMod val="75000"/>
                  </a:schemeClr>
                </a:solidFill>
                <a:latin typeface="Calibri" pitchFamily="34" charset="0"/>
              </a:rPr>
              <a:t>Domain 2: Methods and Media for Instructional Delivery</a:t>
            </a:r>
            <a:r>
              <a:rPr lang="en-US" sz="1201" b="1" dirty="0">
                <a:solidFill>
                  <a:schemeClr val="tx2">
                    <a:lumMod val="75000"/>
                  </a:schemeClr>
                </a:solidFill>
                <a:latin typeface="Calibri" pitchFamily="34" charset="0"/>
              </a:rPr>
              <a:t>	</a:t>
            </a:r>
            <a:r>
              <a:rPr lang="en-US" sz="1201" b="1" dirty="0">
                <a:latin typeface="Calibri" pitchFamily="34" charset="0"/>
              </a:rPr>
              <a:t>	</a:t>
            </a:r>
          </a:p>
          <a:p>
            <a:pPr>
              <a:lnSpc>
                <a:spcPct val="80000"/>
              </a:lnSpc>
              <a:spcBef>
                <a:spcPts val="150"/>
              </a:spcBef>
              <a:buNone/>
            </a:pPr>
            <a:r>
              <a:rPr lang="en-US" sz="1201" b="1" dirty="0">
                <a:latin typeface="Calibri" pitchFamily="34" charset="0"/>
              </a:rPr>
              <a:t>	</a:t>
            </a:r>
            <a:r>
              <a:rPr lang="en-US" sz="1201" b="1" dirty="0">
                <a:latin typeface="Calibri" pitchFamily="34" charset="0"/>
                <a:cs typeface="Arial" pitchFamily="34" charset="0"/>
              </a:rPr>
              <a:t>2A: Select and Implement Delivery Methods	</a:t>
            </a:r>
          </a:p>
          <a:p>
            <a:pPr>
              <a:lnSpc>
                <a:spcPct val="80000"/>
              </a:lnSpc>
              <a:spcBef>
                <a:spcPts val="150"/>
              </a:spcBef>
              <a:buNone/>
            </a:pPr>
            <a:r>
              <a:rPr lang="en-US" sz="1201" b="1" dirty="0">
                <a:latin typeface="Calibri" pitchFamily="34" charset="0"/>
                <a:cs typeface="Arial" pitchFamily="34" charset="0"/>
              </a:rPr>
              <a:t>	2B: Use Instructional Media</a:t>
            </a:r>
          </a:p>
          <a:p>
            <a:pPr>
              <a:lnSpc>
                <a:spcPct val="80000"/>
              </a:lnSpc>
              <a:spcBef>
                <a:spcPts val="150"/>
              </a:spcBef>
              <a:buNone/>
            </a:pPr>
            <a:r>
              <a:rPr lang="en-US" sz="1201" b="1" dirty="0">
                <a:latin typeface="Calibri" pitchFamily="34" charset="0"/>
                <a:cs typeface="Arial" pitchFamily="34" charset="0"/>
              </a:rPr>
              <a:t>	</a:t>
            </a:r>
          </a:p>
          <a:p>
            <a:pPr>
              <a:lnSpc>
                <a:spcPct val="80000"/>
              </a:lnSpc>
              <a:spcBef>
                <a:spcPts val="150"/>
              </a:spcBef>
              <a:buNone/>
            </a:pPr>
            <a:r>
              <a:rPr lang="en-US" sz="1351" b="1" dirty="0">
                <a:solidFill>
                  <a:schemeClr val="tx2">
                    <a:lumMod val="75000"/>
                  </a:schemeClr>
                </a:solidFill>
                <a:latin typeface="Calibri" pitchFamily="34" charset="0"/>
              </a:rPr>
              <a:t>Domain 3: Instructor Credibility and Communications</a:t>
            </a:r>
            <a:r>
              <a:rPr lang="en-US" sz="1201" b="1" dirty="0">
                <a:solidFill>
                  <a:schemeClr val="tx2">
                    <a:lumMod val="75000"/>
                  </a:schemeClr>
                </a:solidFill>
                <a:latin typeface="Calibri" pitchFamily="34" charset="0"/>
              </a:rPr>
              <a:t>	</a:t>
            </a:r>
            <a:r>
              <a:rPr lang="en-US" sz="1201" b="1" dirty="0">
                <a:latin typeface="Calibri" pitchFamily="34" charset="0"/>
              </a:rPr>
              <a:t>	</a:t>
            </a:r>
          </a:p>
          <a:p>
            <a:pPr>
              <a:lnSpc>
                <a:spcPct val="80000"/>
              </a:lnSpc>
              <a:spcBef>
                <a:spcPts val="150"/>
              </a:spcBef>
              <a:buNone/>
            </a:pPr>
            <a:r>
              <a:rPr lang="en-US" sz="1201" b="1" dirty="0">
                <a:latin typeface="Calibri" pitchFamily="34" charset="0"/>
              </a:rPr>
              <a:t>	</a:t>
            </a:r>
            <a:r>
              <a:rPr lang="en-US" sz="1201" b="1" dirty="0">
                <a:latin typeface="Calibri" pitchFamily="34" charset="0"/>
                <a:cs typeface="Arial" pitchFamily="34" charset="0"/>
              </a:rPr>
              <a:t>3A: Demonstrate Professional Conduct and Content Expertise	</a:t>
            </a:r>
          </a:p>
          <a:p>
            <a:pPr>
              <a:lnSpc>
                <a:spcPct val="80000"/>
              </a:lnSpc>
              <a:spcBef>
                <a:spcPts val="150"/>
              </a:spcBef>
              <a:buNone/>
            </a:pPr>
            <a:r>
              <a:rPr lang="en-US" sz="1201" b="1" dirty="0">
                <a:latin typeface="Calibri" pitchFamily="34" charset="0"/>
                <a:cs typeface="Arial" pitchFamily="34" charset="0"/>
              </a:rPr>
              <a:t>	3B: Use Communication and Presentation Skills to Facilitate Learning</a:t>
            </a:r>
          </a:p>
          <a:p>
            <a:pPr>
              <a:lnSpc>
                <a:spcPct val="80000"/>
              </a:lnSpc>
              <a:spcBef>
                <a:spcPts val="150"/>
              </a:spcBef>
              <a:buNone/>
            </a:pPr>
            <a:r>
              <a:rPr lang="en-US" sz="1201" b="1" dirty="0">
                <a:latin typeface="Calibri" pitchFamily="34" charset="0"/>
                <a:cs typeface="Arial" pitchFamily="34" charset="0"/>
              </a:rPr>
              <a:t>	</a:t>
            </a:r>
          </a:p>
          <a:p>
            <a:pPr>
              <a:lnSpc>
                <a:spcPct val="80000"/>
              </a:lnSpc>
              <a:spcBef>
                <a:spcPts val="150"/>
              </a:spcBef>
              <a:buNone/>
            </a:pPr>
            <a:r>
              <a:rPr lang="en-US" sz="1351" b="1" dirty="0">
                <a:solidFill>
                  <a:schemeClr val="tx2">
                    <a:lumMod val="75000"/>
                  </a:schemeClr>
                </a:solidFill>
                <a:latin typeface="Calibri" pitchFamily="34" charset="0"/>
              </a:rPr>
              <a:t>Domain 4: Group Facilitation</a:t>
            </a:r>
            <a:r>
              <a:rPr lang="en-US" sz="1201" b="1" dirty="0">
                <a:latin typeface="Calibri" pitchFamily="34" charset="0"/>
              </a:rPr>
              <a:t>		</a:t>
            </a:r>
          </a:p>
          <a:p>
            <a:pPr>
              <a:lnSpc>
                <a:spcPct val="80000"/>
              </a:lnSpc>
              <a:spcBef>
                <a:spcPts val="150"/>
              </a:spcBef>
              <a:buNone/>
            </a:pPr>
            <a:r>
              <a:rPr lang="en-US" sz="1201" b="1" dirty="0">
                <a:latin typeface="Calibri" pitchFamily="34" charset="0"/>
              </a:rPr>
              <a:t>	</a:t>
            </a:r>
            <a:r>
              <a:rPr lang="en-US" sz="1201" b="1" dirty="0">
                <a:latin typeface="Calibri" pitchFamily="34" charset="0"/>
                <a:cs typeface="Arial" pitchFamily="34" charset="0"/>
              </a:rPr>
              <a:t>4A: Establish and Maintain a Learner-Centered Environment	</a:t>
            </a:r>
          </a:p>
          <a:p>
            <a:pPr>
              <a:lnSpc>
                <a:spcPct val="80000"/>
              </a:lnSpc>
              <a:spcBef>
                <a:spcPts val="150"/>
              </a:spcBef>
              <a:buNone/>
            </a:pPr>
            <a:r>
              <a:rPr lang="en-US" sz="1201" b="1" dirty="0">
                <a:latin typeface="Calibri" pitchFamily="34" charset="0"/>
                <a:cs typeface="Arial" pitchFamily="34" charset="0"/>
              </a:rPr>
              <a:t>	4B: Use a Variety Question Types and Techniques	</a:t>
            </a:r>
          </a:p>
          <a:p>
            <a:pPr>
              <a:lnSpc>
                <a:spcPct val="80000"/>
              </a:lnSpc>
              <a:spcBef>
                <a:spcPts val="150"/>
              </a:spcBef>
              <a:buNone/>
            </a:pPr>
            <a:r>
              <a:rPr lang="en-US" sz="1201" b="1" dirty="0">
                <a:latin typeface="Calibri" pitchFamily="34" charset="0"/>
                <a:cs typeface="Arial" pitchFamily="34" charset="0"/>
              </a:rPr>
              <a:t>	4C: Address Learner Needs for Additional Explanation and Encouragement	</a:t>
            </a:r>
          </a:p>
          <a:p>
            <a:pPr>
              <a:lnSpc>
                <a:spcPct val="80000"/>
              </a:lnSpc>
              <a:spcBef>
                <a:spcPts val="150"/>
              </a:spcBef>
              <a:buNone/>
            </a:pPr>
            <a:r>
              <a:rPr lang="en-US" sz="1201" b="1" dirty="0">
                <a:latin typeface="Calibri" pitchFamily="34" charset="0"/>
                <a:cs typeface="Arial" pitchFamily="34" charset="0"/>
              </a:rPr>
              <a:t>	4D: Motivate and Reinforce Learners</a:t>
            </a:r>
          </a:p>
          <a:p>
            <a:pPr>
              <a:lnSpc>
                <a:spcPct val="80000"/>
              </a:lnSpc>
              <a:spcBef>
                <a:spcPts val="150"/>
              </a:spcBef>
              <a:buNone/>
            </a:pPr>
            <a:r>
              <a:rPr lang="en-US" sz="1201" b="1" dirty="0">
                <a:latin typeface="Calibri" pitchFamily="34" charset="0"/>
                <a:cs typeface="Arial" pitchFamily="34" charset="0"/>
              </a:rPr>
              <a:t>	</a:t>
            </a:r>
          </a:p>
          <a:p>
            <a:pPr>
              <a:lnSpc>
                <a:spcPct val="80000"/>
              </a:lnSpc>
              <a:spcBef>
                <a:spcPts val="150"/>
              </a:spcBef>
              <a:buNone/>
            </a:pPr>
            <a:r>
              <a:rPr lang="en-US" sz="1351" b="1" dirty="0">
                <a:solidFill>
                  <a:schemeClr val="tx2">
                    <a:lumMod val="75000"/>
                  </a:schemeClr>
                </a:solidFill>
                <a:latin typeface="Calibri" pitchFamily="34" charset="0"/>
              </a:rPr>
              <a:t>Domain 5: Evaluate the Training Event</a:t>
            </a:r>
            <a:r>
              <a:rPr lang="en-US" sz="1201" b="1" dirty="0">
                <a:solidFill>
                  <a:schemeClr val="tx2">
                    <a:lumMod val="75000"/>
                  </a:schemeClr>
                </a:solidFill>
                <a:latin typeface="Calibri" pitchFamily="34" charset="0"/>
              </a:rPr>
              <a:t>		</a:t>
            </a:r>
          </a:p>
          <a:p>
            <a:pPr>
              <a:lnSpc>
                <a:spcPct val="80000"/>
              </a:lnSpc>
              <a:spcBef>
                <a:spcPts val="150"/>
              </a:spcBef>
              <a:buNone/>
            </a:pPr>
            <a:r>
              <a:rPr lang="en-US" sz="1201" b="1" dirty="0">
                <a:latin typeface="Calibri" pitchFamily="34" charset="0"/>
              </a:rPr>
              <a:t>	</a:t>
            </a:r>
            <a:r>
              <a:rPr lang="en-US" sz="1201" b="1" dirty="0">
                <a:latin typeface="Calibri" pitchFamily="34" charset="0"/>
                <a:cs typeface="Arial" pitchFamily="34" charset="0"/>
              </a:rPr>
              <a:t>5A: Evaluate Learner Performance throughout the Training Event	</a:t>
            </a:r>
          </a:p>
          <a:p>
            <a:pPr>
              <a:lnSpc>
                <a:spcPct val="80000"/>
              </a:lnSpc>
              <a:spcBef>
                <a:spcPts val="150"/>
              </a:spcBef>
              <a:buNone/>
            </a:pPr>
            <a:r>
              <a:rPr lang="en-US" sz="1201" b="1" dirty="0">
                <a:latin typeface="Calibri" pitchFamily="34" charset="0"/>
                <a:cs typeface="Arial" pitchFamily="34" charset="0"/>
              </a:rPr>
              <a:t>	5B: Evaluate Trainer Performance and Delivery of Course</a:t>
            </a:r>
            <a:r>
              <a:rPr lang="en-US" sz="1201" b="1" dirty="0">
                <a:latin typeface="Calibri" pitchFamily="34" charset="0"/>
              </a:rPr>
              <a:t>	</a:t>
            </a:r>
          </a:p>
        </p:txBody>
      </p:sp>
      <p:sp>
        <p:nvSpPr>
          <p:cNvPr id="73730" name="Rectangle 2"/>
          <p:cNvSpPr>
            <a:spLocks noGrp="1" noChangeArrowheads="1"/>
          </p:cNvSpPr>
          <p:nvPr>
            <p:ph type="title"/>
          </p:nvPr>
        </p:nvSpPr>
        <p:spPr/>
        <p:txBody>
          <a:bodyPr>
            <a:noAutofit/>
          </a:bodyPr>
          <a:lstStyle/>
          <a:p>
            <a:pPr eaLnBrk="1" hangingPunct="1"/>
            <a:r>
              <a:rPr lang="en-US" sz="2000" dirty="0">
                <a:solidFill>
                  <a:schemeClr val="tx1"/>
                </a:solidFill>
                <a:hlinkClick r:id="rId3"/>
              </a:rPr>
              <a:t>CompTIA Certified Technical Trainer (CTT+)</a:t>
            </a:r>
            <a:r>
              <a:rPr lang="en-US" sz="2000" dirty="0">
                <a:solidFill>
                  <a:schemeClr val="tx1"/>
                </a:solidFill>
              </a:rPr>
              <a:t> Domains and Competencies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263" y="3499776"/>
            <a:ext cx="2074537" cy="943914"/>
          </a:xfrm>
          <a:prstGeom prst="rect">
            <a:avLst/>
          </a:prstGeom>
        </p:spPr>
      </p:pic>
      <p:sp>
        <p:nvSpPr>
          <p:cNvPr id="4" name="TextBox 3"/>
          <p:cNvSpPr txBox="1"/>
          <p:nvPr/>
        </p:nvSpPr>
        <p:spPr>
          <a:xfrm>
            <a:off x="463088" y="4551048"/>
            <a:ext cx="8588062" cy="461665"/>
          </a:xfrm>
          <a:prstGeom prst="rect">
            <a:avLst/>
          </a:prstGeom>
          <a:noFill/>
        </p:spPr>
        <p:txBody>
          <a:bodyPr wrap="square" rtlCol="0">
            <a:spAutoFit/>
          </a:bodyPr>
          <a:lstStyle/>
          <a:p>
            <a:r>
              <a:rPr lang="en-US" sz="800" dirty="0">
                <a:hlinkClick r:id="rId5"/>
              </a:rPr>
              <a:t>https://partners.comptia.org/docs/default-source/resources/comptia-ctt-overview.pdf</a:t>
            </a:r>
            <a:r>
              <a:rPr lang="en-US" sz="800" dirty="0"/>
              <a:t>   </a:t>
            </a:r>
            <a:br>
              <a:rPr lang="en-US" sz="800" dirty="0"/>
            </a:br>
            <a:r>
              <a:rPr lang="en-US" sz="800" dirty="0">
                <a:hlinkClick r:id="rId6"/>
              </a:rPr>
              <a:t>https://partners.comptia.org/docs/default-source/resources/comptia-ctt-virtual-classroom-trainer-how-to-prepare.pdf</a:t>
            </a:r>
            <a:r>
              <a:rPr lang="en-US" sz="800" dirty="0"/>
              <a:t>  </a:t>
            </a:r>
          </a:p>
          <a:p>
            <a:r>
              <a:rPr lang="en-US" sz="800" dirty="0">
                <a:hlinkClick r:id="rId7"/>
              </a:rPr>
              <a:t>https://partners.comptia.org/resources/download-central?q=CTT or https://www.comptia.jp/pdf/cttplus_objectives.pdf</a:t>
            </a:r>
            <a:r>
              <a:rPr lang="en-US" sz="800" dirty="0"/>
              <a:t> </a:t>
            </a:r>
          </a:p>
        </p:txBody>
      </p:sp>
    </p:spTree>
    <p:extLst>
      <p:ext uri="{BB962C8B-B14F-4D97-AF65-F5344CB8AC3E}">
        <p14:creationId xmlns:p14="http://schemas.microsoft.com/office/powerpoint/2010/main" val="29219564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11749" y="270586"/>
            <a:ext cx="5920502" cy="530021"/>
          </a:xfrm>
        </p:spPr>
        <p:txBody>
          <a:bodyPr/>
          <a:lstStyle/>
          <a:p>
            <a:pPr eaLnBrk="1" hangingPunct="1"/>
            <a:r>
              <a:rPr lang="en-US" altLang="en-US" dirty="0"/>
              <a:t>To join Adobe Connect session</a:t>
            </a:r>
          </a:p>
        </p:txBody>
      </p:sp>
      <p:sp>
        <p:nvSpPr>
          <p:cNvPr id="3" name="Content Placeholder 2"/>
          <p:cNvSpPr>
            <a:spLocks noGrp="1"/>
          </p:cNvSpPr>
          <p:nvPr>
            <p:ph idx="1"/>
          </p:nvPr>
        </p:nvSpPr>
        <p:spPr>
          <a:xfrm>
            <a:off x="1611750" y="963417"/>
            <a:ext cx="6247631" cy="3793457"/>
          </a:xfrm>
        </p:spPr>
        <p:txBody>
          <a:bodyPr>
            <a:noAutofit/>
          </a:bodyPr>
          <a:lstStyle/>
          <a:p>
            <a:pPr marL="0" indent="0">
              <a:buNone/>
              <a:defRPr/>
            </a:pPr>
            <a:r>
              <a:rPr lang="en-US" altLang="en-US" sz="1802" b="1" dirty="0"/>
              <a:t>To participate in a virtual classroom</a:t>
            </a:r>
          </a:p>
          <a:p>
            <a:pPr marL="0" indent="0">
              <a:buNone/>
              <a:defRPr/>
            </a:pPr>
            <a:r>
              <a:rPr lang="en-US" altLang="en-US" sz="1802" b="1" dirty="0">
                <a:solidFill>
                  <a:srgbClr val="FF0000"/>
                </a:solidFill>
              </a:rPr>
              <a:t>Your session room </a:t>
            </a:r>
            <a:r>
              <a:rPr lang="en-US" altLang="en-US" sz="1802" b="1" dirty="0" err="1">
                <a:solidFill>
                  <a:srgbClr val="FF0000"/>
                </a:solidFill>
              </a:rPr>
              <a:t>url</a:t>
            </a:r>
            <a:r>
              <a:rPr lang="en-US" altLang="en-US" sz="1802" b="1" dirty="0">
                <a:solidFill>
                  <a:srgbClr val="FF0000"/>
                </a:solidFill>
              </a:rPr>
              <a:t> + /</a:t>
            </a:r>
            <a:r>
              <a:rPr lang="en-US" altLang="en-US" sz="1802" dirty="0">
                <a:solidFill>
                  <a:srgbClr val="0070C0"/>
                </a:solidFill>
              </a:rPr>
              <a:t>?lightning=true </a:t>
            </a:r>
          </a:p>
          <a:p>
            <a:pPr marL="0" indent="0">
              <a:buNone/>
              <a:defRPr/>
            </a:pPr>
            <a:r>
              <a:rPr lang="en-US" altLang="en-US" sz="1802" dirty="0"/>
              <a:t>Select Guest and type in your own name.  Click the Enter room button.</a:t>
            </a:r>
          </a:p>
          <a:p>
            <a:pPr marL="0" indent="0">
              <a:buNone/>
              <a:defRPr/>
            </a:pPr>
            <a:endParaRPr lang="en-US" altLang="en-US" sz="1802" dirty="0"/>
          </a:p>
          <a:p>
            <a:pPr marL="0" indent="0">
              <a:buNone/>
              <a:defRPr/>
            </a:pPr>
            <a:r>
              <a:rPr lang="en-US" altLang="en-US" sz="1802" dirty="0"/>
              <a:t>You can ask questions and interact in the session room by typing in chat and responding to polls.</a:t>
            </a:r>
          </a:p>
          <a:p>
            <a:pPr marL="0" indent="0">
              <a:buNone/>
              <a:defRPr/>
            </a:pPr>
            <a:endParaRPr lang="en-US" altLang="en-US" sz="1802" dirty="0"/>
          </a:p>
          <a:p>
            <a:pPr marL="0" indent="0">
              <a:buNone/>
              <a:defRPr/>
            </a:pPr>
            <a:endParaRPr lang="en-US" altLang="en-US" sz="1351" dirty="0"/>
          </a:p>
        </p:txBody>
      </p:sp>
      <p:sp>
        <p:nvSpPr>
          <p:cNvPr id="2" name="Footer Placeholder 1"/>
          <p:cNvSpPr>
            <a:spLocks noGrp="1"/>
          </p:cNvSpPr>
          <p:nvPr>
            <p:ph type="ftr" sz="quarter" idx="11"/>
          </p:nvPr>
        </p:nvSpPr>
        <p:spPr/>
        <p:txBody>
          <a:bodyPr/>
          <a:lstStyle/>
          <a:p>
            <a:r>
              <a:rPr lang="en-US"/>
              <a:t>© 2012-17 Karen Hyder</a:t>
            </a:r>
          </a:p>
        </p:txBody>
      </p:sp>
    </p:spTree>
    <p:custDataLst>
      <p:tags r:id="rId1"/>
    </p:custDataLst>
    <p:extLst>
      <p:ext uri="{BB962C8B-B14F-4D97-AF65-F5344CB8AC3E}">
        <p14:creationId xmlns:p14="http://schemas.microsoft.com/office/powerpoint/2010/main" val="3652921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433214" y="710113"/>
            <a:ext cx="8253586" cy="3477699"/>
          </a:xfrm>
        </p:spPr>
        <p:txBody>
          <a:bodyPr>
            <a:noAutofit/>
          </a:bodyPr>
          <a:lstStyle/>
          <a:p>
            <a:pPr>
              <a:lnSpc>
                <a:spcPct val="80000"/>
              </a:lnSpc>
              <a:spcBef>
                <a:spcPts val="150"/>
              </a:spcBef>
              <a:buNone/>
            </a:pPr>
            <a:r>
              <a:rPr lang="en-US" sz="1351" b="1" dirty="0">
                <a:solidFill>
                  <a:schemeClr val="bg2"/>
                </a:solidFill>
                <a:latin typeface="Calibri" pitchFamily="34" charset="0"/>
              </a:rPr>
              <a:t>Domain 1: Planning Prior to the Course</a:t>
            </a:r>
            <a:r>
              <a:rPr lang="en-US" sz="1351" b="1" dirty="0">
                <a:solidFill>
                  <a:schemeClr val="tx2">
                    <a:lumMod val="75000"/>
                  </a:schemeClr>
                </a:solidFill>
                <a:latin typeface="Calibri" pitchFamily="34" charset="0"/>
              </a:rPr>
              <a:t>	</a:t>
            </a:r>
            <a:r>
              <a:rPr lang="en-US" sz="1201" b="1" dirty="0">
                <a:latin typeface="Calibri" pitchFamily="34" charset="0"/>
              </a:rPr>
              <a:t>	</a:t>
            </a:r>
          </a:p>
          <a:p>
            <a:pPr>
              <a:lnSpc>
                <a:spcPct val="80000"/>
              </a:lnSpc>
              <a:spcBef>
                <a:spcPts val="150"/>
              </a:spcBef>
              <a:buNone/>
            </a:pPr>
            <a:r>
              <a:rPr lang="en-US" sz="1201" b="1" dirty="0">
                <a:solidFill>
                  <a:schemeClr val="bg2"/>
                </a:solidFill>
                <a:latin typeface="Calibri" pitchFamily="34" charset="0"/>
                <a:cs typeface="Arial" pitchFamily="34" charset="0"/>
              </a:rPr>
              <a:t>	1A: Review Learning Objectives and Match Them to Learner and Organizational Needs</a:t>
            </a:r>
            <a:r>
              <a:rPr lang="en-US" sz="1201" b="1" dirty="0">
                <a:latin typeface="Calibri" pitchFamily="34" charset="0"/>
                <a:cs typeface="Arial" pitchFamily="34" charset="0"/>
              </a:rPr>
              <a:t>	</a:t>
            </a:r>
          </a:p>
          <a:p>
            <a:pPr>
              <a:lnSpc>
                <a:spcPct val="80000"/>
              </a:lnSpc>
              <a:spcBef>
                <a:spcPts val="150"/>
              </a:spcBef>
              <a:buNone/>
            </a:pPr>
            <a:r>
              <a:rPr lang="en-US" sz="1201" b="1" dirty="0">
                <a:latin typeface="Calibri" pitchFamily="34" charset="0"/>
                <a:cs typeface="Arial" pitchFamily="34" charset="0"/>
              </a:rPr>
              <a:t>	1B: Create an Environment Conducive to Learning</a:t>
            </a:r>
          </a:p>
          <a:p>
            <a:pPr>
              <a:lnSpc>
                <a:spcPct val="80000"/>
              </a:lnSpc>
              <a:spcBef>
                <a:spcPts val="150"/>
              </a:spcBef>
              <a:buNone/>
            </a:pPr>
            <a:r>
              <a:rPr lang="en-US" sz="1201" b="1" dirty="0">
                <a:solidFill>
                  <a:srgbClr val="C0C0C0"/>
                </a:solidFill>
                <a:latin typeface="Calibri" pitchFamily="34" charset="0"/>
              </a:rPr>
              <a:t>	</a:t>
            </a:r>
          </a:p>
          <a:p>
            <a:pPr>
              <a:lnSpc>
                <a:spcPct val="80000"/>
              </a:lnSpc>
              <a:spcBef>
                <a:spcPts val="150"/>
              </a:spcBef>
              <a:buNone/>
            </a:pPr>
            <a:r>
              <a:rPr lang="en-US" sz="1351" b="1" dirty="0">
                <a:solidFill>
                  <a:schemeClr val="bg2"/>
                </a:solidFill>
                <a:latin typeface="Calibri" pitchFamily="34" charset="0"/>
              </a:rPr>
              <a:t>Domain 2: Methods and Media for Instructional Delivery</a:t>
            </a:r>
            <a:r>
              <a:rPr lang="en-US" sz="1201" b="1" dirty="0">
                <a:solidFill>
                  <a:schemeClr val="bg2"/>
                </a:solidFill>
                <a:latin typeface="Calibri" pitchFamily="34" charset="0"/>
              </a:rPr>
              <a:t>	</a:t>
            </a:r>
            <a:r>
              <a:rPr lang="en-US" sz="1201" b="1" dirty="0">
                <a:latin typeface="Calibri" pitchFamily="34" charset="0"/>
              </a:rPr>
              <a:t>	</a:t>
            </a:r>
          </a:p>
          <a:p>
            <a:pPr>
              <a:lnSpc>
                <a:spcPct val="80000"/>
              </a:lnSpc>
              <a:spcBef>
                <a:spcPts val="150"/>
              </a:spcBef>
              <a:buNone/>
            </a:pPr>
            <a:r>
              <a:rPr lang="en-US" sz="1201" b="1" dirty="0">
                <a:latin typeface="Calibri" pitchFamily="34" charset="0"/>
              </a:rPr>
              <a:t>	</a:t>
            </a:r>
            <a:r>
              <a:rPr lang="en-US" sz="1201" b="1" dirty="0">
                <a:latin typeface="Calibri" pitchFamily="34" charset="0"/>
                <a:cs typeface="Arial" pitchFamily="34" charset="0"/>
              </a:rPr>
              <a:t>2A: Select and Implement Delivery Methods	</a:t>
            </a:r>
          </a:p>
          <a:p>
            <a:pPr>
              <a:lnSpc>
                <a:spcPct val="80000"/>
              </a:lnSpc>
              <a:spcBef>
                <a:spcPts val="150"/>
              </a:spcBef>
              <a:buNone/>
            </a:pPr>
            <a:r>
              <a:rPr lang="en-US" sz="1201" b="1" dirty="0">
                <a:latin typeface="Calibri" pitchFamily="34" charset="0"/>
                <a:cs typeface="Arial" pitchFamily="34" charset="0"/>
              </a:rPr>
              <a:t>	2B: Use Instructional Media</a:t>
            </a:r>
          </a:p>
          <a:p>
            <a:pPr>
              <a:lnSpc>
                <a:spcPct val="80000"/>
              </a:lnSpc>
              <a:spcBef>
                <a:spcPts val="150"/>
              </a:spcBef>
              <a:buNone/>
            </a:pPr>
            <a:r>
              <a:rPr lang="en-US" sz="1201" b="1" dirty="0">
                <a:latin typeface="Calibri" pitchFamily="34" charset="0"/>
                <a:cs typeface="Arial" pitchFamily="34" charset="0"/>
              </a:rPr>
              <a:t>	</a:t>
            </a:r>
          </a:p>
          <a:p>
            <a:pPr>
              <a:lnSpc>
                <a:spcPct val="80000"/>
              </a:lnSpc>
              <a:spcBef>
                <a:spcPts val="150"/>
              </a:spcBef>
              <a:buNone/>
            </a:pPr>
            <a:r>
              <a:rPr lang="en-US" sz="1351" b="1" dirty="0">
                <a:solidFill>
                  <a:schemeClr val="bg2"/>
                </a:solidFill>
                <a:latin typeface="Calibri" pitchFamily="34" charset="0"/>
              </a:rPr>
              <a:t>Domain 3: Instructor Credibility and Communications</a:t>
            </a:r>
            <a:r>
              <a:rPr lang="en-US" sz="1201" b="1" dirty="0">
                <a:solidFill>
                  <a:schemeClr val="bg2"/>
                </a:solidFill>
                <a:latin typeface="Calibri" pitchFamily="34" charset="0"/>
              </a:rPr>
              <a:t>	</a:t>
            </a:r>
            <a:r>
              <a:rPr lang="en-US" sz="1201" b="1" dirty="0">
                <a:latin typeface="Calibri" pitchFamily="34" charset="0"/>
              </a:rPr>
              <a:t>	</a:t>
            </a:r>
          </a:p>
          <a:p>
            <a:pPr>
              <a:lnSpc>
                <a:spcPct val="80000"/>
              </a:lnSpc>
              <a:spcBef>
                <a:spcPts val="150"/>
              </a:spcBef>
              <a:buNone/>
            </a:pPr>
            <a:r>
              <a:rPr lang="en-US" sz="1201" b="1" dirty="0">
                <a:latin typeface="Calibri" pitchFamily="34" charset="0"/>
              </a:rPr>
              <a:t>	</a:t>
            </a:r>
            <a:r>
              <a:rPr lang="en-US" sz="1201" b="1" dirty="0">
                <a:latin typeface="Calibri" pitchFamily="34" charset="0"/>
                <a:cs typeface="Arial" pitchFamily="34" charset="0"/>
              </a:rPr>
              <a:t>3A: Demonstrate Professional Conduct and Content Expertise	</a:t>
            </a:r>
          </a:p>
          <a:p>
            <a:pPr>
              <a:lnSpc>
                <a:spcPct val="80000"/>
              </a:lnSpc>
              <a:spcBef>
                <a:spcPts val="150"/>
              </a:spcBef>
              <a:buNone/>
            </a:pPr>
            <a:r>
              <a:rPr lang="en-US" sz="1201" b="1" dirty="0">
                <a:latin typeface="Calibri" pitchFamily="34" charset="0"/>
                <a:cs typeface="Arial" pitchFamily="34" charset="0"/>
              </a:rPr>
              <a:t>	3B: Use Communication and Presentation Skills to Facilitate Learning</a:t>
            </a:r>
          </a:p>
          <a:p>
            <a:pPr>
              <a:lnSpc>
                <a:spcPct val="80000"/>
              </a:lnSpc>
              <a:spcBef>
                <a:spcPts val="150"/>
              </a:spcBef>
              <a:buNone/>
            </a:pPr>
            <a:r>
              <a:rPr lang="en-US" sz="1201" b="1" dirty="0">
                <a:latin typeface="Calibri" pitchFamily="34" charset="0"/>
                <a:cs typeface="Arial" pitchFamily="34" charset="0"/>
              </a:rPr>
              <a:t>	</a:t>
            </a:r>
          </a:p>
          <a:p>
            <a:pPr>
              <a:lnSpc>
                <a:spcPct val="80000"/>
              </a:lnSpc>
              <a:spcBef>
                <a:spcPts val="150"/>
              </a:spcBef>
              <a:buNone/>
            </a:pPr>
            <a:r>
              <a:rPr lang="en-US" sz="1351" b="1" dirty="0">
                <a:solidFill>
                  <a:schemeClr val="bg2"/>
                </a:solidFill>
                <a:latin typeface="Calibri" pitchFamily="34" charset="0"/>
              </a:rPr>
              <a:t>Domain 4: Group Facilitation</a:t>
            </a:r>
            <a:r>
              <a:rPr lang="en-US" sz="1201" b="1" dirty="0">
                <a:latin typeface="Calibri" pitchFamily="34" charset="0"/>
              </a:rPr>
              <a:t>		</a:t>
            </a:r>
          </a:p>
          <a:p>
            <a:pPr>
              <a:lnSpc>
                <a:spcPct val="80000"/>
              </a:lnSpc>
              <a:spcBef>
                <a:spcPts val="150"/>
              </a:spcBef>
              <a:buNone/>
            </a:pPr>
            <a:r>
              <a:rPr lang="en-US" sz="1201" b="1" dirty="0">
                <a:latin typeface="Calibri" pitchFamily="34" charset="0"/>
              </a:rPr>
              <a:t>	</a:t>
            </a:r>
            <a:r>
              <a:rPr lang="en-US" sz="1201" b="1" dirty="0">
                <a:latin typeface="Calibri" pitchFamily="34" charset="0"/>
                <a:cs typeface="Arial" pitchFamily="34" charset="0"/>
              </a:rPr>
              <a:t>4A: Establish and Maintain a Learner-Centered Environment	</a:t>
            </a:r>
          </a:p>
          <a:p>
            <a:pPr>
              <a:lnSpc>
                <a:spcPct val="80000"/>
              </a:lnSpc>
              <a:spcBef>
                <a:spcPts val="150"/>
              </a:spcBef>
              <a:buNone/>
            </a:pPr>
            <a:r>
              <a:rPr lang="en-US" sz="1201" b="1" dirty="0">
                <a:latin typeface="Calibri" pitchFamily="34" charset="0"/>
                <a:cs typeface="Arial" pitchFamily="34" charset="0"/>
              </a:rPr>
              <a:t>	4B: Use a Variety Question Types and Techniques	</a:t>
            </a:r>
          </a:p>
          <a:p>
            <a:pPr>
              <a:lnSpc>
                <a:spcPct val="80000"/>
              </a:lnSpc>
              <a:spcBef>
                <a:spcPts val="150"/>
              </a:spcBef>
              <a:buNone/>
            </a:pPr>
            <a:r>
              <a:rPr lang="en-US" sz="1201" b="1" dirty="0">
                <a:latin typeface="Calibri" pitchFamily="34" charset="0"/>
                <a:cs typeface="Arial" pitchFamily="34" charset="0"/>
              </a:rPr>
              <a:t>	4C: Address Learner Needs for Additional Explanation and Encouragement	</a:t>
            </a:r>
          </a:p>
          <a:p>
            <a:pPr>
              <a:lnSpc>
                <a:spcPct val="80000"/>
              </a:lnSpc>
              <a:spcBef>
                <a:spcPts val="150"/>
              </a:spcBef>
              <a:buNone/>
            </a:pPr>
            <a:r>
              <a:rPr lang="en-US" sz="1201" b="1" dirty="0">
                <a:latin typeface="Calibri" pitchFamily="34" charset="0"/>
                <a:cs typeface="Arial" pitchFamily="34" charset="0"/>
              </a:rPr>
              <a:t>	4D: Motivate and Reinforce Learners</a:t>
            </a:r>
          </a:p>
          <a:p>
            <a:pPr>
              <a:lnSpc>
                <a:spcPct val="80000"/>
              </a:lnSpc>
              <a:spcBef>
                <a:spcPts val="150"/>
              </a:spcBef>
              <a:buNone/>
            </a:pPr>
            <a:r>
              <a:rPr lang="en-US" sz="1201" b="1" dirty="0">
                <a:latin typeface="Calibri" pitchFamily="34" charset="0"/>
                <a:cs typeface="Arial" pitchFamily="34" charset="0"/>
              </a:rPr>
              <a:t>	</a:t>
            </a:r>
          </a:p>
          <a:p>
            <a:pPr>
              <a:lnSpc>
                <a:spcPct val="80000"/>
              </a:lnSpc>
              <a:spcBef>
                <a:spcPts val="150"/>
              </a:spcBef>
              <a:buNone/>
            </a:pPr>
            <a:r>
              <a:rPr lang="en-US" sz="1351" b="1" dirty="0">
                <a:solidFill>
                  <a:schemeClr val="bg2"/>
                </a:solidFill>
                <a:latin typeface="Calibri" pitchFamily="34" charset="0"/>
              </a:rPr>
              <a:t>Domain 5: Evaluate the Training Event</a:t>
            </a:r>
            <a:r>
              <a:rPr lang="en-US" sz="1201" b="1" dirty="0">
                <a:solidFill>
                  <a:schemeClr val="bg2"/>
                </a:solidFill>
                <a:latin typeface="Calibri" pitchFamily="34" charset="0"/>
              </a:rPr>
              <a:t>	</a:t>
            </a:r>
            <a:r>
              <a:rPr lang="en-US" sz="1201" b="1" dirty="0">
                <a:solidFill>
                  <a:schemeClr val="tx2">
                    <a:lumMod val="75000"/>
                  </a:schemeClr>
                </a:solidFill>
                <a:latin typeface="Calibri" pitchFamily="34" charset="0"/>
              </a:rPr>
              <a:t>	</a:t>
            </a:r>
          </a:p>
          <a:p>
            <a:pPr>
              <a:lnSpc>
                <a:spcPct val="80000"/>
              </a:lnSpc>
              <a:spcBef>
                <a:spcPts val="150"/>
              </a:spcBef>
              <a:buNone/>
            </a:pPr>
            <a:r>
              <a:rPr lang="en-US" sz="1201" b="1" dirty="0">
                <a:latin typeface="Calibri" pitchFamily="34" charset="0"/>
              </a:rPr>
              <a:t>	</a:t>
            </a:r>
            <a:r>
              <a:rPr lang="en-US" sz="1201" b="1" dirty="0">
                <a:latin typeface="Calibri" pitchFamily="34" charset="0"/>
                <a:cs typeface="Arial" pitchFamily="34" charset="0"/>
              </a:rPr>
              <a:t>5A: Evaluate Learner Performance throughout the Training Event	</a:t>
            </a:r>
          </a:p>
          <a:p>
            <a:pPr>
              <a:lnSpc>
                <a:spcPct val="80000"/>
              </a:lnSpc>
              <a:spcBef>
                <a:spcPts val="150"/>
              </a:spcBef>
              <a:buNone/>
            </a:pPr>
            <a:r>
              <a:rPr lang="en-US" sz="1201" b="1" dirty="0">
                <a:latin typeface="Calibri" pitchFamily="34" charset="0"/>
                <a:cs typeface="Arial" pitchFamily="34" charset="0"/>
              </a:rPr>
              <a:t>	5B: Evaluate Trainer Performance and Delivery of Course</a:t>
            </a:r>
            <a:r>
              <a:rPr lang="en-US" sz="1201" b="1" dirty="0">
                <a:latin typeface="Calibri" pitchFamily="34" charset="0"/>
              </a:rPr>
              <a:t>	</a:t>
            </a:r>
          </a:p>
        </p:txBody>
      </p:sp>
      <p:sp>
        <p:nvSpPr>
          <p:cNvPr id="73730" name="Rectangle 2"/>
          <p:cNvSpPr>
            <a:spLocks noGrp="1" noChangeArrowheads="1"/>
          </p:cNvSpPr>
          <p:nvPr>
            <p:ph type="title"/>
          </p:nvPr>
        </p:nvSpPr>
        <p:spPr/>
        <p:txBody>
          <a:bodyPr>
            <a:noAutofit/>
          </a:bodyPr>
          <a:lstStyle/>
          <a:p>
            <a:pPr eaLnBrk="1" hangingPunct="1"/>
            <a:r>
              <a:rPr lang="en-US" sz="2000" dirty="0">
                <a:solidFill>
                  <a:schemeClr val="tx1"/>
                </a:solidFill>
                <a:hlinkClick r:id="rId3"/>
              </a:rPr>
              <a:t>CompTIA Certified Technical Trainer (CTT+)</a:t>
            </a:r>
            <a:r>
              <a:rPr lang="en-US" sz="2000" dirty="0">
                <a:solidFill>
                  <a:schemeClr val="tx1"/>
                </a:solidFill>
              </a:rPr>
              <a:t> </a:t>
            </a:r>
            <a:r>
              <a:rPr lang="en-US" sz="2000" dirty="0">
                <a:solidFill>
                  <a:schemeClr val="bg2"/>
                </a:solidFill>
              </a:rPr>
              <a:t>Domains and</a:t>
            </a:r>
            <a:r>
              <a:rPr lang="en-US" sz="2000" dirty="0">
                <a:solidFill>
                  <a:schemeClr val="tx1"/>
                </a:solidFill>
              </a:rPr>
              <a:t> Competencies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263" y="3499776"/>
            <a:ext cx="2074537" cy="943914"/>
          </a:xfrm>
          <a:prstGeom prst="rect">
            <a:avLst/>
          </a:prstGeom>
        </p:spPr>
      </p:pic>
    </p:spTree>
    <p:extLst>
      <p:ext uri="{BB962C8B-B14F-4D97-AF65-F5344CB8AC3E}">
        <p14:creationId xmlns:p14="http://schemas.microsoft.com/office/powerpoint/2010/main" val="18669286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11" descr="share document menu 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7370" y="1045460"/>
            <a:ext cx="5272410" cy="359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lide Number Placeholder 9"/>
          <p:cNvSpPr>
            <a:spLocks noGrp="1"/>
          </p:cNvSpPr>
          <p:nvPr>
            <p:ph type="sldNum" sz="quarter" idx="12"/>
          </p:nvPr>
        </p:nvSpPr>
        <p:spPr>
          <a:prstGeom prst="rect">
            <a:avLst/>
          </a:prstGeom>
        </p:spPr>
        <p:txBody>
          <a:bodyPr/>
          <a:lstStyle/>
          <a:p>
            <a:pPr>
              <a:defRPr/>
            </a:pPr>
            <a:fld id="{876CACA2-D1AE-4EA4-8364-0352C88E931B}" type="slidenum">
              <a:rPr lang="en-US" smtClean="0"/>
              <a:pPr>
                <a:defRPr/>
              </a:pPr>
              <a:t>31</a:t>
            </a:fld>
            <a:endParaRPr lang="en-US"/>
          </a:p>
        </p:txBody>
      </p:sp>
      <p:sp>
        <p:nvSpPr>
          <p:cNvPr id="21" name="Title 20"/>
          <p:cNvSpPr>
            <a:spLocks noGrp="1"/>
          </p:cNvSpPr>
          <p:nvPr>
            <p:ph type="title"/>
          </p:nvPr>
        </p:nvSpPr>
        <p:spPr/>
        <p:txBody>
          <a:bodyPr/>
          <a:lstStyle/>
          <a:p>
            <a:r>
              <a:rPr lang="en-US" sz="2402" dirty="0"/>
              <a:t>It’s a lot to manage BEFORE you even begin</a:t>
            </a:r>
          </a:p>
        </p:txBody>
      </p:sp>
      <p:pic>
        <p:nvPicPr>
          <p:cNvPr id="40" name="Picture 39"/>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3364799" y="622678"/>
            <a:ext cx="3103930" cy="2072725"/>
          </a:xfrm>
          <a:prstGeom prst="rect">
            <a:avLst/>
          </a:prstGeom>
          <a:ln>
            <a:solidFill>
              <a:srgbClr val="1F497D"/>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8" descr="sharing screen message x.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42439" y="4080411"/>
            <a:ext cx="4045181" cy="90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desktop sharing icon x.jpg"/>
          <p:cNvPicPr>
            <a:picLocks noChangeAspect="1"/>
          </p:cNvPicPr>
          <p:nvPr/>
        </p:nvPicPr>
        <p:blipFill>
          <a:blip r:embed="rId7">
            <a:extLst>
              <a:ext uri="{28A0092B-C50C-407E-A947-70E740481C1C}">
                <a14:useLocalDpi xmlns:a14="http://schemas.microsoft.com/office/drawing/2010/main" val="0"/>
              </a:ext>
            </a:extLst>
          </a:blip>
          <a:srcRect r="-10187" b="-58073"/>
          <a:stretch>
            <a:fillRect/>
          </a:stretch>
        </p:blipFill>
        <p:spPr bwMode="auto">
          <a:xfrm>
            <a:off x="6881813" y="6272213"/>
            <a:ext cx="20637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Stop sharing button and menu x.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92834" y="3271327"/>
            <a:ext cx="1908023" cy="122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6018" y="3675942"/>
            <a:ext cx="1128994" cy="79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descr="control mic volume.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85656" y="2688213"/>
            <a:ext cx="1783591" cy="91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Unmuted Mic icon x.jpg"/>
          <p:cNvPicPr>
            <a:picLocks noChangeAspect="1"/>
          </p:cNvPicPr>
          <p:nvPr/>
        </p:nvPicPr>
        <p:blipFill rotWithShape="1">
          <a:blip r:embed="rId11">
            <a:extLst>
              <a:ext uri="{28A0092B-C50C-407E-A947-70E740481C1C}">
                <a14:useLocalDpi xmlns:a14="http://schemas.microsoft.com/office/drawing/2010/main" val="0"/>
              </a:ext>
            </a:extLst>
          </a:blip>
          <a:srcRect/>
          <a:stretch/>
        </p:blipFill>
        <p:spPr bwMode="auto">
          <a:xfrm>
            <a:off x="8251048" y="1174431"/>
            <a:ext cx="454855" cy="376524"/>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pic>
        <p:nvPicPr>
          <p:cNvPr id="41" name="Picture 3" descr="C:\Users\Karen\Documents\eLearning Guild events- CURRENT\Speaker prep Connect 8x screens\muted mic icon x.jpg"/>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8251048" y="1655810"/>
            <a:ext cx="489484" cy="392766"/>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pic>
        <p:nvPicPr>
          <p:cNvPr id="42" name="Picture 19" descr="C:\Users\Karen\Documents\eLearning Guild events- CURRENT\OLF109 November\Mic menu - connect.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8729" y="566523"/>
            <a:ext cx="1508723" cy="91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llow access x.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66841" y="1461444"/>
            <a:ext cx="1202572" cy="7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45703" y="746176"/>
            <a:ext cx="1080986" cy="23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53"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646" y="727489"/>
            <a:ext cx="2142983" cy="28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4" name="Oval 3"/>
          <p:cNvSpPr>
            <a:spLocks/>
          </p:cNvSpPr>
          <p:nvPr/>
        </p:nvSpPr>
        <p:spPr bwMode="auto">
          <a:xfrm>
            <a:off x="1788717" y="722422"/>
            <a:ext cx="645203" cy="279298"/>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4200">
                <a:solidFill>
                  <a:srgbClr val="000000"/>
                </a:solidFill>
                <a:latin typeface="Gill Sans" pitchFamily="-84" charset="0"/>
                <a:ea typeface="ヒラギノ角ゴ ProN W3" pitchFamily="-84" charset="-128"/>
                <a:sym typeface="Gill Sans" pitchFamily="-84" charset="0"/>
              </a:defRPr>
            </a:lvl1pPr>
            <a:lvl2pPr marL="742950" indent="-285750">
              <a:defRPr sz="4200">
                <a:solidFill>
                  <a:srgbClr val="000000"/>
                </a:solidFill>
                <a:latin typeface="Gill Sans" pitchFamily="-84" charset="0"/>
                <a:ea typeface="ヒラギノ角ゴ ProN W3" pitchFamily="-84" charset="-128"/>
                <a:sym typeface="Gill Sans" pitchFamily="-84" charset="0"/>
              </a:defRPr>
            </a:lvl2pPr>
            <a:lvl3pPr marL="1143000" indent="-228600">
              <a:defRPr sz="4200">
                <a:solidFill>
                  <a:srgbClr val="000000"/>
                </a:solidFill>
                <a:latin typeface="Gill Sans" pitchFamily="-84" charset="0"/>
                <a:ea typeface="ヒラギノ角ゴ ProN W3" pitchFamily="-84" charset="-128"/>
                <a:sym typeface="Gill Sans" pitchFamily="-84" charset="0"/>
              </a:defRPr>
            </a:lvl3pPr>
            <a:lvl4pPr marL="1600200" indent="-228600">
              <a:defRPr sz="4200">
                <a:solidFill>
                  <a:srgbClr val="000000"/>
                </a:solidFill>
                <a:latin typeface="Gill Sans" pitchFamily="-84" charset="0"/>
                <a:ea typeface="ヒラギノ角ゴ ProN W3" pitchFamily="-84" charset="-128"/>
                <a:sym typeface="Gill Sans" pitchFamily="-84" charset="0"/>
              </a:defRPr>
            </a:lvl4pPr>
            <a:lvl5pPr marL="2057400" indent="-22860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sp>
        <p:nvSpPr>
          <p:cNvPr id="55" name="AutoShape 5"/>
          <p:cNvSpPr>
            <a:spLocks/>
          </p:cNvSpPr>
          <p:nvPr/>
        </p:nvSpPr>
        <p:spPr bwMode="auto">
          <a:xfrm rot="11280000">
            <a:off x="2504215" y="904810"/>
            <a:ext cx="414065" cy="174439"/>
          </a:xfrm>
          <a:prstGeom prst="rightArrow">
            <a:avLst>
              <a:gd name="adj1" fmla="val 50000"/>
              <a:gd name="adj2" fmla="val 35156"/>
            </a:avLst>
          </a:prstGeom>
          <a:solidFill>
            <a:srgbClr val="FFFF00"/>
          </a:solidFill>
          <a:ln w="9525">
            <a:solidFill>
              <a:schemeClr val="tx1"/>
            </a:solidFill>
            <a:round/>
            <a:headEnd/>
            <a:tailEnd/>
          </a:ln>
          <a:effectLst>
            <a:outerShdw blurRad="38100" dist="23000" dir="5400000" algn="ctr" rotWithShape="0">
              <a:schemeClr val="bg2">
                <a:alpha val="34998"/>
              </a:schemeClr>
            </a:outerShdw>
          </a:effectLst>
          <a:extLst/>
        </p:spPr>
        <p:txBody>
          <a:bodyPr lIns="0" tIns="0" rIns="0" bIns="0"/>
          <a:lstStyle/>
          <a:p>
            <a:pPr algn="ctr" eaLnBrk="1" hangingPunct="1">
              <a:defRPr/>
            </a:pPr>
            <a:endParaRPr lang="en-US">
              <a:latin typeface="Gill Sans" charset="0"/>
              <a:ea typeface="ヒラギノ角ゴ ProN W3" charset="0"/>
              <a:sym typeface="Gill Sans" charset="0"/>
            </a:endParaRPr>
          </a:p>
        </p:txBody>
      </p:sp>
      <p:sp>
        <p:nvSpPr>
          <p:cNvPr id="56" name="AutoShape 6"/>
          <p:cNvSpPr>
            <a:spLocks/>
          </p:cNvSpPr>
          <p:nvPr/>
        </p:nvSpPr>
        <p:spPr bwMode="auto">
          <a:xfrm rot="20400000">
            <a:off x="1553130" y="1268143"/>
            <a:ext cx="414065" cy="175419"/>
          </a:xfrm>
          <a:prstGeom prst="rightArrow">
            <a:avLst>
              <a:gd name="adj1" fmla="val 50000"/>
              <a:gd name="adj2" fmla="val 34959"/>
            </a:avLst>
          </a:prstGeom>
          <a:solidFill>
            <a:srgbClr val="FFFF00"/>
          </a:solidFill>
          <a:ln w="9525">
            <a:solidFill>
              <a:schemeClr val="tx1"/>
            </a:solidFill>
            <a:round/>
            <a:headEnd/>
            <a:tailEnd/>
          </a:ln>
          <a:effectLst>
            <a:outerShdw blurRad="38100" dist="23000" dir="5400000" algn="ctr" rotWithShape="0">
              <a:schemeClr val="bg2">
                <a:alpha val="34998"/>
              </a:schemeClr>
            </a:outerShdw>
          </a:effectLst>
          <a:extLst/>
        </p:spPr>
        <p:txBody>
          <a:bodyPr lIns="0" tIns="0" rIns="0" bIns="0"/>
          <a:lstStyle/>
          <a:p>
            <a:pPr algn="ctr" eaLnBrk="1" hangingPunct="1">
              <a:defRPr/>
            </a:pPr>
            <a:endParaRPr lang="en-US">
              <a:latin typeface="Gill Sans" charset="0"/>
              <a:ea typeface="ヒラギノ角ゴ ProN W3" charset="0"/>
              <a:sym typeface="Gill Sans" charset="0"/>
            </a:endParaRPr>
          </a:p>
        </p:txBody>
      </p:sp>
      <p:pic>
        <p:nvPicPr>
          <p:cNvPr id="57" name="Picture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917" y="1658598"/>
            <a:ext cx="1863145" cy="13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64" name="Picture 63" descr="Select document to share x.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33999" y="3331169"/>
            <a:ext cx="1881061" cy="100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115087" y="650035"/>
            <a:ext cx="692673" cy="341994"/>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6" name="Picture 6"/>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230185" y="2141782"/>
            <a:ext cx="693914" cy="346957"/>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Footer Placeholder 1"/>
          <p:cNvSpPr txBox="1">
            <a:spLocks/>
          </p:cNvSpPr>
          <p:nvPr/>
        </p:nvSpPr>
        <p:spPr>
          <a:xfrm rot="5400000">
            <a:off x="7721312" y="3106406"/>
            <a:ext cx="2449512" cy="176212"/>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800" kern="1200">
                <a:solidFill>
                  <a:schemeClr val="tx1">
                    <a:tint val="75000"/>
                  </a:schemeClr>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a:solidFill>
                  <a:schemeClr val="tx2"/>
                </a:solidFill>
              </a:rPr>
              <a:t>© 2012-17 Karen Hyder</a:t>
            </a:r>
            <a:endParaRPr lang="en-US" dirty="0">
              <a:solidFill>
                <a:schemeClr val="tx2"/>
              </a:solidFill>
            </a:endParaRPr>
          </a:p>
        </p:txBody>
      </p:sp>
    </p:spTree>
    <p:custDataLst>
      <p:tags r:id="rId1"/>
    </p:custDataLst>
    <p:extLst>
      <p:ext uri="{BB962C8B-B14F-4D97-AF65-F5344CB8AC3E}">
        <p14:creationId xmlns:p14="http://schemas.microsoft.com/office/powerpoint/2010/main" val="10204345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p:txBody>
          <a:bodyPr/>
          <a:lstStyle/>
          <a:p>
            <a:pPr>
              <a:spcBef>
                <a:spcPts val="0"/>
              </a:spcBef>
            </a:pPr>
            <a:endParaRPr lang="en-US" sz="675" dirty="0"/>
          </a:p>
          <a:p>
            <a:pPr marL="342900" indent="-342900">
              <a:spcBef>
                <a:spcPts val="0"/>
              </a:spcBef>
              <a:buFont typeface="Wingdings 2" panose="05020102010507070707" pitchFamily="18" charset="2"/>
              <a:buChar char="£"/>
            </a:pPr>
            <a:r>
              <a:rPr lang="en-US" sz="1600" dirty="0"/>
              <a:t>System setup</a:t>
            </a:r>
          </a:p>
          <a:p>
            <a:pPr marL="342900" indent="-342900">
              <a:spcBef>
                <a:spcPts val="0"/>
              </a:spcBef>
              <a:buFont typeface="Wingdings 2" panose="05020102010507070707" pitchFamily="18" charset="2"/>
              <a:buChar char="£"/>
            </a:pPr>
            <a:r>
              <a:rPr lang="en-US" sz="1600" dirty="0"/>
              <a:t>Internet connection</a:t>
            </a:r>
          </a:p>
          <a:p>
            <a:pPr marL="342900" indent="-342900">
              <a:spcBef>
                <a:spcPts val="0"/>
              </a:spcBef>
              <a:buFont typeface="Wingdings 2" panose="05020102010507070707" pitchFamily="18" charset="2"/>
              <a:buChar char="£"/>
            </a:pPr>
            <a:r>
              <a:rPr lang="en-US" sz="1600" dirty="0"/>
              <a:t>Headset with microphone</a:t>
            </a:r>
          </a:p>
          <a:p>
            <a:pPr marL="298847">
              <a:spcBef>
                <a:spcPts val="0"/>
              </a:spcBef>
              <a:tabLst>
                <a:tab pos="457200" algn="l"/>
              </a:tabLst>
            </a:pPr>
            <a:r>
              <a:rPr lang="en-US" sz="1100" b="1" i="1" dirty="0">
                <a:solidFill>
                  <a:srgbClr val="FF0000"/>
                </a:solidFill>
              </a:rPr>
              <a:t>to remember to Mute own mic whenever not speaking.</a:t>
            </a:r>
          </a:p>
          <a:p>
            <a:pPr marL="346472" indent="-346472">
              <a:spcBef>
                <a:spcPts val="0"/>
              </a:spcBef>
              <a:buFont typeface="Wingdings 2" panose="05020102010507070707" pitchFamily="18" charset="2"/>
              <a:buChar char="£"/>
            </a:pPr>
            <a:r>
              <a:rPr lang="en-US" sz="1600" dirty="0"/>
              <a:t>Mute ringers and muzzle dogs</a:t>
            </a:r>
          </a:p>
          <a:p>
            <a:pPr marL="346472" indent="-346472">
              <a:spcBef>
                <a:spcPts val="0"/>
              </a:spcBef>
              <a:buFont typeface="Wingdings 2" panose="05020102010507070707" pitchFamily="18" charset="2"/>
              <a:buChar char="£"/>
            </a:pPr>
            <a:r>
              <a:rPr lang="en-US" sz="1600" dirty="0"/>
              <a:t>Practice!</a:t>
            </a:r>
          </a:p>
          <a:p>
            <a:pPr marL="100001" indent="-214313">
              <a:spcBef>
                <a:spcPts val="0"/>
              </a:spcBef>
              <a:buFont typeface="Arial" panose="020B0604020202020204" pitchFamily="34" charset="0"/>
              <a:buChar char="•"/>
            </a:pPr>
            <a:endParaRPr lang="en-US" sz="1300" dirty="0"/>
          </a:p>
          <a:p>
            <a:pPr>
              <a:spcBef>
                <a:spcPts val="0"/>
              </a:spcBef>
            </a:pPr>
            <a:endParaRPr lang="en-US" dirty="0"/>
          </a:p>
        </p:txBody>
      </p:sp>
      <p:sp>
        <p:nvSpPr>
          <p:cNvPr id="20" name="Slide Number Placeholder 9"/>
          <p:cNvSpPr>
            <a:spLocks noGrp="1"/>
          </p:cNvSpPr>
          <p:nvPr>
            <p:ph type="sldNum" sz="quarter" idx="12"/>
          </p:nvPr>
        </p:nvSpPr>
        <p:spPr>
          <a:prstGeom prst="rect">
            <a:avLst/>
          </a:prstGeom>
        </p:spPr>
        <p:txBody>
          <a:bodyPr/>
          <a:lstStyle/>
          <a:p>
            <a:fld id="{876CACA2-D1AE-4EA4-8364-0352C88E931B}" type="slidenum">
              <a:rPr lang="en-US" sz="1050" smtClean="0"/>
              <a:pPr/>
              <a:t>32</a:t>
            </a:fld>
            <a:endParaRPr lang="en-US" sz="1050"/>
          </a:p>
        </p:txBody>
      </p:sp>
      <p:sp>
        <p:nvSpPr>
          <p:cNvPr id="2" name="Title 1"/>
          <p:cNvSpPr>
            <a:spLocks noGrp="1"/>
          </p:cNvSpPr>
          <p:nvPr>
            <p:ph type="title"/>
          </p:nvPr>
        </p:nvSpPr>
        <p:spPr/>
        <p:txBody>
          <a:bodyPr/>
          <a:lstStyle/>
          <a:p>
            <a:r>
              <a:rPr lang="en-US" dirty="0">
                <a:solidFill>
                  <a:schemeClr val="bg1"/>
                </a:solidFill>
              </a:rPr>
              <a:t>Presenter</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70717" y="759034"/>
            <a:ext cx="2603995" cy="1937479"/>
          </a:xfrm>
          <a:prstGeom prst="rect">
            <a:avLst/>
          </a:prstGeom>
        </p:spPr>
      </p:pic>
      <p:sp>
        <p:nvSpPr>
          <p:cNvPr id="22" name="Title 40"/>
          <p:cNvSpPr txBox="1">
            <a:spLocks/>
          </p:cNvSpPr>
          <p:nvPr/>
        </p:nvSpPr>
        <p:spPr>
          <a:xfrm>
            <a:off x="354219" y="41091"/>
            <a:ext cx="8520493" cy="431761"/>
          </a:xfrm>
          <a:prstGeom prst="rect">
            <a:avLst/>
          </a:prstGeom>
        </p:spPr>
        <p:txBody>
          <a:bodyPr vert="horz" lIns="0" tIns="45720" rIns="91440" bIns="45720" rtlCol="0" anchor="ctr">
            <a:normAutofit/>
          </a:bodyPr>
          <a:lstStyle>
            <a:lvl1pPr algn="l" defTabSz="457212" rtl="0" eaLnBrk="1" latinLnBrk="0" hangingPunct="1">
              <a:spcBef>
                <a:spcPct val="0"/>
              </a:spcBef>
              <a:buNone/>
              <a:defRPr sz="2800" b="0" kern="1200">
                <a:solidFill>
                  <a:srgbClr val="31444C"/>
                </a:solidFill>
                <a:latin typeface="+mj-lt"/>
                <a:ea typeface="+mj-ea"/>
                <a:cs typeface="+mj-cs"/>
              </a:defRPr>
            </a:lvl1pPr>
          </a:lstStyle>
          <a:p>
            <a:pPr fontAlgn="auto">
              <a:spcAft>
                <a:spcPts val="0"/>
              </a:spcAft>
            </a:pPr>
            <a:r>
              <a:rPr lang="en-US" sz="1500" dirty="0">
                <a:solidFill>
                  <a:schemeClr val="bg1"/>
                </a:solidFill>
              </a:rPr>
              <a:t>P</a:t>
            </a:r>
            <a:r>
              <a:rPr lang="en-US" sz="1800" b="1" dirty="0">
                <a:latin typeface="Calibri" pitchFamily="34" charset="0"/>
                <a:cs typeface="Arial" pitchFamily="34" charset="0"/>
              </a:rPr>
              <a:t> 1B: Create an Environment Conducive to Learning</a:t>
            </a:r>
            <a:endParaRPr lang="en-US" sz="1500" dirty="0">
              <a:solidFill>
                <a:schemeClr val="bg2"/>
              </a:solidFill>
            </a:endParaRPr>
          </a:p>
        </p:txBody>
      </p:sp>
      <p:sp>
        <p:nvSpPr>
          <p:cNvPr id="4" name="Rectangle 3"/>
          <p:cNvSpPr/>
          <p:nvPr/>
        </p:nvSpPr>
        <p:spPr>
          <a:xfrm>
            <a:off x="354219" y="933284"/>
            <a:ext cx="2432076" cy="338554"/>
          </a:xfrm>
          <a:prstGeom prst="rect">
            <a:avLst/>
          </a:prstGeom>
        </p:spPr>
        <p:txBody>
          <a:bodyPr wrap="none">
            <a:spAutoFit/>
          </a:bodyPr>
          <a:lstStyle/>
          <a:p>
            <a:pPr>
              <a:spcBef>
                <a:spcPts val="0"/>
              </a:spcBef>
            </a:pPr>
            <a:r>
              <a:rPr lang="en-US" sz="1600" b="1" dirty="0"/>
              <a:t>Each </a:t>
            </a:r>
            <a:r>
              <a:rPr lang="en-US" sz="1600" b="1" u="sng" dirty="0"/>
              <a:t>Facilitator </a:t>
            </a:r>
            <a:r>
              <a:rPr lang="en-US" sz="1600" b="1" dirty="0"/>
              <a:t>needs:</a:t>
            </a:r>
          </a:p>
        </p:txBody>
      </p:sp>
    </p:spTree>
    <p:extLst>
      <p:ext uri="{BB962C8B-B14F-4D97-AF65-F5344CB8AC3E}">
        <p14:creationId xmlns:p14="http://schemas.microsoft.com/office/powerpoint/2010/main" val="1404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p:txBody>
          <a:bodyPr/>
          <a:lstStyle/>
          <a:p>
            <a:pPr>
              <a:spcBef>
                <a:spcPts val="0"/>
              </a:spcBef>
            </a:pPr>
            <a:endParaRPr lang="en-US" sz="675" dirty="0"/>
          </a:p>
          <a:p>
            <a:pPr marL="342900" indent="-342900">
              <a:spcBef>
                <a:spcPts val="0"/>
              </a:spcBef>
              <a:buFont typeface="Wingdings 2" panose="05020102010507070707" pitchFamily="18" charset="2"/>
              <a:buChar char="£"/>
            </a:pPr>
            <a:r>
              <a:rPr lang="en-US" sz="1600" dirty="0"/>
              <a:t>System requirements-meeting computer with apps installed</a:t>
            </a:r>
          </a:p>
          <a:p>
            <a:pPr marL="342900" indent="-342900">
              <a:spcBef>
                <a:spcPts val="0"/>
              </a:spcBef>
              <a:buFont typeface="Wingdings 2" panose="05020102010507070707" pitchFamily="18" charset="2"/>
              <a:buChar char="£"/>
            </a:pPr>
            <a:r>
              <a:rPr lang="en-US" sz="1600" dirty="0"/>
              <a:t>a stable, wired Internet connection</a:t>
            </a:r>
          </a:p>
          <a:p>
            <a:pPr lvl="1">
              <a:spcBef>
                <a:spcPts val="0"/>
              </a:spcBef>
            </a:pPr>
            <a:r>
              <a:rPr lang="en-US" sz="1100" dirty="0"/>
              <a:t>Are you on a wireless, high-traffic or low-bandwidth connection?</a:t>
            </a:r>
          </a:p>
          <a:p>
            <a:pPr marL="1014425" lvl="2" indent="-214313">
              <a:spcBef>
                <a:spcPts val="0"/>
              </a:spcBef>
              <a:buFont typeface="Arial" panose="020B0604020202020204" pitchFamily="34" charset="0"/>
              <a:buChar char="•"/>
            </a:pPr>
            <a:r>
              <a:rPr lang="en-US" sz="900" dirty="0"/>
              <a:t>Get to a place with wired connection</a:t>
            </a:r>
          </a:p>
          <a:p>
            <a:pPr marL="1014425" lvl="2" indent="-214313">
              <a:spcBef>
                <a:spcPts val="0"/>
              </a:spcBef>
              <a:buFont typeface="Arial" panose="020B0604020202020204" pitchFamily="34" charset="0"/>
              <a:buChar char="•"/>
            </a:pPr>
            <a:r>
              <a:rPr lang="en-US" sz="900" dirty="0"/>
              <a:t>Shut down unneeded apps</a:t>
            </a:r>
          </a:p>
          <a:p>
            <a:pPr marL="1014425" lvl="2" indent="-214313">
              <a:spcBef>
                <a:spcPts val="0"/>
              </a:spcBef>
              <a:buFont typeface="Arial" panose="020B0604020202020204" pitchFamily="34" charset="0"/>
              <a:buChar char="•"/>
            </a:pPr>
            <a:r>
              <a:rPr lang="en-US" sz="900" dirty="0"/>
              <a:t>Don’t VoIP. Dial in.</a:t>
            </a:r>
          </a:p>
          <a:p>
            <a:pPr marL="342900" indent="-342900">
              <a:spcBef>
                <a:spcPts val="0"/>
              </a:spcBef>
              <a:buFont typeface="Wingdings 2" panose="05020102010507070707" pitchFamily="18" charset="2"/>
              <a:buChar char="£"/>
            </a:pPr>
            <a:r>
              <a:rPr lang="en-US" sz="1600" dirty="0"/>
              <a:t>a decent-quality Headset with microphone</a:t>
            </a:r>
          </a:p>
          <a:p>
            <a:pPr marL="557213" lvl="1" indent="-214313">
              <a:spcBef>
                <a:spcPts val="0"/>
              </a:spcBef>
              <a:buFont typeface="Arial" panose="020B0604020202020204" pitchFamily="34" charset="0"/>
              <a:buChar char="•"/>
              <a:tabLst>
                <a:tab pos="457200" algn="l"/>
              </a:tabLst>
            </a:pPr>
            <a:r>
              <a:rPr lang="en-US" sz="1100" dirty="0"/>
              <a:t>USB, plug in before joining</a:t>
            </a:r>
          </a:p>
          <a:p>
            <a:pPr marL="557213" lvl="1" indent="-214313">
              <a:spcBef>
                <a:spcPts val="0"/>
              </a:spcBef>
              <a:buFont typeface="Arial" panose="020B0604020202020204" pitchFamily="34" charset="0"/>
              <a:buChar char="•"/>
              <a:tabLst>
                <a:tab pos="457200" algn="l"/>
              </a:tabLst>
            </a:pPr>
            <a:r>
              <a:rPr lang="en-US" sz="1100" dirty="0"/>
              <a:t>Or for Landline phone</a:t>
            </a:r>
          </a:p>
          <a:p>
            <a:pPr marL="298847">
              <a:spcBef>
                <a:spcPts val="0"/>
              </a:spcBef>
              <a:tabLst>
                <a:tab pos="457200" algn="l"/>
              </a:tabLst>
            </a:pPr>
            <a:r>
              <a:rPr lang="en-US" sz="1100" b="1" i="1" dirty="0">
                <a:solidFill>
                  <a:srgbClr val="FF0000"/>
                </a:solidFill>
              </a:rPr>
              <a:t>to remember to Mute own mic whenever not speaking.</a:t>
            </a:r>
          </a:p>
          <a:p>
            <a:pPr marL="346472" indent="-346472">
              <a:spcBef>
                <a:spcPts val="0"/>
              </a:spcBef>
              <a:buFont typeface="Wingdings 2" panose="05020102010507070707" pitchFamily="18" charset="2"/>
              <a:buChar char="£"/>
            </a:pPr>
            <a:r>
              <a:rPr lang="en-US" sz="1600" dirty="0"/>
              <a:t>to silence alerts and distractions</a:t>
            </a:r>
          </a:p>
          <a:p>
            <a:pPr marL="557213" lvl="1" indent="-214313">
              <a:spcBef>
                <a:spcPts val="0"/>
              </a:spcBef>
              <a:buFont typeface="Arial" panose="020B0604020202020204" pitchFamily="34" charset="0"/>
              <a:buChar char="•"/>
            </a:pPr>
            <a:r>
              <a:rPr lang="en-US" sz="1100" dirty="0"/>
              <a:t>Email/text</a:t>
            </a:r>
          </a:p>
          <a:p>
            <a:pPr marL="557213" lvl="1" indent="-214313">
              <a:spcBef>
                <a:spcPts val="0"/>
              </a:spcBef>
              <a:buFont typeface="Arial" panose="020B0604020202020204" pitchFamily="34" charset="0"/>
              <a:buChar char="•"/>
            </a:pPr>
            <a:r>
              <a:rPr lang="en-US" sz="1100" dirty="0"/>
              <a:t>Phone or fax</a:t>
            </a:r>
          </a:p>
          <a:p>
            <a:pPr marL="557213" lvl="1" indent="-214313">
              <a:spcBef>
                <a:spcPts val="0"/>
              </a:spcBef>
              <a:buFont typeface="Arial" panose="020B0604020202020204" pitchFamily="34" charset="0"/>
              <a:buChar char="•"/>
            </a:pPr>
            <a:r>
              <a:rPr lang="en-US" sz="1100" dirty="0"/>
              <a:t>Mobile devices</a:t>
            </a:r>
          </a:p>
          <a:p>
            <a:pPr marL="557213" lvl="1" indent="-214313">
              <a:spcBef>
                <a:spcPts val="0"/>
              </a:spcBef>
              <a:buFont typeface="Arial" panose="020B0604020202020204" pitchFamily="34" charset="0"/>
              <a:buChar char="•"/>
            </a:pPr>
            <a:r>
              <a:rPr lang="en-US" sz="1100" dirty="0"/>
              <a:t>Dog, cat, bird, family, office mates, co-workers</a:t>
            </a:r>
          </a:p>
          <a:p>
            <a:pPr marL="557213" lvl="1" indent="-214313">
              <a:spcBef>
                <a:spcPts val="0"/>
              </a:spcBef>
              <a:buFont typeface="Arial" panose="020B0604020202020204" pitchFamily="34" charset="0"/>
              <a:buChar char="•"/>
            </a:pPr>
            <a:r>
              <a:rPr lang="en-US" sz="1100" dirty="0"/>
              <a:t>Lawn and yard workers</a:t>
            </a:r>
          </a:p>
          <a:p>
            <a:pPr marL="346472" indent="-346472">
              <a:spcBef>
                <a:spcPts val="0"/>
              </a:spcBef>
              <a:buFont typeface="Wingdings 2" panose="05020102010507070707" pitchFamily="18" charset="2"/>
              <a:buChar char="£"/>
            </a:pPr>
            <a:r>
              <a:rPr lang="en-US" sz="1600" dirty="0"/>
              <a:t>Experience and practice using and managing the virtual classroom</a:t>
            </a:r>
          </a:p>
          <a:p>
            <a:pPr marL="557213" lvl="1" indent="-214313">
              <a:spcBef>
                <a:spcPts val="0"/>
              </a:spcBef>
              <a:buFont typeface="Arial" panose="020B0604020202020204" pitchFamily="34" charset="0"/>
              <a:buChar char="•"/>
            </a:pPr>
            <a:r>
              <a:rPr lang="en-US" sz="1100" dirty="0"/>
              <a:t>Upload files, share, control audio, breakouts, polls, </a:t>
            </a:r>
          </a:p>
          <a:p>
            <a:pPr marL="557213" lvl="1" indent="-214313">
              <a:spcBef>
                <a:spcPts val="0"/>
              </a:spcBef>
              <a:buFont typeface="Arial" panose="020B0604020202020204" pitchFamily="34" charset="0"/>
              <a:buChar char="•"/>
            </a:pPr>
            <a:r>
              <a:rPr lang="en-US" sz="1100" dirty="0"/>
              <a:t>Troubleshooting</a:t>
            </a:r>
          </a:p>
          <a:p>
            <a:pPr marL="100001" indent="-214313">
              <a:spcBef>
                <a:spcPts val="0"/>
              </a:spcBef>
              <a:buFont typeface="Arial" panose="020B0604020202020204" pitchFamily="34" charset="0"/>
              <a:buChar char="•"/>
            </a:pPr>
            <a:endParaRPr lang="en-US" sz="1300" dirty="0"/>
          </a:p>
          <a:p>
            <a:pPr>
              <a:spcBef>
                <a:spcPts val="0"/>
              </a:spcBef>
            </a:pPr>
            <a:endParaRPr lang="en-US" dirty="0"/>
          </a:p>
        </p:txBody>
      </p:sp>
      <p:sp>
        <p:nvSpPr>
          <p:cNvPr id="20" name="Slide Number Placeholder 9"/>
          <p:cNvSpPr>
            <a:spLocks noGrp="1"/>
          </p:cNvSpPr>
          <p:nvPr>
            <p:ph type="sldNum" sz="quarter" idx="12"/>
          </p:nvPr>
        </p:nvSpPr>
        <p:spPr>
          <a:prstGeom prst="rect">
            <a:avLst/>
          </a:prstGeom>
        </p:spPr>
        <p:txBody>
          <a:bodyPr/>
          <a:lstStyle/>
          <a:p>
            <a:fld id="{876CACA2-D1AE-4EA4-8364-0352C88E931B}" type="slidenum">
              <a:rPr lang="en-US" sz="1050" smtClean="0"/>
              <a:pPr/>
              <a:t>33</a:t>
            </a:fld>
            <a:endParaRPr lang="en-US" sz="1050"/>
          </a:p>
        </p:txBody>
      </p:sp>
      <p:sp>
        <p:nvSpPr>
          <p:cNvPr id="2" name="Title 1"/>
          <p:cNvSpPr>
            <a:spLocks noGrp="1"/>
          </p:cNvSpPr>
          <p:nvPr>
            <p:ph type="title"/>
          </p:nvPr>
        </p:nvSpPr>
        <p:spPr/>
        <p:txBody>
          <a:bodyPr/>
          <a:lstStyle/>
          <a:p>
            <a:r>
              <a:rPr lang="en-US" dirty="0">
                <a:solidFill>
                  <a:schemeClr val="bg1"/>
                </a:solidFill>
              </a:rPr>
              <a:t>Presenter</a:t>
            </a:r>
          </a:p>
        </p:txBody>
      </p:sp>
      <p:sp>
        <p:nvSpPr>
          <p:cNvPr id="22" name="Title 40"/>
          <p:cNvSpPr txBox="1">
            <a:spLocks/>
          </p:cNvSpPr>
          <p:nvPr/>
        </p:nvSpPr>
        <p:spPr>
          <a:xfrm>
            <a:off x="348343" y="41091"/>
            <a:ext cx="8526369" cy="431761"/>
          </a:xfrm>
          <a:prstGeom prst="rect">
            <a:avLst/>
          </a:prstGeom>
        </p:spPr>
        <p:txBody>
          <a:bodyPr vert="horz" lIns="0" tIns="45720" rIns="91440" bIns="45720" rtlCol="0" anchor="ctr">
            <a:normAutofit/>
          </a:bodyPr>
          <a:lstStyle>
            <a:lvl1pPr algn="l" defTabSz="457212" rtl="0" eaLnBrk="1" latinLnBrk="0" hangingPunct="1">
              <a:spcBef>
                <a:spcPct val="0"/>
              </a:spcBef>
              <a:buNone/>
              <a:defRPr sz="2800" b="0" kern="1200">
                <a:solidFill>
                  <a:srgbClr val="31444C"/>
                </a:solidFill>
                <a:latin typeface="+mj-lt"/>
                <a:ea typeface="+mj-ea"/>
                <a:cs typeface="+mj-cs"/>
              </a:defRPr>
            </a:lvl1pPr>
          </a:lstStyle>
          <a:p>
            <a:pPr fontAlgn="auto">
              <a:spcAft>
                <a:spcPts val="0"/>
              </a:spcAft>
            </a:pPr>
            <a:r>
              <a:rPr lang="en-US" sz="1500" dirty="0">
                <a:solidFill>
                  <a:schemeClr val="bg1"/>
                </a:solidFill>
              </a:rPr>
              <a:t>P</a:t>
            </a:r>
            <a:r>
              <a:rPr lang="en-US" sz="1800" b="1" dirty="0">
                <a:latin typeface="Calibri" pitchFamily="34" charset="0"/>
                <a:cs typeface="Arial" pitchFamily="34" charset="0"/>
              </a:rPr>
              <a:t> 1B: Create an Environment Conducive to Learning</a:t>
            </a:r>
            <a:endParaRPr lang="en-US" sz="1500" dirty="0">
              <a:solidFill>
                <a:schemeClr val="bg2"/>
              </a:solidFill>
            </a:endParaRPr>
          </a:p>
        </p:txBody>
      </p:sp>
      <p:sp>
        <p:nvSpPr>
          <p:cNvPr id="4" name="Rectangle 3"/>
          <p:cNvSpPr/>
          <p:nvPr/>
        </p:nvSpPr>
        <p:spPr>
          <a:xfrm>
            <a:off x="274578" y="726865"/>
            <a:ext cx="2432076" cy="338554"/>
          </a:xfrm>
          <a:prstGeom prst="rect">
            <a:avLst/>
          </a:prstGeom>
        </p:spPr>
        <p:txBody>
          <a:bodyPr wrap="none">
            <a:spAutoFit/>
          </a:bodyPr>
          <a:lstStyle/>
          <a:p>
            <a:pPr>
              <a:spcBef>
                <a:spcPts val="0"/>
              </a:spcBef>
            </a:pPr>
            <a:r>
              <a:rPr lang="en-US" sz="1600" b="1" dirty="0"/>
              <a:t>Each </a:t>
            </a:r>
            <a:r>
              <a:rPr lang="en-US" sz="1600" b="1" u="sng" dirty="0"/>
              <a:t>Facilitator </a:t>
            </a:r>
            <a:r>
              <a:rPr lang="en-US" sz="1600" b="1" dirty="0"/>
              <a:t>needs: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169" y="551054"/>
            <a:ext cx="1400588" cy="1400588"/>
          </a:xfrm>
          <a:prstGeom prst="rect">
            <a:avLst/>
          </a:prstGeom>
        </p:spPr>
      </p:pic>
    </p:spTree>
    <p:extLst>
      <p:ext uri="{BB962C8B-B14F-4D97-AF65-F5344CB8AC3E}">
        <p14:creationId xmlns:p14="http://schemas.microsoft.com/office/powerpoint/2010/main" val="397783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640" y="1121178"/>
            <a:ext cx="8138160" cy="3477699"/>
          </a:xfrm>
        </p:spPr>
        <p:txBody>
          <a:bodyPr/>
          <a:lstStyle/>
          <a:p>
            <a:pPr marL="0" indent="-127397">
              <a:spcBef>
                <a:spcPts val="0"/>
              </a:spcBef>
              <a:buFont typeface="Arial" panose="020B0604020202020204" pitchFamily="34" charset="0"/>
              <a:buChar char="•"/>
            </a:pPr>
            <a:r>
              <a:rPr lang="en-US" sz="1600" dirty="0"/>
              <a:t>Clear instructions in advance</a:t>
            </a:r>
          </a:p>
          <a:p>
            <a:pPr marL="0" indent="-127397">
              <a:spcBef>
                <a:spcPts val="0"/>
              </a:spcBef>
              <a:buFont typeface="Arial" panose="020B0604020202020204" pitchFamily="34" charset="0"/>
              <a:buChar char="•"/>
            </a:pPr>
            <a:r>
              <a:rPr lang="en-US" sz="1600" dirty="0"/>
              <a:t>Good Internet connection</a:t>
            </a:r>
          </a:p>
          <a:p>
            <a:pPr marL="0" indent="-127397">
              <a:spcBef>
                <a:spcPts val="0"/>
              </a:spcBef>
              <a:buFont typeface="Arial" panose="020B0604020202020204" pitchFamily="34" charset="0"/>
              <a:buChar char="•"/>
            </a:pPr>
            <a:r>
              <a:rPr lang="en-US" sz="1600" dirty="0"/>
              <a:t>PC headset OR Landline phone with headset</a:t>
            </a:r>
          </a:p>
          <a:p>
            <a:pPr marL="0" indent="-127397">
              <a:spcBef>
                <a:spcPts val="0"/>
              </a:spcBef>
              <a:buFont typeface="Arial" panose="020B0604020202020204" pitchFamily="34" charset="0"/>
              <a:buChar char="•"/>
            </a:pPr>
            <a:r>
              <a:rPr lang="en-US" sz="1600" dirty="0"/>
              <a:t>Hassle-free login and audio setup</a:t>
            </a:r>
          </a:p>
          <a:p>
            <a:pPr marL="0" indent="-127397">
              <a:spcBef>
                <a:spcPts val="0"/>
              </a:spcBef>
              <a:buFont typeface="Arial" panose="020B0604020202020204" pitchFamily="34" charset="0"/>
              <a:buChar char="•"/>
            </a:pPr>
            <a:r>
              <a:rPr lang="en-US" sz="1600" dirty="0"/>
              <a:t>Visual and audible instructions</a:t>
            </a:r>
          </a:p>
          <a:p>
            <a:pPr marL="0" indent="-127397">
              <a:spcBef>
                <a:spcPts val="0"/>
              </a:spcBef>
              <a:buFont typeface="Arial" panose="020B0604020202020204" pitchFamily="34" charset="0"/>
              <a:buChar char="•"/>
            </a:pPr>
            <a:r>
              <a:rPr lang="en-US" sz="1600" dirty="0"/>
              <a:t>Well-organized, easy-to-access, useful materials</a:t>
            </a:r>
          </a:p>
          <a:p>
            <a:pPr marL="0" indent="-127397">
              <a:spcBef>
                <a:spcPts val="0"/>
              </a:spcBef>
              <a:buFont typeface="Arial" panose="020B0604020202020204" pitchFamily="34" charset="0"/>
              <a:buChar char="•"/>
            </a:pPr>
            <a:r>
              <a:rPr lang="en-US" sz="1600" dirty="0"/>
              <a:t>Opportunities to engage throughout</a:t>
            </a:r>
          </a:p>
          <a:p>
            <a:pPr marL="0" indent="0">
              <a:spcBef>
                <a:spcPts val="0"/>
              </a:spcBef>
              <a:buNone/>
            </a:pPr>
            <a:endParaRPr lang="en-US" sz="1600" dirty="0"/>
          </a:p>
          <a:p>
            <a:pPr marL="0" indent="0">
              <a:spcBef>
                <a:spcPts val="0"/>
              </a:spcBef>
              <a:buNone/>
            </a:pPr>
            <a:r>
              <a:rPr lang="en-US" sz="1600" dirty="0"/>
              <a:t>What else might your participants need?</a:t>
            </a:r>
          </a:p>
          <a:p>
            <a:endParaRPr lang="en-US" sz="1600" dirty="0"/>
          </a:p>
        </p:txBody>
      </p:sp>
      <p:sp>
        <p:nvSpPr>
          <p:cNvPr id="41" name="Title 40"/>
          <p:cNvSpPr>
            <a:spLocks noGrp="1"/>
          </p:cNvSpPr>
          <p:nvPr>
            <p:ph type="title"/>
          </p:nvPr>
        </p:nvSpPr>
        <p:spPr>
          <a:xfrm>
            <a:off x="445670" y="22474"/>
            <a:ext cx="8242815" cy="431761"/>
          </a:xfrm>
        </p:spPr>
        <p:txBody>
          <a:bodyPr>
            <a:normAutofit/>
          </a:bodyPr>
          <a:lstStyle/>
          <a:p>
            <a:pPr lvl="0"/>
            <a:r>
              <a:rPr lang="en-US" sz="1500" dirty="0">
                <a:solidFill>
                  <a:schemeClr val="bg1"/>
                </a:solidFill>
              </a:rPr>
              <a:t>P</a:t>
            </a:r>
            <a:r>
              <a:rPr lang="en-US" sz="1800" b="1" dirty="0">
                <a:latin typeface="Calibri" pitchFamily="34" charset="0"/>
                <a:cs typeface="Arial" pitchFamily="34" charset="0"/>
              </a:rPr>
              <a:t> 1B: Create an Environment Conducive to Learning</a:t>
            </a:r>
            <a:endParaRPr lang="en-US" sz="1500"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903" y="558415"/>
            <a:ext cx="1285875" cy="12858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412" y="501058"/>
            <a:ext cx="1400588" cy="1400588"/>
          </a:xfrm>
          <a:prstGeom prst="rect">
            <a:avLst/>
          </a:prstGeom>
        </p:spPr>
      </p:pic>
      <p:sp>
        <p:nvSpPr>
          <p:cNvPr id="17" name="TextBox 16"/>
          <p:cNvSpPr txBox="1"/>
          <p:nvPr/>
        </p:nvSpPr>
        <p:spPr>
          <a:xfrm>
            <a:off x="6402289" y="4695753"/>
            <a:ext cx="2303614"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type in Chat or shout out</a:t>
            </a:r>
          </a:p>
        </p:txBody>
      </p:sp>
      <p:sp>
        <p:nvSpPr>
          <p:cNvPr id="18" name="Oval 17"/>
          <p:cNvSpPr/>
          <p:nvPr/>
        </p:nvSpPr>
        <p:spPr>
          <a:xfrm>
            <a:off x="6339456" y="463758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713" y="558415"/>
            <a:ext cx="1285875" cy="12858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8196" y="572702"/>
            <a:ext cx="1271588" cy="1271588"/>
          </a:xfrm>
          <a:prstGeom prst="rect">
            <a:avLst/>
          </a:prstGeom>
        </p:spPr>
      </p:pic>
      <p:sp>
        <p:nvSpPr>
          <p:cNvPr id="10" name="Rectangle 9"/>
          <p:cNvSpPr/>
          <p:nvPr/>
        </p:nvSpPr>
        <p:spPr>
          <a:xfrm>
            <a:off x="445670" y="809431"/>
            <a:ext cx="3583032" cy="338554"/>
          </a:xfrm>
          <a:prstGeom prst="rect">
            <a:avLst/>
          </a:prstGeom>
        </p:spPr>
        <p:txBody>
          <a:bodyPr wrap="none">
            <a:spAutoFit/>
          </a:bodyPr>
          <a:lstStyle/>
          <a:p>
            <a:pPr>
              <a:spcBef>
                <a:spcPts val="0"/>
              </a:spcBef>
            </a:pPr>
            <a:r>
              <a:rPr lang="en-US" sz="1600" b="1" dirty="0"/>
              <a:t>What does each </a:t>
            </a:r>
            <a:r>
              <a:rPr lang="en-US" sz="1600" b="1" u="sng" dirty="0"/>
              <a:t>Participant </a:t>
            </a:r>
            <a:r>
              <a:rPr lang="en-US" sz="1600" b="1" dirty="0"/>
              <a:t>need:</a:t>
            </a:r>
          </a:p>
        </p:txBody>
      </p:sp>
    </p:spTree>
    <p:extLst>
      <p:ext uri="{BB962C8B-B14F-4D97-AF65-F5344CB8AC3E}">
        <p14:creationId xmlns:p14="http://schemas.microsoft.com/office/powerpoint/2010/main" val="15501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9"/>
          <p:cNvSpPr>
            <a:spLocks noGrp="1"/>
          </p:cNvSpPr>
          <p:nvPr>
            <p:ph type="sldNum" sz="quarter" idx="12"/>
          </p:nvPr>
        </p:nvSpPr>
        <p:spPr>
          <a:prstGeom prst="rect">
            <a:avLst/>
          </a:prstGeom>
        </p:spPr>
        <p:txBody>
          <a:bodyPr/>
          <a:lstStyle/>
          <a:p>
            <a:fld id="{876CACA2-D1AE-4EA4-8364-0352C88E931B}" type="slidenum">
              <a:rPr lang="en-US" sz="1050" smtClean="0"/>
              <a:pPr/>
              <a:t>35</a:t>
            </a:fld>
            <a:endParaRPr lang="en-US" sz="1050"/>
          </a:p>
        </p:txBody>
      </p:sp>
      <p:sp>
        <p:nvSpPr>
          <p:cNvPr id="2" name="Title 1"/>
          <p:cNvSpPr>
            <a:spLocks noGrp="1"/>
          </p:cNvSpPr>
          <p:nvPr>
            <p:ph type="title"/>
          </p:nvPr>
        </p:nvSpPr>
        <p:spPr/>
        <p:txBody>
          <a:bodyPr/>
          <a:lstStyle/>
          <a:p>
            <a:r>
              <a:rPr lang="en-US" dirty="0">
                <a:solidFill>
                  <a:schemeClr val="bg1"/>
                </a:solidFill>
              </a:rPr>
              <a:t>Presenter</a:t>
            </a:r>
          </a:p>
        </p:txBody>
      </p:sp>
      <p:sp>
        <p:nvSpPr>
          <p:cNvPr id="22" name="Title 40"/>
          <p:cNvSpPr txBox="1">
            <a:spLocks/>
          </p:cNvSpPr>
          <p:nvPr/>
        </p:nvSpPr>
        <p:spPr>
          <a:xfrm>
            <a:off x="631897" y="41091"/>
            <a:ext cx="8242815" cy="431761"/>
          </a:xfrm>
          <a:prstGeom prst="rect">
            <a:avLst/>
          </a:prstGeom>
        </p:spPr>
        <p:txBody>
          <a:bodyPr vert="horz" lIns="0" tIns="45720" rIns="91440" bIns="45720" rtlCol="0" anchor="ctr">
            <a:normAutofit/>
          </a:bodyPr>
          <a:lstStyle>
            <a:lvl1pPr algn="l" defTabSz="457212" rtl="0" eaLnBrk="1" latinLnBrk="0" hangingPunct="1">
              <a:spcBef>
                <a:spcPct val="0"/>
              </a:spcBef>
              <a:buNone/>
              <a:defRPr sz="2800" b="0" kern="1200">
                <a:solidFill>
                  <a:srgbClr val="31444C"/>
                </a:solidFill>
                <a:latin typeface="+mj-lt"/>
                <a:ea typeface="+mj-ea"/>
                <a:cs typeface="+mj-cs"/>
              </a:defRPr>
            </a:lvl1pPr>
          </a:lstStyle>
          <a:p>
            <a:pPr fontAlgn="auto">
              <a:spcAft>
                <a:spcPts val="0"/>
              </a:spcAft>
            </a:pPr>
            <a:r>
              <a:rPr lang="en-US" sz="1500" dirty="0">
                <a:solidFill>
                  <a:schemeClr val="bg1"/>
                </a:solidFill>
              </a:rPr>
              <a:t>P</a:t>
            </a:r>
            <a:r>
              <a:rPr lang="en-US" sz="1800" b="1" dirty="0">
                <a:latin typeface="Calibri" pitchFamily="34" charset="0"/>
                <a:cs typeface="Arial" pitchFamily="34" charset="0"/>
              </a:rPr>
              <a:t> 2B: Use Instructional Media</a:t>
            </a:r>
            <a:endParaRPr lang="en-US" sz="1500" dirty="0">
              <a:solidFill>
                <a:schemeClr val="bg2"/>
              </a:solidFill>
            </a:endParaRPr>
          </a:p>
        </p:txBody>
      </p:sp>
      <p:sp>
        <p:nvSpPr>
          <p:cNvPr id="4" name="Rectangle 3"/>
          <p:cNvSpPr/>
          <p:nvPr/>
        </p:nvSpPr>
        <p:spPr>
          <a:xfrm>
            <a:off x="693854" y="726865"/>
            <a:ext cx="1726755" cy="338554"/>
          </a:xfrm>
          <a:prstGeom prst="rect">
            <a:avLst/>
          </a:prstGeom>
        </p:spPr>
        <p:txBody>
          <a:bodyPr wrap="none">
            <a:spAutoFit/>
          </a:bodyPr>
          <a:lstStyle/>
          <a:p>
            <a:pPr>
              <a:spcBef>
                <a:spcPts val="0"/>
              </a:spcBef>
            </a:pPr>
            <a:r>
              <a:rPr lang="en-US" sz="1600" b="1" dirty="0"/>
              <a:t>Which is better: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922" y="1065419"/>
            <a:ext cx="2001679" cy="11472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920" y="3101939"/>
            <a:ext cx="2004536" cy="1141571"/>
          </a:xfrm>
          <a:prstGeom prst="rect">
            <a:avLst/>
          </a:prstGeom>
        </p:spPr>
      </p:pic>
      <p:sp>
        <p:nvSpPr>
          <p:cNvPr id="12" name="Rectangle 11"/>
          <p:cNvSpPr/>
          <p:nvPr/>
        </p:nvSpPr>
        <p:spPr>
          <a:xfrm>
            <a:off x="3814798" y="691504"/>
            <a:ext cx="2319866" cy="338554"/>
          </a:xfrm>
          <a:prstGeom prst="rect">
            <a:avLst/>
          </a:prstGeom>
        </p:spPr>
        <p:txBody>
          <a:bodyPr wrap="none">
            <a:spAutoFit/>
          </a:bodyPr>
          <a:lstStyle/>
          <a:p>
            <a:pPr>
              <a:spcBef>
                <a:spcPts val="0"/>
              </a:spcBef>
            </a:pPr>
            <a:r>
              <a:rPr lang="en-US" sz="1600" b="1" dirty="0"/>
              <a:t>A: Short, bulleted text</a:t>
            </a:r>
          </a:p>
        </p:txBody>
      </p:sp>
      <p:sp>
        <p:nvSpPr>
          <p:cNvPr id="13" name="Rectangle 12"/>
          <p:cNvSpPr/>
          <p:nvPr/>
        </p:nvSpPr>
        <p:spPr>
          <a:xfrm>
            <a:off x="3814798" y="2690257"/>
            <a:ext cx="3199915" cy="338554"/>
          </a:xfrm>
          <a:prstGeom prst="rect">
            <a:avLst/>
          </a:prstGeom>
        </p:spPr>
        <p:txBody>
          <a:bodyPr wrap="none">
            <a:spAutoFit/>
          </a:bodyPr>
          <a:lstStyle/>
          <a:p>
            <a:pPr>
              <a:spcBef>
                <a:spcPts val="0"/>
              </a:spcBef>
            </a:pPr>
            <a:r>
              <a:rPr lang="en-US" sz="1600" b="1" dirty="0"/>
              <a:t>B: Entire script with key points</a:t>
            </a:r>
          </a:p>
        </p:txBody>
      </p:sp>
      <p:sp>
        <p:nvSpPr>
          <p:cNvPr id="14" name="TextBox 13"/>
          <p:cNvSpPr txBox="1"/>
          <p:nvPr/>
        </p:nvSpPr>
        <p:spPr>
          <a:xfrm>
            <a:off x="6402289" y="4695753"/>
            <a:ext cx="1895822"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respond to the Poll</a:t>
            </a:r>
          </a:p>
        </p:txBody>
      </p:sp>
      <p:sp>
        <p:nvSpPr>
          <p:cNvPr id="15" name="Oval 14"/>
          <p:cNvSpPr/>
          <p:nvPr/>
        </p:nvSpPr>
        <p:spPr>
          <a:xfrm>
            <a:off x="6339456" y="463758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0321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9"/>
          <p:cNvSpPr>
            <a:spLocks noGrp="1"/>
          </p:cNvSpPr>
          <p:nvPr>
            <p:ph type="sldNum" sz="quarter" idx="12"/>
          </p:nvPr>
        </p:nvSpPr>
        <p:spPr>
          <a:prstGeom prst="rect">
            <a:avLst/>
          </a:prstGeom>
        </p:spPr>
        <p:txBody>
          <a:bodyPr/>
          <a:lstStyle/>
          <a:p>
            <a:fld id="{876CACA2-D1AE-4EA4-8364-0352C88E931B}" type="slidenum">
              <a:rPr lang="en-US" sz="1050" smtClean="0"/>
              <a:pPr/>
              <a:t>36</a:t>
            </a:fld>
            <a:endParaRPr lang="en-US" sz="1050"/>
          </a:p>
        </p:txBody>
      </p:sp>
      <p:sp>
        <p:nvSpPr>
          <p:cNvPr id="2" name="Title 1"/>
          <p:cNvSpPr>
            <a:spLocks noGrp="1"/>
          </p:cNvSpPr>
          <p:nvPr>
            <p:ph type="title"/>
          </p:nvPr>
        </p:nvSpPr>
        <p:spPr/>
        <p:txBody>
          <a:bodyPr/>
          <a:lstStyle/>
          <a:p>
            <a:r>
              <a:rPr lang="en-US" dirty="0">
                <a:solidFill>
                  <a:schemeClr val="bg1"/>
                </a:solidFill>
              </a:rPr>
              <a:t>Presenter</a:t>
            </a:r>
          </a:p>
        </p:txBody>
      </p:sp>
      <p:sp>
        <p:nvSpPr>
          <p:cNvPr id="22" name="Title 40"/>
          <p:cNvSpPr txBox="1">
            <a:spLocks/>
          </p:cNvSpPr>
          <p:nvPr/>
        </p:nvSpPr>
        <p:spPr>
          <a:xfrm>
            <a:off x="631897" y="41091"/>
            <a:ext cx="8242815" cy="431761"/>
          </a:xfrm>
          <a:prstGeom prst="rect">
            <a:avLst/>
          </a:prstGeom>
        </p:spPr>
        <p:txBody>
          <a:bodyPr vert="horz" lIns="0" tIns="45720" rIns="91440" bIns="45720" rtlCol="0" anchor="ctr">
            <a:normAutofit/>
          </a:bodyPr>
          <a:lstStyle>
            <a:lvl1pPr algn="l" defTabSz="457212" rtl="0" eaLnBrk="1" latinLnBrk="0" hangingPunct="1">
              <a:spcBef>
                <a:spcPct val="0"/>
              </a:spcBef>
              <a:buNone/>
              <a:defRPr sz="2800" b="0" kern="1200">
                <a:solidFill>
                  <a:srgbClr val="31444C"/>
                </a:solidFill>
                <a:latin typeface="+mj-lt"/>
                <a:ea typeface="+mj-ea"/>
                <a:cs typeface="+mj-cs"/>
              </a:defRPr>
            </a:lvl1pPr>
          </a:lstStyle>
          <a:p>
            <a:pPr fontAlgn="auto">
              <a:spcAft>
                <a:spcPts val="0"/>
              </a:spcAft>
            </a:pPr>
            <a:r>
              <a:rPr lang="en-US" sz="1500" dirty="0">
                <a:solidFill>
                  <a:schemeClr val="bg1"/>
                </a:solidFill>
              </a:rPr>
              <a:t>P</a:t>
            </a:r>
            <a:r>
              <a:rPr lang="en-US" sz="1800" b="1" dirty="0">
                <a:latin typeface="Calibri" pitchFamily="34" charset="0"/>
                <a:cs typeface="Arial" pitchFamily="34" charset="0"/>
              </a:rPr>
              <a:t> 2A: Select and Implement Delivery Methods</a:t>
            </a:r>
            <a:endParaRPr lang="en-US" sz="1500" dirty="0">
              <a:solidFill>
                <a:schemeClr val="bg2"/>
              </a:solidFill>
            </a:endParaRPr>
          </a:p>
        </p:txBody>
      </p:sp>
      <p:sp>
        <p:nvSpPr>
          <p:cNvPr id="4" name="Rectangle 3"/>
          <p:cNvSpPr/>
          <p:nvPr/>
        </p:nvSpPr>
        <p:spPr>
          <a:xfrm>
            <a:off x="693854" y="726865"/>
            <a:ext cx="1726755" cy="338554"/>
          </a:xfrm>
          <a:prstGeom prst="rect">
            <a:avLst/>
          </a:prstGeom>
        </p:spPr>
        <p:txBody>
          <a:bodyPr wrap="none">
            <a:spAutoFit/>
          </a:bodyPr>
          <a:lstStyle/>
          <a:p>
            <a:pPr>
              <a:spcBef>
                <a:spcPts val="0"/>
              </a:spcBef>
            </a:pPr>
            <a:r>
              <a:rPr lang="en-US" sz="1600" b="1" dirty="0"/>
              <a:t>Which is better: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777" y="1244354"/>
            <a:ext cx="2001679" cy="1147286"/>
          </a:xfrm>
          <a:prstGeom prst="rect">
            <a:avLst/>
          </a:prstGeom>
        </p:spPr>
      </p:pic>
      <p:sp>
        <p:nvSpPr>
          <p:cNvPr id="12" name="Rectangle 11"/>
          <p:cNvSpPr/>
          <p:nvPr/>
        </p:nvSpPr>
        <p:spPr>
          <a:xfrm>
            <a:off x="3814798" y="691504"/>
            <a:ext cx="1199367" cy="338554"/>
          </a:xfrm>
          <a:prstGeom prst="rect">
            <a:avLst/>
          </a:prstGeom>
        </p:spPr>
        <p:txBody>
          <a:bodyPr wrap="none">
            <a:spAutoFit/>
          </a:bodyPr>
          <a:lstStyle/>
          <a:p>
            <a:pPr>
              <a:spcBef>
                <a:spcPts val="0"/>
              </a:spcBef>
            </a:pPr>
            <a:r>
              <a:rPr lang="en-US" sz="1600" b="1" dirty="0"/>
              <a:t>A: Lecture</a:t>
            </a:r>
          </a:p>
        </p:txBody>
      </p:sp>
      <p:sp>
        <p:nvSpPr>
          <p:cNvPr id="13" name="Rectangle 12"/>
          <p:cNvSpPr/>
          <p:nvPr/>
        </p:nvSpPr>
        <p:spPr>
          <a:xfrm>
            <a:off x="3814798" y="2690257"/>
            <a:ext cx="3046027" cy="338554"/>
          </a:xfrm>
          <a:prstGeom prst="rect">
            <a:avLst/>
          </a:prstGeom>
        </p:spPr>
        <p:txBody>
          <a:bodyPr wrap="none">
            <a:spAutoFit/>
          </a:bodyPr>
          <a:lstStyle/>
          <a:p>
            <a:pPr>
              <a:spcBef>
                <a:spcPts val="0"/>
              </a:spcBef>
            </a:pPr>
            <a:r>
              <a:rPr lang="en-US" sz="1600" b="1" dirty="0"/>
              <a:t>B: Open-ended chat question</a:t>
            </a:r>
          </a:p>
        </p:txBody>
      </p:sp>
      <p:sp>
        <p:nvSpPr>
          <p:cNvPr id="14" name="TextBox 13"/>
          <p:cNvSpPr txBox="1"/>
          <p:nvPr/>
        </p:nvSpPr>
        <p:spPr>
          <a:xfrm>
            <a:off x="6402289" y="4695753"/>
            <a:ext cx="1895822"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respond to the Poll</a:t>
            </a:r>
          </a:p>
        </p:txBody>
      </p:sp>
      <p:sp>
        <p:nvSpPr>
          <p:cNvPr id="15" name="Oval 14"/>
          <p:cNvSpPr/>
          <p:nvPr/>
        </p:nvSpPr>
        <p:spPr>
          <a:xfrm>
            <a:off x="6339456" y="463758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847" y="3254326"/>
            <a:ext cx="2010251" cy="1127284"/>
          </a:xfrm>
          <a:prstGeom prst="rect">
            <a:avLst/>
          </a:prstGeom>
        </p:spPr>
      </p:pic>
    </p:spTree>
    <p:extLst>
      <p:ext uri="{BB962C8B-B14F-4D97-AF65-F5344CB8AC3E}">
        <p14:creationId xmlns:p14="http://schemas.microsoft.com/office/powerpoint/2010/main" val="1262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0375B8-1ED8-4D6C-A9E5-07A745D15D3E}" type="slidenum">
              <a:rPr lang="en-US" altLang="en-US" smtClean="0"/>
              <a:pPr/>
              <a:t>37</a:t>
            </a:fld>
            <a:endParaRPr lang="en-US" altLang="en-US"/>
          </a:p>
        </p:txBody>
      </p:sp>
      <p:sp>
        <p:nvSpPr>
          <p:cNvPr id="2" name="Title 1"/>
          <p:cNvSpPr>
            <a:spLocks noGrp="1"/>
          </p:cNvSpPr>
          <p:nvPr>
            <p:ph type="title"/>
          </p:nvPr>
        </p:nvSpPr>
        <p:spPr/>
        <p:txBody>
          <a:bodyPr/>
          <a:lstStyle/>
          <a:p>
            <a:pPr fontAlgn="auto">
              <a:spcAft>
                <a:spcPts val="0"/>
              </a:spcAft>
            </a:pPr>
            <a:r>
              <a:rPr lang="en-US" sz="1800" b="1" dirty="0">
                <a:latin typeface="Calibri" pitchFamily="34" charset="0"/>
                <a:cs typeface="Arial" pitchFamily="34" charset="0"/>
              </a:rPr>
              <a:t>2B: Use Instructional Media</a:t>
            </a:r>
            <a:endParaRPr lang="en-US" sz="1600" dirty="0">
              <a:solidFill>
                <a:schemeClr val="bg2"/>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7772" y="608318"/>
            <a:ext cx="7483485" cy="4163360"/>
          </a:xfrm>
          <a:prstGeom prst="rect">
            <a:avLst/>
          </a:prstGeom>
        </p:spPr>
      </p:pic>
      <p:sp>
        <p:nvSpPr>
          <p:cNvPr id="3" name="TextBox 2"/>
          <p:cNvSpPr txBox="1"/>
          <p:nvPr/>
        </p:nvSpPr>
        <p:spPr>
          <a:xfrm>
            <a:off x="2069818" y="4717376"/>
            <a:ext cx="5630092" cy="246221"/>
          </a:xfrm>
          <a:prstGeom prst="rect">
            <a:avLst/>
          </a:prstGeom>
          <a:noFill/>
        </p:spPr>
        <p:txBody>
          <a:bodyPr wrap="square" rtlCol="0">
            <a:spAutoFit/>
          </a:bodyPr>
          <a:lstStyle/>
          <a:p>
            <a:r>
              <a:rPr lang="en-US" sz="1000" dirty="0"/>
              <a:t>©2016 Humberto Hilario </a:t>
            </a:r>
            <a:r>
              <a:rPr lang="en-US" sz="1000" u="sng" dirty="0">
                <a:hlinkClick r:id="rId4"/>
              </a:rPr>
              <a:t>humbertoh@pcage.edu</a:t>
            </a:r>
            <a:endParaRPr lang="en-US" sz="1000" dirty="0"/>
          </a:p>
        </p:txBody>
      </p:sp>
      <p:sp>
        <p:nvSpPr>
          <p:cNvPr id="6" name="Footer Placeholder 1"/>
          <p:cNvSpPr txBox="1">
            <a:spLocks/>
          </p:cNvSpPr>
          <p:nvPr/>
        </p:nvSpPr>
        <p:spPr>
          <a:xfrm rot="5400000">
            <a:off x="7721312" y="3106406"/>
            <a:ext cx="2449512" cy="176212"/>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800" kern="1200">
                <a:solidFill>
                  <a:schemeClr val="tx1">
                    <a:tint val="75000"/>
                  </a:schemeClr>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a:solidFill>
                  <a:schemeClr val="tx2"/>
                </a:solidFill>
              </a:rPr>
              <a:t>© 2012-17 Karen Hyder</a:t>
            </a:r>
            <a:endParaRPr lang="en-US" dirty="0">
              <a:solidFill>
                <a:schemeClr val="tx2"/>
              </a:solidFill>
            </a:endParaRPr>
          </a:p>
        </p:txBody>
      </p:sp>
    </p:spTree>
    <p:extLst>
      <p:ext uri="{BB962C8B-B14F-4D97-AF65-F5344CB8AC3E}">
        <p14:creationId xmlns:p14="http://schemas.microsoft.com/office/powerpoint/2010/main" val="329343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D7E8792-DAF9-4E24-B008-B29D1D7B1E64}" type="slidenum">
              <a:rPr lang="en-US" altLang="en-US">
                <a:solidFill>
                  <a:schemeClr val="bg1"/>
                </a:solidFill>
              </a:rPr>
              <a:pPr/>
              <a:t>38</a:t>
            </a:fld>
            <a:endParaRPr lang="en-US" altLang="en-US">
              <a:solidFill>
                <a:schemeClr val="bg1"/>
              </a:solidFill>
            </a:endParaRPr>
          </a:p>
        </p:txBody>
      </p:sp>
      <p:sp>
        <p:nvSpPr>
          <p:cNvPr id="47107" name="Footer Placeholder 2"/>
          <p:cNvSpPr>
            <a:spLocks noGrp="1"/>
          </p:cNvSpPr>
          <p:nvPr>
            <p:ph type="ftr" sz="quarter" idx="4294967295"/>
          </p:nvPr>
        </p:nvSpPr>
        <p:spPr bwMode="auto">
          <a:xfrm rot="16200000">
            <a:off x="6826250" y="3295650"/>
            <a:ext cx="2317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solidFill>
                  <a:schemeClr val="bg1"/>
                </a:solidFill>
              </a:rPr>
              <a:t>© 2014-15 Karen Hyder.  All rights reserved.</a:t>
            </a:r>
          </a:p>
        </p:txBody>
      </p:sp>
      <p:pic>
        <p:nvPicPr>
          <p:cNvPr id="47109"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67971" y="1017735"/>
            <a:ext cx="5010463" cy="36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9790" y="4590998"/>
            <a:ext cx="3100691" cy="219419"/>
          </a:xfrm>
          <a:prstGeom prst="rect">
            <a:avLst/>
          </a:prstGeom>
          <a:noFill/>
        </p:spPr>
        <p:txBody>
          <a:bodyPr wrap="square" rtlCol="0">
            <a:spAutoFit/>
          </a:bodyPr>
          <a:lstStyle/>
          <a:p>
            <a:r>
              <a:rPr lang="en-US" sz="826" dirty="0"/>
              <a:t>from Joe Ganci </a:t>
            </a:r>
            <a:r>
              <a:rPr lang="en-US" sz="826" dirty="0">
                <a:hlinkClick r:id="rId4"/>
              </a:rPr>
              <a:t>http://elearningjoe.com/</a:t>
            </a:r>
            <a:r>
              <a:rPr lang="en-US" sz="826" dirty="0"/>
              <a:t> </a:t>
            </a:r>
          </a:p>
        </p:txBody>
      </p:sp>
      <p:sp>
        <p:nvSpPr>
          <p:cNvPr id="3" name="Rectangle 2"/>
          <p:cNvSpPr/>
          <p:nvPr/>
        </p:nvSpPr>
        <p:spPr>
          <a:xfrm>
            <a:off x="1866492" y="4776955"/>
            <a:ext cx="5189476" cy="219419"/>
          </a:xfrm>
          <a:prstGeom prst="rect">
            <a:avLst/>
          </a:prstGeom>
        </p:spPr>
        <p:txBody>
          <a:bodyPr wrap="square">
            <a:spAutoFit/>
          </a:bodyPr>
          <a:lstStyle/>
          <a:p>
            <a:r>
              <a:rPr lang="en-US" sz="826" dirty="0">
                <a:ea typeface="Calibri" panose="020F0502020204030204" pitchFamily="34" charset="0"/>
                <a:cs typeface="Arial" panose="020B0604020202020204" pitchFamily="34" charset="0"/>
              </a:rPr>
              <a:t>Created with Rutgers University for the State of New Jersey. Find entire piece here: </a:t>
            </a:r>
            <a:r>
              <a:rPr lang="en-US" sz="826" u="sng" dirty="0">
                <a:solidFill>
                  <a:srgbClr val="0000FF"/>
                </a:solidFill>
                <a:ea typeface="Calibri" panose="020F0502020204030204" pitchFamily="34" charset="0"/>
                <a:cs typeface="Arial" panose="020B0604020202020204" pitchFamily="34" charset="0"/>
                <a:hlinkClick r:id="rId5"/>
              </a:rPr>
              <a:t>www.getflusavvy.com</a:t>
            </a:r>
            <a:endParaRPr lang="en-US" sz="826" dirty="0">
              <a:cs typeface="Arial" panose="020B0604020202020204" pitchFamily="34" charset="0"/>
            </a:endParaRPr>
          </a:p>
        </p:txBody>
      </p:sp>
      <p:sp>
        <p:nvSpPr>
          <p:cNvPr id="8" name="Oval 7"/>
          <p:cNvSpPr/>
          <p:nvPr/>
        </p:nvSpPr>
        <p:spPr>
          <a:xfrm>
            <a:off x="5335757" y="3435596"/>
            <a:ext cx="1720210" cy="1084967"/>
          </a:xfrm>
          <a:prstGeom prst="ellipse">
            <a:avLst/>
          </a:prstGeom>
          <a:noFill/>
          <a:ln w="57150">
            <a:solidFill>
              <a:srgbClr val="4076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631297" y="4277804"/>
            <a:ext cx="1720210" cy="406173"/>
          </a:xfrm>
          <a:prstGeom prst="ellipse">
            <a:avLst/>
          </a:prstGeom>
          <a:noFill/>
          <a:ln w="57150">
            <a:solidFill>
              <a:srgbClr val="4076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itle 1"/>
          <p:cNvSpPr txBox="1">
            <a:spLocks/>
          </p:cNvSpPr>
          <p:nvPr/>
        </p:nvSpPr>
        <p:spPr>
          <a:xfrm>
            <a:off x="519694" y="41661"/>
            <a:ext cx="8242815" cy="431761"/>
          </a:xfrm>
          <a:prstGeom prst="rect">
            <a:avLst/>
          </a:prstGeom>
        </p:spPr>
        <p:txBody>
          <a:bodyPr vert="horz" lIns="0" tIns="45720" rIns="91440" bIns="45720" rtlCol="0" anchor="ctr">
            <a:noAutofit/>
          </a:bodyPr>
          <a:lstStyle>
            <a:lvl1pPr algn="l" defTabSz="457212" rtl="0" eaLnBrk="1" latinLnBrk="0" hangingPunct="1">
              <a:spcBef>
                <a:spcPct val="0"/>
              </a:spcBef>
              <a:buNone/>
              <a:defRPr sz="2800" b="0" kern="1200">
                <a:solidFill>
                  <a:srgbClr val="31444C"/>
                </a:solidFill>
                <a:latin typeface="+mj-lt"/>
                <a:ea typeface="+mj-ea"/>
                <a:cs typeface="+mj-cs"/>
              </a:defRPr>
            </a:lvl1pPr>
          </a:lstStyle>
          <a:p>
            <a:pPr fontAlgn="auto">
              <a:spcAft>
                <a:spcPts val="0"/>
              </a:spcAft>
            </a:pPr>
            <a:r>
              <a:rPr lang="en-US" sz="1800" b="1" dirty="0">
                <a:latin typeface="Calibri" pitchFamily="34" charset="0"/>
                <a:cs typeface="Arial" pitchFamily="34" charset="0"/>
              </a:rPr>
              <a:t>2B: Use Instructional Media</a:t>
            </a:r>
            <a:endParaRPr lang="en-US" sz="1600" dirty="0">
              <a:solidFill>
                <a:schemeClr val="bg2"/>
              </a:solidFill>
            </a:endParaRPr>
          </a:p>
        </p:txBody>
      </p:sp>
    </p:spTree>
    <p:extLst>
      <p:ext uri="{BB962C8B-B14F-4D97-AF65-F5344CB8AC3E}">
        <p14:creationId xmlns:p14="http://schemas.microsoft.com/office/powerpoint/2010/main" val="263831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C6DE5C5-8E27-43C9-8E30-70C0959CF981}" type="slidenum">
              <a:rPr lang="en-US" altLang="en-US" smtClean="0"/>
              <a:pPr>
                <a:defRPr/>
              </a:pPr>
              <a:t>39</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427" y="1054018"/>
            <a:ext cx="6169034" cy="3554345"/>
          </a:xfrm>
          <a:prstGeom prst="rect">
            <a:avLst/>
          </a:prstGeom>
        </p:spPr>
      </p:pic>
      <p:sp>
        <p:nvSpPr>
          <p:cNvPr id="9" name="Title 1"/>
          <p:cNvSpPr txBox="1">
            <a:spLocks/>
          </p:cNvSpPr>
          <p:nvPr/>
        </p:nvSpPr>
        <p:spPr>
          <a:xfrm>
            <a:off x="519694" y="15006"/>
            <a:ext cx="8242815" cy="431761"/>
          </a:xfrm>
          <a:prstGeom prst="rect">
            <a:avLst/>
          </a:prstGeom>
        </p:spPr>
        <p:txBody>
          <a:bodyPr vert="horz" lIns="0" tIns="45720" rIns="91440" bIns="45720" rtlCol="0" anchor="ctr">
            <a:noAutofit/>
          </a:bodyPr>
          <a:lstStyle>
            <a:lvl1pPr algn="l" defTabSz="457212" rtl="0" eaLnBrk="1" latinLnBrk="0" hangingPunct="1">
              <a:spcBef>
                <a:spcPct val="0"/>
              </a:spcBef>
              <a:buNone/>
              <a:defRPr sz="2800" b="0" kern="1200">
                <a:solidFill>
                  <a:srgbClr val="31444C"/>
                </a:solidFill>
                <a:latin typeface="+mj-lt"/>
                <a:ea typeface="+mj-ea"/>
                <a:cs typeface="+mj-cs"/>
              </a:defRPr>
            </a:lvl1pPr>
          </a:lstStyle>
          <a:p>
            <a:pPr fontAlgn="auto">
              <a:spcAft>
                <a:spcPts val="0"/>
              </a:spcAft>
            </a:pPr>
            <a:r>
              <a:rPr lang="en-US" sz="1800" b="1" dirty="0">
                <a:latin typeface="Calibri" pitchFamily="34" charset="0"/>
                <a:cs typeface="Arial" pitchFamily="34" charset="0"/>
              </a:rPr>
              <a:t>2B: Use Instructional Media</a:t>
            </a:r>
            <a:endParaRPr lang="en-US" sz="1600" dirty="0">
              <a:solidFill>
                <a:schemeClr val="bg2"/>
              </a:solidFill>
            </a:endParaRPr>
          </a:p>
        </p:txBody>
      </p:sp>
    </p:spTree>
    <p:extLst>
      <p:ext uri="{BB962C8B-B14F-4D97-AF65-F5344CB8AC3E}">
        <p14:creationId xmlns:p14="http://schemas.microsoft.com/office/powerpoint/2010/main" val="211895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 good quality connection</a:t>
            </a:r>
            <a:endParaRPr lang="en-GB" dirty="0"/>
          </a:p>
        </p:txBody>
      </p:sp>
      <p:sp>
        <p:nvSpPr>
          <p:cNvPr id="3" name="Content Placeholder 2"/>
          <p:cNvSpPr>
            <a:spLocks noGrp="1"/>
          </p:cNvSpPr>
          <p:nvPr>
            <p:ph idx="1"/>
          </p:nvPr>
        </p:nvSpPr>
        <p:spPr>
          <a:xfrm>
            <a:off x="2898227" y="1959953"/>
            <a:ext cx="4634024" cy="2677059"/>
          </a:xfrm>
        </p:spPr>
        <p:txBody>
          <a:bodyPr/>
          <a:lstStyle/>
          <a:p>
            <a:pPr eaLnBrk="1" hangingPunct="1">
              <a:defRPr/>
            </a:pPr>
            <a:r>
              <a:rPr lang="en-US" dirty="0"/>
              <a:t>Use a </a:t>
            </a:r>
            <a:r>
              <a:rPr lang="en-US" b="1" dirty="0"/>
              <a:t>wired</a:t>
            </a:r>
            <a:r>
              <a:rPr lang="en-US" dirty="0"/>
              <a:t> Internet connection, rather than wireless</a:t>
            </a:r>
          </a:p>
          <a:p>
            <a:pPr eaLnBrk="1" hangingPunct="1">
              <a:defRPr/>
            </a:pPr>
            <a:r>
              <a:rPr lang="en-US" dirty="0"/>
              <a:t>Close any applications  you do not need on your computer</a:t>
            </a:r>
          </a:p>
          <a:p>
            <a:pPr eaLnBrk="1" hangingPunct="1">
              <a:defRPr/>
            </a:pPr>
            <a:endParaRPr lang="en-US" dirty="0"/>
          </a:p>
          <a:p>
            <a:pPr eaLnBrk="1" hangingPunct="1">
              <a:defRPr/>
            </a:pPr>
            <a:r>
              <a:rPr lang="en-US" dirty="0"/>
              <a:t>Use a PC headset if you have one. </a:t>
            </a:r>
          </a:p>
          <a:p>
            <a:pPr eaLnBrk="1" hangingPunct="1">
              <a:defRPr/>
            </a:pPr>
            <a:endParaRPr lang="en-US" dirty="0"/>
          </a:p>
          <a:p>
            <a:pPr eaLnBrk="1" hangingPunct="1">
              <a:defRPr/>
            </a:pPr>
            <a:endParaRPr lang="en-US" dirty="0"/>
          </a:p>
          <a:p>
            <a:pPr eaLnBrk="1" hangingPunct="1">
              <a:defRPr/>
            </a:pPr>
            <a:endParaRPr lang="en-US" dirty="0"/>
          </a:p>
          <a:p>
            <a:pPr>
              <a:defRPr/>
            </a:pPr>
            <a:r>
              <a:rPr lang="en-US" dirty="0"/>
              <a:t>Poor connection? Use telephone options instead. </a:t>
            </a:r>
          </a:p>
          <a:p>
            <a:pPr marL="0" indent="0">
              <a:buNone/>
            </a:pPr>
            <a:endParaRPr lang="en-GB" dirty="0"/>
          </a:p>
        </p:txBody>
      </p:sp>
      <p:pic>
        <p:nvPicPr>
          <p:cNvPr id="1028" name="Picture 4" descr="http://dandygadget.com/wp-content/uploads/2011/10/Broadband_Cable_Internet_Fast_Speed_Connection_Blue_Cute_Cable_Head_Dandy_Gadget_Inter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029" y="1566139"/>
            <a:ext cx="1384666" cy="9692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ead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119" y="2535405"/>
            <a:ext cx="1271003" cy="141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98227" y="1323540"/>
            <a:ext cx="4634024" cy="554254"/>
          </a:xfrm>
          <a:prstGeom prst="rect">
            <a:avLst/>
          </a:prstGeom>
        </p:spPr>
        <p:txBody>
          <a:bodyPr wrap="square">
            <a:spAutoFit/>
          </a:bodyPr>
          <a:lstStyle/>
          <a:p>
            <a:r>
              <a:rPr lang="en-US" sz="1501" dirty="0"/>
              <a:t>To improve the quality of your audio and video for this webinar:</a:t>
            </a:r>
          </a:p>
        </p:txBody>
      </p:sp>
      <p:sp>
        <p:nvSpPr>
          <p:cNvPr id="6" name="Footer Placeholder 5"/>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2591499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32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D656A92-2881-413C-A93B-22E3591F5DAF}" type="slidenum">
              <a:rPr lang="en-US" altLang="en-US">
                <a:solidFill>
                  <a:schemeClr val="bg1"/>
                </a:solidFill>
              </a:rPr>
              <a:pPr/>
              <a:t>40</a:t>
            </a:fld>
            <a:endParaRPr lang="en-US" altLang="en-US">
              <a:solidFill>
                <a:schemeClr val="bg1"/>
              </a:solidFill>
            </a:endParaRPr>
          </a:p>
        </p:txBody>
      </p:sp>
      <p:sp>
        <p:nvSpPr>
          <p:cNvPr id="53250" name="Title 1"/>
          <p:cNvSpPr>
            <a:spLocks noGrp="1"/>
          </p:cNvSpPr>
          <p:nvPr>
            <p:ph type="title"/>
          </p:nvPr>
        </p:nvSpPr>
        <p:spPr/>
        <p:txBody>
          <a:bodyPr/>
          <a:lstStyle/>
          <a:p>
            <a:r>
              <a:rPr lang="en-US" altLang="en-US" sz="2400" b="1" dirty="0"/>
              <a:t>Force a browser and web page to all</a:t>
            </a:r>
          </a:p>
        </p:txBody>
      </p:sp>
      <p:sp>
        <p:nvSpPr>
          <p:cNvPr id="53251" name="Footer Placeholder 3"/>
          <p:cNvSpPr>
            <a:spLocks noGrp="1"/>
          </p:cNvSpPr>
          <p:nvPr>
            <p:ph type="ftr" sz="quarter" idx="4294967295"/>
          </p:nvPr>
        </p:nvSpPr>
        <p:spPr bwMode="auto">
          <a:xfrm>
            <a:off x="6826250" y="3295650"/>
            <a:ext cx="23177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solidFill>
                  <a:schemeClr val="bg1"/>
                </a:solidFill>
              </a:rPr>
              <a:t>© 2014-15 Karen Hyder.  All rights reserved.</a:t>
            </a:r>
          </a:p>
        </p:txBody>
      </p:sp>
      <p:sp>
        <p:nvSpPr>
          <p:cNvPr id="53253" name="Rectangle 1"/>
          <p:cNvSpPr>
            <a:spLocks noChangeArrowheads="1"/>
          </p:cNvSpPr>
          <p:nvPr/>
        </p:nvSpPr>
        <p:spPr bwMode="auto">
          <a:xfrm>
            <a:off x="2855913" y="2227339"/>
            <a:ext cx="3432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8" name="TextBox 7"/>
          <p:cNvSpPr txBox="1"/>
          <p:nvPr/>
        </p:nvSpPr>
        <p:spPr>
          <a:xfrm>
            <a:off x="5129349" y="4414892"/>
            <a:ext cx="2307961" cy="253916"/>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r">
              <a:defRPr sz="1050" b="1">
                <a:effectLst/>
                <a:latin typeface="Calibri" panose="020F0502020204030204"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rgbClr val="002060"/>
                </a:solidFill>
              </a:rPr>
              <a:t>Please stand by for browser window</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6462" y="1281701"/>
            <a:ext cx="5026706" cy="271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749" y="1445180"/>
            <a:ext cx="5641316" cy="2020035"/>
          </a:xfrm>
          <a:prstGeom prst="rect">
            <a:avLst/>
          </a:prstGeom>
        </p:spPr>
      </p:pic>
    </p:spTree>
    <p:extLst>
      <p:ext uri="{BB962C8B-B14F-4D97-AF65-F5344CB8AC3E}">
        <p14:creationId xmlns:p14="http://schemas.microsoft.com/office/powerpoint/2010/main" val="107769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369438" indent="-343220">
              <a:buFont typeface="+mj-lt"/>
              <a:buAutoNum type="arabicPeriod"/>
            </a:pPr>
            <a:r>
              <a:rPr lang="en-US" sz="1800" dirty="0"/>
              <a:t>Interact with the Captivate file “Jim has the flu.” </a:t>
            </a:r>
          </a:p>
          <a:p>
            <a:pPr marL="369438" indent="-343220">
              <a:buFont typeface="+mj-lt"/>
              <a:buAutoNum type="arabicPeriod"/>
            </a:pPr>
            <a:r>
              <a:rPr lang="en-US" sz="1800" dirty="0"/>
              <a:t>Use the Chat pods (below) to provide feedback to the interaction designer on the lesson. </a:t>
            </a:r>
          </a:p>
          <a:p>
            <a:pPr marL="369438" indent="-343220">
              <a:buFont typeface="+mj-lt"/>
              <a:buAutoNum type="arabicPeriod"/>
            </a:pPr>
            <a:r>
              <a:rPr lang="en-US" sz="1800" dirty="0"/>
              <a:t>Score the interaction using the Poll.</a:t>
            </a:r>
          </a:p>
          <a:p>
            <a:pPr marL="369438" indent="-343220">
              <a:buFont typeface="+mj-lt"/>
              <a:buAutoNum type="arabicPeriod"/>
            </a:pPr>
            <a:r>
              <a:rPr lang="en-US" sz="1800" dirty="0"/>
              <a:t>Set your Status to Thumbs up/Agree/Green check when done.</a:t>
            </a:r>
          </a:p>
          <a:p>
            <a:pPr marL="369438" indent="-343220">
              <a:buFont typeface="+mj-lt"/>
              <a:buAutoNum type="arabicPeriod"/>
            </a:pPr>
            <a:endParaRPr lang="en-US" sz="1800" dirty="0"/>
          </a:p>
          <a:p>
            <a:pPr marL="26218" indent="0">
              <a:buNone/>
            </a:pPr>
            <a:r>
              <a:rPr lang="en-US" sz="1800" dirty="0"/>
              <a:t>You have 3 minutes.</a:t>
            </a:r>
          </a:p>
        </p:txBody>
      </p:sp>
      <p:sp>
        <p:nvSpPr>
          <p:cNvPr id="6" name="Slide Number Placeholder 5"/>
          <p:cNvSpPr>
            <a:spLocks noGrp="1"/>
          </p:cNvSpPr>
          <p:nvPr>
            <p:ph type="sldNum" sz="quarter" idx="12"/>
          </p:nvPr>
        </p:nvSpPr>
        <p:spPr/>
        <p:txBody>
          <a:bodyPr/>
          <a:lstStyle/>
          <a:p>
            <a:pPr>
              <a:defRPr/>
            </a:pPr>
            <a:fld id="{0C6DE5C5-8E27-43C9-8E30-70C0959CF981}" type="slidenum">
              <a:rPr lang="en-US" altLang="en-US" smtClean="0"/>
              <a:pPr>
                <a:defRPr/>
              </a:pPr>
              <a:t>41</a:t>
            </a:fld>
            <a:endParaRPr lang="en-US" altLang="en-US"/>
          </a:p>
        </p:txBody>
      </p:sp>
      <p:sp>
        <p:nvSpPr>
          <p:cNvPr id="2" name="Title 1"/>
          <p:cNvSpPr>
            <a:spLocks noGrp="1"/>
          </p:cNvSpPr>
          <p:nvPr>
            <p:ph type="title"/>
          </p:nvPr>
        </p:nvSpPr>
        <p:spPr/>
        <p:txBody>
          <a:bodyPr/>
          <a:lstStyle/>
          <a:p>
            <a:r>
              <a:rPr lang="en-US" b="1" dirty="0"/>
              <a:t>Activity: Evaluate the interaction</a:t>
            </a:r>
          </a:p>
        </p:txBody>
      </p:sp>
      <p:sp>
        <p:nvSpPr>
          <p:cNvPr id="9" name="TextBox 8"/>
          <p:cNvSpPr txBox="1"/>
          <p:nvPr/>
        </p:nvSpPr>
        <p:spPr>
          <a:xfrm>
            <a:off x="6402289" y="4695753"/>
            <a:ext cx="1495907"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do activity</a:t>
            </a:r>
          </a:p>
        </p:txBody>
      </p:sp>
      <p:sp>
        <p:nvSpPr>
          <p:cNvPr id="10" name="Oval 9"/>
          <p:cNvSpPr/>
          <p:nvPr/>
        </p:nvSpPr>
        <p:spPr>
          <a:xfrm>
            <a:off x="6339456" y="463758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46353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b="1" dirty="0"/>
              <a:t>3A: Demonstrate Professional Conduct and Content Expertise</a:t>
            </a:r>
            <a:endParaRPr lang="en-US" sz="1800" dirty="0"/>
          </a:p>
        </p:txBody>
      </p:sp>
      <p:sp>
        <p:nvSpPr>
          <p:cNvPr id="4" name="Rectangle 3"/>
          <p:cNvSpPr/>
          <p:nvPr/>
        </p:nvSpPr>
        <p:spPr>
          <a:xfrm>
            <a:off x="380345" y="726865"/>
            <a:ext cx="8325557" cy="584775"/>
          </a:xfrm>
          <a:prstGeom prst="rect">
            <a:avLst/>
          </a:prstGeom>
        </p:spPr>
        <p:txBody>
          <a:bodyPr wrap="square">
            <a:spAutoFit/>
          </a:bodyPr>
          <a:lstStyle/>
          <a:p>
            <a:pPr>
              <a:spcBef>
                <a:spcPts val="0"/>
              </a:spcBef>
            </a:pPr>
            <a:r>
              <a:rPr lang="en-US" sz="1600" b="1" dirty="0"/>
              <a:t>Share 3 ways you’ve seen training professionals damage/destroy their own credibility:</a:t>
            </a:r>
          </a:p>
        </p:txBody>
      </p:sp>
      <p:sp>
        <p:nvSpPr>
          <p:cNvPr id="5" name="TextBox 4"/>
          <p:cNvSpPr txBox="1"/>
          <p:nvPr/>
        </p:nvSpPr>
        <p:spPr>
          <a:xfrm>
            <a:off x="6402289" y="4695753"/>
            <a:ext cx="1495907"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type in Chat</a:t>
            </a:r>
          </a:p>
        </p:txBody>
      </p:sp>
      <p:sp>
        <p:nvSpPr>
          <p:cNvPr id="6" name="Oval 5"/>
          <p:cNvSpPr/>
          <p:nvPr/>
        </p:nvSpPr>
        <p:spPr>
          <a:xfrm>
            <a:off x="6339456" y="463758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40448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1600" dirty="0"/>
              <a:t>Arguing with participants</a:t>
            </a:r>
          </a:p>
          <a:p>
            <a:r>
              <a:rPr lang="en-US" sz="1600" dirty="0"/>
              <a:t>Swearing</a:t>
            </a:r>
          </a:p>
          <a:p>
            <a:r>
              <a:rPr lang="en-US" sz="1600" dirty="0"/>
              <a:t>Riffing</a:t>
            </a:r>
          </a:p>
          <a:p>
            <a:r>
              <a:rPr lang="en-US" sz="1600" dirty="0"/>
              <a:t>Starting late</a:t>
            </a:r>
          </a:p>
          <a:p>
            <a:r>
              <a:rPr lang="en-US" sz="1600" dirty="0"/>
              <a:t>Going over time</a:t>
            </a:r>
          </a:p>
          <a:p>
            <a:r>
              <a:rPr lang="en-US" sz="1600" dirty="0"/>
              <a:t>Not answering questions</a:t>
            </a:r>
          </a:p>
          <a:p>
            <a:r>
              <a:rPr lang="en-US" sz="1600" dirty="0"/>
              <a:t>Blaming others</a:t>
            </a:r>
          </a:p>
          <a:p>
            <a:r>
              <a:rPr lang="en-US" sz="1600" dirty="0"/>
              <a:t>Not achieving objectives</a:t>
            </a:r>
          </a:p>
          <a:p>
            <a:r>
              <a:rPr lang="en-US" sz="1600" dirty="0"/>
              <a:t>Pretend not to hear</a:t>
            </a:r>
          </a:p>
          <a:p>
            <a:endParaRPr lang="en-US" sz="1600" dirty="0"/>
          </a:p>
          <a:p>
            <a:endParaRPr lang="en-US" sz="1600" dirty="0"/>
          </a:p>
        </p:txBody>
      </p:sp>
      <p:sp>
        <p:nvSpPr>
          <p:cNvPr id="11" name="Content Placeholder 10"/>
          <p:cNvSpPr>
            <a:spLocks noGrp="1"/>
          </p:cNvSpPr>
          <p:nvPr>
            <p:ph sz="half" idx="2"/>
          </p:nvPr>
        </p:nvSpPr>
        <p:spPr>
          <a:xfrm>
            <a:off x="4648200" y="960286"/>
            <a:ext cx="4428688" cy="3397615"/>
          </a:xfrm>
        </p:spPr>
        <p:txBody>
          <a:bodyPr/>
          <a:lstStyle/>
          <a:p>
            <a:r>
              <a:rPr lang="en-US" sz="1600" dirty="0"/>
              <a:t>Burping or chewing into the microphone</a:t>
            </a:r>
          </a:p>
          <a:p>
            <a:r>
              <a:rPr lang="en-US" sz="1600" dirty="0"/>
              <a:t>Lying</a:t>
            </a:r>
          </a:p>
          <a:p>
            <a:r>
              <a:rPr lang="en-US" sz="1600" dirty="0"/>
              <a:t>Bullying</a:t>
            </a:r>
          </a:p>
          <a:p>
            <a:r>
              <a:rPr lang="en-US" sz="1600" dirty="0"/>
              <a:t>Not admitting mistakes</a:t>
            </a:r>
          </a:p>
          <a:p>
            <a:r>
              <a:rPr lang="en-US" sz="1600" dirty="0"/>
              <a:t>Talking nonsense</a:t>
            </a:r>
          </a:p>
          <a:p>
            <a:r>
              <a:rPr lang="en-US" sz="1600" dirty="0"/>
              <a:t>Sharing too much information (T.M.I)</a:t>
            </a:r>
          </a:p>
          <a:p>
            <a:r>
              <a:rPr lang="en-US" sz="1600" dirty="0"/>
              <a:t>Sexual innuendo and/or misconduct </a:t>
            </a:r>
          </a:p>
          <a:p>
            <a:r>
              <a:rPr lang="en-US" sz="1600" dirty="0"/>
              <a:t>Talk about learners behind their backs</a:t>
            </a:r>
          </a:p>
          <a:p>
            <a:r>
              <a:rPr lang="en-US" sz="1600" dirty="0"/>
              <a:t>Worse!</a:t>
            </a:r>
          </a:p>
        </p:txBody>
      </p:sp>
      <p:sp>
        <p:nvSpPr>
          <p:cNvPr id="3" name="Title 2"/>
          <p:cNvSpPr>
            <a:spLocks noGrp="1"/>
          </p:cNvSpPr>
          <p:nvPr>
            <p:ph type="title"/>
          </p:nvPr>
        </p:nvSpPr>
        <p:spPr/>
        <p:txBody>
          <a:bodyPr/>
          <a:lstStyle/>
          <a:p>
            <a:r>
              <a:rPr lang="en-US" sz="1800" b="1" dirty="0"/>
              <a:t>3A: Demonstrate Professional Conduct and Content Expertise</a:t>
            </a:r>
            <a:endParaRPr lang="en-US" sz="1800" dirty="0"/>
          </a:p>
        </p:txBody>
      </p:sp>
      <p:sp>
        <p:nvSpPr>
          <p:cNvPr id="4" name="Rectangle 3"/>
          <p:cNvSpPr/>
          <p:nvPr/>
        </p:nvSpPr>
        <p:spPr>
          <a:xfrm>
            <a:off x="380346" y="622810"/>
            <a:ext cx="8325557" cy="338554"/>
          </a:xfrm>
          <a:prstGeom prst="rect">
            <a:avLst/>
          </a:prstGeom>
        </p:spPr>
        <p:txBody>
          <a:bodyPr wrap="square">
            <a:spAutoFit/>
          </a:bodyPr>
          <a:lstStyle/>
          <a:p>
            <a:pPr>
              <a:spcBef>
                <a:spcPts val="0"/>
              </a:spcBef>
            </a:pPr>
            <a:r>
              <a:rPr lang="en-US" sz="1600" b="1" dirty="0"/>
              <a:t>Have you seen/heard training professionals (choose all that apply):</a:t>
            </a:r>
          </a:p>
        </p:txBody>
      </p:sp>
      <p:sp>
        <p:nvSpPr>
          <p:cNvPr id="9" name="TextBox 8"/>
          <p:cNvSpPr txBox="1"/>
          <p:nvPr/>
        </p:nvSpPr>
        <p:spPr>
          <a:xfrm>
            <a:off x="6402289" y="4695753"/>
            <a:ext cx="1895822"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respond to the Poll</a:t>
            </a:r>
          </a:p>
        </p:txBody>
      </p:sp>
      <p:sp>
        <p:nvSpPr>
          <p:cNvPr id="10" name="Oval 9"/>
          <p:cNvSpPr/>
          <p:nvPr/>
        </p:nvSpPr>
        <p:spPr>
          <a:xfrm>
            <a:off x="6339456" y="463758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74229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8036463"/>
              </p:ext>
            </p:extLst>
          </p:nvPr>
        </p:nvGraphicFramePr>
        <p:xfrm>
          <a:off x="463088" y="953114"/>
          <a:ext cx="8242815" cy="3528031"/>
        </p:xfrm>
        <a:graphic>
          <a:graphicData uri="http://schemas.openxmlformats.org/drawingml/2006/table">
            <a:tbl>
              <a:tblPr>
                <a:tableStyleId>{073A0DAA-6AF3-43AB-8588-CEC1D06C72B9}</a:tableStyleId>
              </a:tblPr>
              <a:tblGrid>
                <a:gridCol w="1838678">
                  <a:extLst>
                    <a:ext uri="{9D8B030D-6E8A-4147-A177-3AD203B41FA5}">
                      <a16:colId xmlns:a16="http://schemas.microsoft.com/office/drawing/2014/main" val="20000"/>
                    </a:ext>
                  </a:extLst>
                </a:gridCol>
                <a:gridCol w="3251746">
                  <a:extLst>
                    <a:ext uri="{9D8B030D-6E8A-4147-A177-3AD203B41FA5}">
                      <a16:colId xmlns:a16="http://schemas.microsoft.com/office/drawing/2014/main" val="20001"/>
                    </a:ext>
                  </a:extLst>
                </a:gridCol>
                <a:gridCol w="3152391">
                  <a:extLst>
                    <a:ext uri="{9D8B030D-6E8A-4147-A177-3AD203B41FA5}">
                      <a16:colId xmlns:a16="http://schemas.microsoft.com/office/drawing/2014/main" val="20002"/>
                    </a:ext>
                  </a:extLst>
                </a:gridCol>
              </a:tblGrid>
              <a:tr h="550644">
                <a:tc>
                  <a:txBody>
                    <a:bodyPr/>
                    <a:lstStyle/>
                    <a:p>
                      <a:pPr marL="0" marR="0">
                        <a:lnSpc>
                          <a:spcPct val="107000"/>
                        </a:lnSpc>
                        <a:spcBef>
                          <a:spcPts val="0"/>
                        </a:spcBef>
                        <a:spcAft>
                          <a:spcPts val="800"/>
                        </a:spcAft>
                      </a:pPr>
                      <a:r>
                        <a:rPr lang="en-US" sz="1400" u="sng" dirty="0">
                          <a:effectLst/>
                        </a:rPr>
                        <a:t>If , in the physical classroom you say…</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u="sng">
                          <a:effectLst/>
                        </a:rPr>
                        <a:t>If , in Adobe Connect you say…</a:t>
                      </a:r>
                      <a:endParaRPr lang="en-US" sz="140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u="sng">
                          <a:effectLst/>
                        </a:rPr>
                        <a:t>Then, in Adobe Connect use…</a:t>
                      </a:r>
                      <a:endParaRPr lang="en-US" sz="14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511583">
                <a:tc>
                  <a:txBody>
                    <a:bodyPr/>
                    <a:lstStyle/>
                    <a:p>
                      <a:pPr marL="0" marR="0">
                        <a:lnSpc>
                          <a:spcPct val="107000"/>
                        </a:lnSpc>
                        <a:spcBef>
                          <a:spcPts val="0"/>
                        </a:spcBef>
                        <a:spcAft>
                          <a:spcPts val="800"/>
                        </a:spcAft>
                      </a:pPr>
                      <a:r>
                        <a:rPr lang="en-US" sz="1400" dirty="0">
                          <a:effectLst/>
                        </a:rPr>
                        <a:t>“Let me demonstrate…”</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“You’ll see your display change as I start sharing my screen.”</a:t>
                      </a:r>
                      <a:endParaRPr lang="en-US" sz="140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effectLst/>
                        </a:rPr>
                        <a:t>Application Share anything running on your desktop</a:t>
                      </a:r>
                      <a:endParaRPr lang="en-US" sz="1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465436">
                <a:tc>
                  <a:txBody>
                    <a:bodyPr/>
                    <a:lstStyle/>
                    <a:p>
                      <a:pPr marL="0" marR="0">
                        <a:lnSpc>
                          <a:spcPct val="107000"/>
                        </a:lnSpc>
                        <a:spcBef>
                          <a:spcPts val="0"/>
                        </a:spcBef>
                        <a:spcAft>
                          <a:spcPts val="800"/>
                        </a:spcAft>
                      </a:pPr>
                      <a:r>
                        <a:rPr lang="en-US" sz="1400" dirty="0">
                          <a:effectLst/>
                        </a:rPr>
                        <a:t>“Choose this or this…”</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effectLst/>
                        </a:rPr>
                        <a:t>“Please respond to the poll you see on your screen.”</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Show Poll pod</a:t>
                      </a:r>
                      <a:endParaRPr lang="en-US" sz="14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550644">
                <a:tc>
                  <a:txBody>
                    <a:bodyPr/>
                    <a:lstStyle/>
                    <a:p>
                      <a:pPr marL="0" marR="0">
                        <a:lnSpc>
                          <a:spcPct val="107000"/>
                        </a:lnSpc>
                        <a:spcBef>
                          <a:spcPts val="0"/>
                        </a:spcBef>
                        <a:spcAft>
                          <a:spcPts val="800"/>
                        </a:spcAft>
                      </a:pPr>
                      <a:r>
                        <a:rPr lang="en-US" sz="1400" dirty="0">
                          <a:effectLst/>
                        </a:rPr>
                        <a:t>“Share an example of your own…”</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“Please unmute your mic and describe your example.”</a:t>
                      </a:r>
                      <a:endParaRPr lang="en-US" sz="140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VoIP/ Telephone audio enabling all voices to be heard by all</a:t>
                      </a:r>
                      <a:endParaRPr lang="en-US" sz="14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554445">
                <a:tc>
                  <a:txBody>
                    <a:bodyPr/>
                    <a:lstStyle/>
                    <a:p>
                      <a:pPr marL="0" marR="0">
                        <a:lnSpc>
                          <a:spcPct val="107000"/>
                        </a:lnSpc>
                        <a:spcBef>
                          <a:spcPts val="0"/>
                        </a:spcBef>
                        <a:spcAft>
                          <a:spcPts val="800"/>
                        </a:spcAft>
                      </a:pPr>
                      <a:r>
                        <a:rPr lang="en-US" sz="1400">
                          <a:effectLst/>
                        </a:rPr>
                        <a:t>“Let’s brainstorm…”</a:t>
                      </a:r>
                      <a:endParaRPr lang="en-US" sz="140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“Use the Chat pods I’m showing now to list the advantages and disadvantages.”</a:t>
                      </a:r>
                      <a:endParaRPr lang="en-US" sz="140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2 Chat pods</a:t>
                      </a:r>
                      <a:endParaRPr lang="en-US" sz="14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r h="643631">
                <a:tc>
                  <a:txBody>
                    <a:bodyPr/>
                    <a:lstStyle/>
                    <a:p>
                      <a:pPr marL="0" marR="0">
                        <a:lnSpc>
                          <a:spcPct val="107000"/>
                        </a:lnSpc>
                        <a:spcBef>
                          <a:spcPts val="0"/>
                        </a:spcBef>
                        <a:spcAft>
                          <a:spcPts val="800"/>
                        </a:spcAft>
                      </a:pPr>
                      <a:r>
                        <a:rPr lang="en-US" sz="1400" dirty="0">
                          <a:effectLst/>
                        </a:rPr>
                        <a:t>“Explore this website on your own…”</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effectLst/>
                        </a:rPr>
                        <a:t>“Click the posted link to access the site.”</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effectLst/>
                        </a:rPr>
                        <a:t>Add Hypertext link to </a:t>
                      </a:r>
                      <a:r>
                        <a:rPr lang="en-US" sz="1400" baseline="0" dirty="0">
                          <a:effectLst/>
                        </a:rPr>
                        <a:t>PPT slide or paste URL into</a:t>
                      </a:r>
                      <a:r>
                        <a:rPr lang="en-US" sz="1400" dirty="0">
                          <a:effectLst/>
                        </a:rPr>
                        <a:t> Chat. Use Web Links pod to force open browser for each participant</a:t>
                      </a:r>
                      <a:endParaRPr lang="en-US" sz="1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lstStyle/>
          <a:p>
            <a:r>
              <a:rPr lang="en-US" sz="1800" b="1" dirty="0">
                <a:latin typeface="Calibri" pitchFamily="34" charset="0"/>
                <a:cs typeface="Arial" pitchFamily="34" charset="0"/>
              </a:rPr>
              <a:t>3B: Use Communication and Presentation Skills to Facilitate Learning</a:t>
            </a:r>
            <a:endParaRPr lang="en-US" sz="1800" dirty="0"/>
          </a:p>
        </p:txBody>
      </p:sp>
      <p:sp>
        <p:nvSpPr>
          <p:cNvPr id="8" name="Rectangle 7"/>
          <p:cNvSpPr/>
          <p:nvPr/>
        </p:nvSpPr>
        <p:spPr>
          <a:xfrm>
            <a:off x="380346" y="622810"/>
            <a:ext cx="8325557" cy="338554"/>
          </a:xfrm>
          <a:prstGeom prst="rect">
            <a:avLst/>
          </a:prstGeom>
        </p:spPr>
        <p:txBody>
          <a:bodyPr wrap="square">
            <a:spAutoFit/>
          </a:bodyPr>
          <a:lstStyle/>
          <a:p>
            <a:pPr>
              <a:spcBef>
                <a:spcPts val="0"/>
              </a:spcBef>
            </a:pPr>
            <a:r>
              <a:rPr lang="en-US" sz="1600" b="1" dirty="0"/>
              <a:t>Adjust your language and your tasks</a:t>
            </a:r>
          </a:p>
        </p:txBody>
      </p:sp>
      <p:sp>
        <p:nvSpPr>
          <p:cNvPr id="9" name="Footer Placeholder 1"/>
          <p:cNvSpPr txBox="1">
            <a:spLocks/>
          </p:cNvSpPr>
          <p:nvPr/>
        </p:nvSpPr>
        <p:spPr>
          <a:xfrm rot="5400000">
            <a:off x="7721312" y="3106406"/>
            <a:ext cx="2449512" cy="176212"/>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800" kern="1200">
                <a:solidFill>
                  <a:schemeClr val="tx1">
                    <a:tint val="75000"/>
                  </a:schemeClr>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a:solidFill>
                  <a:schemeClr val="tx2"/>
                </a:solidFill>
              </a:rPr>
              <a:t>© 2012-17 Karen Hyder</a:t>
            </a:r>
            <a:endParaRPr lang="en-US" dirty="0">
              <a:solidFill>
                <a:schemeClr val="tx2"/>
              </a:solidFill>
            </a:endParaRPr>
          </a:p>
        </p:txBody>
      </p:sp>
    </p:spTree>
    <p:extLst>
      <p:ext uri="{BB962C8B-B14F-4D97-AF65-F5344CB8AC3E}">
        <p14:creationId xmlns:p14="http://schemas.microsoft.com/office/powerpoint/2010/main" val="1005457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AB4630C-1C29-4375-BAC9-70CAEE8EF2A6}" type="slidenum">
              <a:rPr lang="en-US" altLang="en-US" smtClean="0">
                <a:solidFill>
                  <a:prstClr val="white"/>
                </a:solidFill>
              </a:rPr>
              <a:pPr>
                <a:defRPr/>
              </a:pPr>
              <a:t>45</a:t>
            </a:fld>
            <a:endParaRPr lang="en-US" altLang="en-US">
              <a:solidFill>
                <a:prstClr val="white"/>
              </a:solidFill>
            </a:endParaRPr>
          </a:p>
        </p:txBody>
      </p:sp>
      <p:pic>
        <p:nvPicPr>
          <p:cNvPr id="28" name="Picture 27" descr="WebEx Sharing toolbar.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75005" y="4043777"/>
            <a:ext cx="2331860" cy="511251"/>
          </a:xfrm>
          <a:prstGeom prst="rect">
            <a:avLst/>
          </a:prstGeom>
          <a:ln>
            <a:solidFill>
              <a:srgbClr val="1F497D"/>
            </a:solidFill>
          </a:ln>
          <a:effectLst/>
        </p:spPr>
      </p:pic>
      <p:graphicFrame>
        <p:nvGraphicFramePr>
          <p:cNvPr id="17" name="Content Placeholder 3"/>
          <p:cNvGraphicFramePr>
            <a:graphicFrameLocks noGrp="1"/>
          </p:cNvGraphicFramePr>
          <p:nvPr>
            <p:ph idx="1"/>
            <p:extLst>
              <p:ext uri="{D42A27DB-BD31-4B8C-83A1-F6EECF244321}">
                <p14:modId xmlns:p14="http://schemas.microsoft.com/office/powerpoint/2010/main" val="1837377884"/>
              </p:ext>
            </p:extLst>
          </p:nvPr>
        </p:nvGraphicFramePr>
        <p:xfrm>
          <a:off x="443985" y="858437"/>
          <a:ext cx="8242815" cy="3119652"/>
        </p:xfrm>
        <a:graphic>
          <a:graphicData uri="http://schemas.openxmlformats.org/drawingml/2006/table">
            <a:tbl>
              <a:tblPr>
                <a:tableStyleId>{073A0DAA-6AF3-43AB-8588-CEC1D06C72B9}</a:tableStyleId>
              </a:tblPr>
              <a:tblGrid>
                <a:gridCol w="1838678">
                  <a:extLst>
                    <a:ext uri="{9D8B030D-6E8A-4147-A177-3AD203B41FA5}">
                      <a16:colId xmlns:a16="http://schemas.microsoft.com/office/drawing/2014/main" val="20000"/>
                    </a:ext>
                  </a:extLst>
                </a:gridCol>
                <a:gridCol w="3421117">
                  <a:extLst>
                    <a:ext uri="{9D8B030D-6E8A-4147-A177-3AD203B41FA5}">
                      <a16:colId xmlns:a16="http://schemas.microsoft.com/office/drawing/2014/main" val="20001"/>
                    </a:ext>
                  </a:extLst>
                </a:gridCol>
                <a:gridCol w="2983020">
                  <a:extLst>
                    <a:ext uri="{9D8B030D-6E8A-4147-A177-3AD203B41FA5}">
                      <a16:colId xmlns:a16="http://schemas.microsoft.com/office/drawing/2014/main" val="20002"/>
                    </a:ext>
                  </a:extLst>
                </a:gridCol>
              </a:tblGrid>
              <a:tr h="550644">
                <a:tc>
                  <a:txBody>
                    <a:bodyPr/>
                    <a:lstStyle/>
                    <a:p>
                      <a:pPr marL="0" marR="0">
                        <a:lnSpc>
                          <a:spcPct val="107000"/>
                        </a:lnSpc>
                        <a:spcBef>
                          <a:spcPts val="0"/>
                        </a:spcBef>
                        <a:spcAft>
                          <a:spcPts val="800"/>
                        </a:spcAft>
                      </a:pPr>
                      <a:r>
                        <a:rPr lang="en-US" sz="1400" u="sng" dirty="0">
                          <a:effectLst/>
                        </a:rPr>
                        <a:t>If , in the physical classroom you say…</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u="sng" dirty="0">
                          <a:effectLst/>
                        </a:rPr>
                        <a:t>If , in WebEx you say…</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u="sng" dirty="0">
                          <a:effectLst/>
                        </a:rPr>
                        <a:t>Then, in WebEx use…</a:t>
                      </a:r>
                      <a:endParaRPr lang="en-US" sz="1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511583">
                <a:tc>
                  <a:txBody>
                    <a:bodyPr/>
                    <a:lstStyle/>
                    <a:p>
                      <a:pPr marL="0" marR="0">
                        <a:lnSpc>
                          <a:spcPct val="107000"/>
                        </a:lnSpc>
                        <a:spcBef>
                          <a:spcPts val="0"/>
                        </a:spcBef>
                        <a:spcAft>
                          <a:spcPts val="800"/>
                        </a:spcAft>
                      </a:pPr>
                      <a:r>
                        <a:rPr lang="en-US" sz="1400" dirty="0">
                          <a:effectLst/>
                        </a:rPr>
                        <a:t>“Let me demonstrate…”</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effectLst/>
                        </a:rPr>
                        <a:t>“You’ll see your display change as I start sharing my screen.”</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effectLst/>
                        </a:rPr>
                        <a:t>Application Share anything running on your desktop</a:t>
                      </a:r>
                      <a:endParaRPr lang="en-US" sz="1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550644">
                <a:tc>
                  <a:txBody>
                    <a:bodyPr/>
                    <a:lstStyle/>
                    <a:p>
                      <a:pPr marL="0" marR="0">
                        <a:lnSpc>
                          <a:spcPct val="107000"/>
                        </a:lnSpc>
                        <a:spcBef>
                          <a:spcPts val="0"/>
                        </a:spcBef>
                        <a:spcAft>
                          <a:spcPts val="800"/>
                        </a:spcAft>
                      </a:pPr>
                      <a:r>
                        <a:rPr lang="en-US" sz="1400" dirty="0">
                          <a:effectLst/>
                        </a:rPr>
                        <a:t>“Share an example of your own…”</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“Please unmute your mic and describe your example.”</a:t>
                      </a:r>
                      <a:endParaRPr lang="en-US" sz="140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a:effectLst/>
                        </a:rPr>
                        <a:t>VoIP/ Telephone audio enabling all voices to be heard by all</a:t>
                      </a:r>
                      <a:endParaRPr lang="en-US" sz="14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554445">
                <a:tc>
                  <a:txBody>
                    <a:bodyPr/>
                    <a:lstStyle/>
                    <a:p>
                      <a:pPr marL="0" marR="0">
                        <a:lnSpc>
                          <a:spcPct val="107000"/>
                        </a:lnSpc>
                        <a:spcBef>
                          <a:spcPts val="0"/>
                        </a:spcBef>
                        <a:spcAft>
                          <a:spcPts val="800"/>
                        </a:spcAft>
                      </a:pPr>
                      <a:r>
                        <a:rPr lang="en-US" sz="1400" dirty="0">
                          <a:effectLst/>
                        </a:rPr>
                        <a:t>“Choose this or this…”</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effectLst/>
                        </a:rPr>
                        <a:t>“Please respond to the poll you see on ….”</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effectLst/>
                        </a:rPr>
                        <a:t>Show .</a:t>
                      </a:r>
                      <a:r>
                        <a:rPr lang="en-US" sz="1400" dirty="0" err="1">
                          <a:effectLst/>
                        </a:rPr>
                        <a:t>atp</a:t>
                      </a:r>
                      <a:r>
                        <a:rPr lang="en-US" sz="1400" baseline="0" dirty="0">
                          <a:effectLst/>
                        </a:rPr>
                        <a:t> file</a:t>
                      </a:r>
                      <a:endParaRPr lang="en-US" sz="1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367909">
                <a:tc>
                  <a:txBody>
                    <a:bodyPr/>
                    <a:lstStyle/>
                    <a:p>
                      <a:pPr marL="0" marR="0">
                        <a:lnSpc>
                          <a:spcPct val="107000"/>
                        </a:lnSpc>
                        <a:spcBef>
                          <a:spcPts val="0"/>
                        </a:spcBef>
                        <a:spcAft>
                          <a:spcPts val="800"/>
                        </a:spcAft>
                      </a:pPr>
                      <a:r>
                        <a:rPr lang="en-US" sz="1400" dirty="0">
                          <a:effectLst/>
                        </a:rPr>
                        <a:t>“Let’s brainstorm…”</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effectLst/>
                        </a:rPr>
                        <a:t>“Use….”</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r h="436228">
                <a:tc>
                  <a:txBody>
                    <a:bodyPr/>
                    <a:lstStyle/>
                    <a:p>
                      <a:pPr marL="0" marR="0">
                        <a:lnSpc>
                          <a:spcPct val="107000"/>
                        </a:lnSpc>
                        <a:spcBef>
                          <a:spcPts val="0"/>
                        </a:spcBef>
                        <a:spcAft>
                          <a:spcPts val="800"/>
                        </a:spcAft>
                      </a:pPr>
                      <a:r>
                        <a:rPr lang="en-US" sz="1400" dirty="0">
                          <a:effectLst/>
                        </a:rPr>
                        <a:t>“Explore this website on your own…”</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effectLst/>
                        </a:rPr>
                        <a:t>“….”</a:t>
                      </a:r>
                      <a:endParaRPr lang="en-US" sz="14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
        <p:nvSpPr>
          <p:cNvPr id="18" name="Title 2"/>
          <p:cNvSpPr txBox="1">
            <a:spLocks/>
          </p:cNvSpPr>
          <p:nvPr/>
        </p:nvSpPr>
        <p:spPr>
          <a:xfrm>
            <a:off x="463088" y="95266"/>
            <a:ext cx="8242815" cy="431761"/>
          </a:xfrm>
          <a:prstGeom prst="rect">
            <a:avLst/>
          </a:prstGeom>
        </p:spPr>
        <p:txBody>
          <a:bodyPr vert="horz" lIns="0" tIns="45720" rIns="91440" bIns="45720" rtlCol="0" anchor="ctr">
            <a:noAutofit/>
          </a:bodyPr>
          <a:lstStyle>
            <a:lvl1pPr algn="l" defTabSz="457212" rtl="0" eaLnBrk="1" latinLnBrk="0" hangingPunct="1">
              <a:spcBef>
                <a:spcPct val="0"/>
              </a:spcBef>
              <a:buNone/>
              <a:defRPr sz="2800" b="0" kern="1200">
                <a:solidFill>
                  <a:srgbClr val="31444C"/>
                </a:solidFill>
                <a:latin typeface="+mj-lt"/>
                <a:ea typeface="+mj-ea"/>
                <a:cs typeface="+mj-cs"/>
              </a:defRPr>
            </a:lvl1pPr>
          </a:lstStyle>
          <a:p>
            <a:pPr fontAlgn="auto">
              <a:spcAft>
                <a:spcPts val="0"/>
              </a:spcAft>
            </a:pPr>
            <a:r>
              <a:rPr lang="en-US" sz="1800" b="1" dirty="0">
                <a:latin typeface="Calibri" pitchFamily="34" charset="0"/>
                <a:cs typeface="Arial" pitchFamily="34" charset="0"/>
              </a:rPr>
              <a:t>3B: Use Communication and Presentation Skills to Facilitate Learning</a:t>
            </a:r>
            <a:endParaRPr lang="en-US" sz="1800" dirty="0"/>
          </a:p>
        </p:txBody>
      </p:sp>
      <p:sp>
        <p:nvSpPr>
          <p:cNvPr id="19" name="Rectangle 18"/>
          <p:cNvSpPr/>
          <p:nvPr/>
        </p:nvSpPr>
        <p:spPr>
          <a:xfrm>
            <a:off x="463088" y="4299403"/>
            <a:ext cx="5920099" cy="338554"/>
          </a:xfrm>
          <a:prstGeom prst="rect">
            <a:avLst/>
          </a:prstGeom>
        </p:spPr>
        <p:txBody>
          <a:bodyPr wrap="square">
            <a:spAutoFit/>
          </a:bodyPr>
          <a:lstStyle/>
          <a:p>
            <a:pPr>
              <a:spcBef>
                <a:spcPts val="0"/>
              </a:spcBef>
            </a:pPr>
            <a:r>
              <a:rPr lang="en-US" sz="1600" b="1" dirty="0"/>
              <a:t>In WebEx, how would you say it?</a:t>
            </a:r>
          </a:p>
        </p:txBody>
      </p:sp>
      <p:pic>
        <p:nvPicPr>
          <p:cNvPr id="2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893470" y="4305140"/>
            <a:ext cx="883070" cy="693585"/>
          </a:xfrm>
          <a:prstGeom prst="rect">
            <a:avLst/>
          </a:prstGeom>
          <a:ln>
            <a:solidFill>
              <a:srgbClr val="1F497D"/>
            </a:solidFill>
          </a:ln>
          <a:effectLst/>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137706" y="2709643"/>
            <a:ext cx="299152" cy="2438619"/>
          </a:xfrm>
          <a:prstGeom prst="rect">
            <a:avLst/>
          </a:prstGeom>
          <a:ln>
            <a:solidFill>
              <a:srgbClr val="1F497D"/>
            </a:solidFill>
          </a:ln>
          <a:effectLst/>
        </p:spPr>
      </p:pic>
      <p:pic>
        <p:nvPicPr>
          <p:cNvPr id="15" name="Picture 13"/>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235363" y="4372693"/>
            <a:ext cx="1426498" cy="711462"/>
          </a:xfrm>
          <a:prstGeom prst="rect">
            <a:avLst/>
          </a:prstGeom>
          <a:ln>
            <a:solidFill>
              <a:srgbClr val="1F497D"/>
            </a:solidFill>
          </a:ln>
          <a:effectLst/>
        </p:spPr>
      </p:pic>
      <p:sp>
        <p:nvSpPr>
          <p:cNvPr id="10" name="Footer Placeholder 1"/>
          <p:cNvSpPr txBox="1">
            <a:spLocks/>
          </p:cNvSpPr>
          <p:nvPr/>
        </p:nvSpPr>
        <p:spPr>
          <a:xfrm rot="5400000">
            <a:off x="7721312" y="3106406"/>
            <a:ext cx="2449512" cy="176212"/>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800" kern="1200">
                <a:solidFill>
                  <a:schemeClr val="tx1">
                    <a:tint val="75000"/>
                  </a:schemeClr>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a:solidFill>
                  <a:schemeClr val="tx2"/>
                </a:solidFill>
              </a:rPr>
              <a:t>© 2012-17 Karen Hyder</a:t>
            </a:r>
            <a:endParaRPr lang="en-US" dirty="0">
              <a:solidFill>
                <a:schemeClr val="tx2"/>
              </a:solidFill>
            </a:endParaRPr>
          </a:p>
        </p:txBody>
      </p:sp>
    </p:spTree>
    <p:extLst>
      <p:ext uri="{BB962C8B-B14F-4D97-AF65-F5344CB8AC3E}">
        <p14:creationId xmlns:p14="http://schemas.microsoft.com/office/powerpoint/2010/main" val="3249995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EAB1635-7AB6-4A02-8F63-2344453D2D84}" type="slidenum">
              <a:rPr lang="en-US" smtClean="0"/>
              <a:pPr/>
              <a:t>46</a:t>
            </a:fld>
            <a:endParaRPr lang="en-US" dirty="0"/>
          </a:p>
        </p:txBody>
      </p:sp>
      <p:sp>
        <p:nvSpPr>
          <p:cNvPr id="2" name="Title 1"/>
          <p:cNvSpPr>
            <a:spLocks noGrp="1"/>
          </p:cNvSpPr>
          <p:nvPr>
            <p:ph type="title"/>
          </p:nvPr>
        </p:nvSpPr>
        <p:spPr/>
        <p:txBody>
          <a:bodyPr/>
          <a:lstStyle/>
          <a:p>
            <a:r>
              <a:rPr lang="en-US" dirty="0"/>
              <a:t>What other phrases do you find yourself saying online?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261" y="1507255"/>
            <a:ext cx="2125131" cy="3136004"/>
          </a:xfrm>
          <a:prstGeom prst="rect">
            <a:avLst/>
          </a:prstGeom>
        </p:spPr>
      </p:pic>
      <p:sp>
        <p:nvSpPr>
          <p:cNvPr id="7" name="TextBox 6"/>
          <p:cNvSpPr txBox="1"/>
          <p:nvPr/>
        </p:nvSpPr>
        <p:spPr>
          <a:xfrm>
            <a:off x="6141031" y="4401113"/>
            <a:ext cx="1495907"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type in Chat</a:t>
            </a:r>
          </a:p>
        </p:txBody>
      </p:sp>
      <p:sp>
        <p:nvSpPr>
          <p:cNvPr id="8" name="Oval 7"/>
          <p:cNvSpPr/>
          <p:nvPr/>
        </p:nvSpPr>
        <p:spPr>
          <a:xfrm>
            <a:off x="5996556" y="434294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747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45872" y="1500550"/>
            <a:ext cx="5540928" cy="3098327"/>
          </a:xfrm>
        </p:spPr>
        <p:txBody>
          <a:bodyPr/>
          <a:lstStyle/>
          <a:p>
            <a:r>
              <a:rPr lang="en-US" dirty="0"/>
              <a:t>What did I do to set up for it? How?</a:t>
            </a:r>
          </a:p>
          <a:p>
            <a:r>
              <a:rPr lang="en-US" dirty="0"/>
              <a:t>What have you been doing? Why?</a:t>
            </a:r>
          </a:p>
        </p:txBody>
      </p:sp>
      <p:sp>
        <p:nvSpPr>
          <p:cNvPr id="9" name="Slide Number Placeholder 9"/>
          <p:cNvSpPr>
            <a:spLocks noGrp="1"/>
          </p:cNvSpPr>
          <p:nvPr>
            <p:ph type="sldNum" sz="quarter" idx="12"/>
          </p:nvPr>
        </p:nvSpPr>
        <p:spPr>
          <a:prstGeom prst="rect">
            <a:avLst/>
          </a:prstGeom>
        </p:spPr>
        <p:txBody>
          <a:bodyPr/>
          <a:lstStyle/>
          <a:p>
            <a:fld id="{876CACA2-D1AE-4EA4-8364-0352C88E931B}" type="slidenum">
              <a:rPr lang="en-US" smtClean="0"/>
              <a:pPr/>
              <a:t>47</a:t>
            </a:fld>
            <a:endParaRPr lang="en-US" dirty="0"/>
          </a:p>
        </p:txBody>
      </p:sp>
      <p:sp>
        <p:nvSpPr>
          <p:cNvPr id="2" name="Title 1"/>
          <p:cNvSpPr>
            <a:spLocks noGrp="1"/>
          </p:cNvSpPr>
          <p:nvPr>
            <p:ph type="title"/>
          </p:nvPr>
        </p:nvSpPr>
        <p:spPr/>
        <p:txBody>
          <a:bodyPr/>
          <a:lstStyle/>
          <a:p>
            <a:r>
              <a:rPr lang="en-US" sz="1800" b="1" dirty="0">
                <a:latin typeface="Calibri" pitchFamily="34" charset="0"/>
                <a:cs typeface="Arial" pitchFamily="34" charset="0"/>
              </a:rPr>
              <a:t>4A: Establish and Maintain a Learner-Centered Environment</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1866" y="1040132"/>
            <a:ext cx="1485838" cy="2011004"/>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3026555" y="654227"/>
            <a:ext cx="5236601" cy="646331"/>
          </a:xfrm>
          <a:prstGeom prst="rect">
            <a:avLst/>
          </a:prstGeom>
          <a:noFill/>
        </p:spPr>
        <p:txBody>
          <a:bodyPr wrap="square" rtlCol="0">
            <a:spAutoFit/>
          </a:bodyPr>
          <a:lstStyle/>
          <a:p>
            <a:r>
              <a:rPr lang="en-US" dirty="0"/>
              <a:t>Honestly, do you feel that we have co-created a learner-centered environment here?</a:t>
            </a:r>
          </a:p>
        </p:txBody>
      </p:sp>
      <p:sp>
        <p:nvSpPr>
          <p:cNvPr id="13" name="TextBox 12"/>
          <p:cNvSpPr txBox="1"/>
          <p:nvPr/>
        </p:nvSpPr>
        <p:spPr>
          <a:xfrm>
            <a:off x="5806670" y="4696496"/>
            <a:ext cx="2303614"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type in chat or shout out</a:t>
            </a:r>
          </a:p>
        </p:txBody>
      </p:sp>
      <p:sp>
        <p:nvSpPr>
          <p:cNvPr id="15" name="Oval 14"/>
          <p:cNvSpPr/>
          <p:nvPr/>
        </p:nvSpPr>
        <p:spPr>
          <a:xfrm>
            <a:off x="5743837" y="4638327"/>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860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a:spLocks noGrp="1"/>
          </p:cNvSpPr>
          <p:nvPr>
            <p:ph type="sldNum" sz="quarter" idx="12"/>
          </p:nvPr>
        </p:nvSpPr>
        <p:spPr>
          <a:prstGeom prst="rect">
            <a:avLst/>
          </a:prstGeom>
        </p:spPr>
        <p:txBody>
          <a:bodyPr/>
          <a:lstStyle/>
          <a:p>
            <a:fld id="{876CACA2-D1AE-4EA4-8364-0352C88E931B}" type="slidenum">
              <a:rPr lang="en-US" smtClean="0"/>
              <a:pPr/>
              <a:t>48</a:t>
            </a:fld>
            <a:endParaRPr lang="en-US" dirty="0"/>
          </a:p>
        </p:txBody>
      </p:sp>
      <p:sp>
        <p:nvSpPr>
          <p:cNvPr id="2" name="Title 1"/>
          <p:cNvSpPr>
            <a:spLocks noGrp="1"/>
          </p:cNvSpPr>
          <p:nvPr>
            <p:ph type="title"/>
          </p:nvPr>
        </p:nvSpPr>
        <p:spPr/>
        <p:txBody>
          <a:bodyPr/>
          <a:lstStyle/>
          <a:p>
            <a:r>
              <a:rPr lang="en-US" sz="1800" b="1" dirty="0"/>
              <a:t>4B: Use a Variety of Question Types and Techniques</a:t>
            </a:r>
            <a:endParaRPr lang="en-US" sz="1800" b="1" dirty="0">
              <a:latin typeface="Calibri" pitchFamily="34" charset="0"/>
              <a:cs typeface="Arial"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1866" y="1040132"/>
            <a:ext cx="1485838" cy="2011004"/>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3026555" y="654227"/>
            <a:ext cx="5932887" cy="1754326"/>
          </a:xfrm>
          <a:prstGeom prst="rect">
            <a:avLst/>
          </a:prstGeom>
          <a:noFill/>
        </p:spPr>
        <p:txBody>
          <a:bodyPr wrap="square" rtlCol="0">
            <a:spAutoFit/>
          </a:bodyPr>
          <a:lstStyle/>
          <a:p>
            <a:r>
              <a:rPr lang="en-US" dirty="0"/>
              <a:t>What types of questions have you heard me ask?</a:t>
            </a:r>
          </a:p>
          <a:p>
            <a:endParaRPr lang="en-US" dirty="0"/>
          </a:p>
          <a:p>
            <a:endParaRPr lang="en-US" dirty="0"/>
          </a:p>
          <a:p>
            <a:endParaRPr lang="en-US" dirty="0"/>
          </a:p>
          <a:p>
            <a:r>
              <a:rPr lang="en-US" dirty="0"/>
              <a:t>What else did I do to improve the chance that you’d respond?</a:t>
            </a:r>
          </a:p>
        </p:txBody>
      </p:sp>
      <p:sp>
        <p:nvSpPr>
          <p:cNvPr id="13" name="TextBox 12"/>
          <p:cNvSpPr txBox="1"/>
          <p:nvPr/>
        </p:nvSpPr>
        <p:spPr>
          <a:xfrm>
            <a:off x="5806670" y="4696496"/>
            <a:ext cx="2303614"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type in chat or shout out</a:t>
            </a:r>
          </a:p>
        </p:txBody>
      </p:sp>
      <p:sp>
        <p:nvSpPr>
          <p:cNvPr id="16" name="Oval 15"/>
          <p:cNvSpPr/>
          <p:nvPr/>
        </p:nvSpPr>
        <p:spPr>
          <a:xfrm>
            <a:off x="5743837" y="4638327"/>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061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a:spLocks noGrp="1"/>
          </p:cNvSpPr>
          <p:nvPr>
            <p:ph type="sldNum" sz="quarter" idx="12"/>
          </p:nvPr>
        </p:nvSpPr>
        <p:spPr>
          <a:prstGeom prst="rect">
            <a:avLst/>
          </a:prstGeom>
        </p:spPr>
        <p:txBody>
          <a:bodyPr/>
          <a:lstStyle/>
          <a:p>
            <a:fld id="{876CACA2-D1AE-4EA4-8364-0352C88E931B}" type="slidenum">
              <a:rPr lang="en-US" smtClean="0"/>
              <a:pPr/>
              <a:t>49</a:t>
            </a:fld>
            <a:endParaRPr lang="en-US" dirty="0"/>
          </a:p>
        </p:txBody>
      </p:sp>
      <p:sp>
        <p:nvSpPr>
          <p:cNvPr id="2" name="Title 1"/>
          <p:cNvSpPr>
            <a:spLocks noGrp="1"/>
          </p:cNvSpPr>
          <p:nvPr>
            <p:ph type="title"/>
          </p:nvPr>
        </p:nvSpPr>
        <p:spPr/>
        <p:txBody>
          <a:bodyPr/>
          <a:lstStyle/>
          <a:p>
            <a:r>
              <a:rPr lang="en-US" sz="1800" b="1" dirty="0"/>
              <a:t>4C: Address Learner Needs for Additional Explanation and Encouragement</a:t>
            </a:r>
            <a:endParaRPr lang="en-US" sz="1800" b="1" dirty="0">
              <a:latin typeface="Calibri" pitchFamily="34" charset="0"/>
              <a:cs typeface="Arial"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1866" y="1040132"/>
            <a:ext cx="1485838" cy="2011004"/>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5806670" y="4696496"/>
            <a:ext cx="2303614"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type in chat or shout out</a:t>
            </a:r>
          </a:p>
        </p:txBody>
      </p:sp>
      <p:sp>
        <p:nvSpPr>
          <p:cNvPr id="14" name="TextBox 13"/>
          <p:cNvSpPr txBox="1"/>
          <p:nvPr/>
        </p:nvSpPr>
        <p:spPr>
          <a:xfrm>
            <a:off x="3026555" y="654227"/>
            <a:ext cx="5932887" cy="369332"/>
          </a:xfrm>
          <a:prstGeom prst="rect">
            <a:avLst/>
          </a:prstGeom>
          <a:noFill/>
        </p:spPr>
        <p:txBody>
          <a:bodyPr wrap="square" rtlCol="0">
            <a:spAutoFit/>
          </a:bodyPr>
          <a:lstStyle/>
          <a:p>
            <a:r>
              <a:rPr lang="en-US" dirty="0"/>
              <a:t>How does your participation </a:t>
            </a:r>
            <a:r>
              <a:rPr lang="en-US" i="1" u="sng" dirty="0"/>
              <a:t>help me</a:t>
            </a:r>
            <a:r>
              <a:rPr lang="en-US" dirty="0"/>
              <a:t> help you?</a:t>
            </a:r>
          </a:p>
        </p:txBody>
      </p:sp>
      <p:sp>
        <p:nvSpPr>
          <p:cNvPr id="10" name="Oval 9"/>
          <p:cNvSpPr/>
          <p:nvPr/>
        </p:nvSpPr>
        <p:spPr>
          <a:xfrm>
            <a:off x="5743837" y="463758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551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a:blip r:embed="rId3" cstate="email">
            <a:extLst>
              <a:ext uri="{28A0092B-C50C-407E-A947-70E740481C1C}">
                <a14:useLocalDpi xmlns:a14="http://schemas.microsoft.com/office/drawing/2010/main" val="0"/>
              </a:ext>
            </a:extLst>
          </a:blip>
          <a:srcRect b="191"/>
          <a:stretch>
            <a:fillRect/>
          </a:stretch>
        </p:blipFill>
        <p:spPr bwMode="auto">
          <a:xfrm>
            <a:off x="3697847" y="1498537"/>
            <a:ext cx="1713203" cy="2179302"/>
          </a:xfrm>
          <a:prstGeom prst="rect">
            <a:avLst/>
          </a:prstGeom>
          <a:gradFill rotWithShape="1">
            <a:gsLst>
              <a:gs pos="0">
                <a:srgbClr val="0F6FC6">
                  <a:shade val="51000"/>
                  <a:satMod val="130000"/>
                </a:srgbClr>
              </a:gs>
              <a:gs pos="80000">
                <a:srgbClr val="0F6FC6">
                  <a:shade val="93000"/>
                  <a:satMod val="130000"/>
                </a:srgbClr>
              </a:gs>
              <a:gs pos="100000">
                <a:srgbClr val="0F6F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pic>
      <p:sp>
        <p:nvSpPr>
          <p:cNvPr id="2" name="Title 1"/>
          <p:cNvSpPr>
            <a:spLocks noGrp="1"/>
          </p:cNvSpPr>
          <p:nvPr>
            <p:ph type="title"/>
          </p:nvPr>
        </p:nvSpPr>
        <p:spPr/>
        <p:txBody>
          <a:bodyPr/>
          <a:lstStyle/>
          <a:p>
            <a:r>
              <a:rPr lang="en-US" dirty="0"/>
              <a:t>Type questions and comments into Chat</a:t>
            </a:r>
            <a:endParaRPr lang="en-GB" dirty="0"/>
          </a:p>
        </p:txBody>
      </p:sp>
      <p:sp>
        <p:nvSpPr>
          <p:cNvPr id="3" name="Content Placeholder 2"/>
          <p:cNvSpPr>
            <a:spLocks noGrp="1"/>
          </p:cNvSpPr>
          <p:nvPr>
            <p:ph idx="1"/>
          </p:nvPr>
        </p:nvSpPr>
        <p:spPr>
          <a:xfrm>
            <a:off x="2143591" y="3330485"/>
            <a:ext cx="1594047" cy="632807"/>
          </a:xfrm>
        </p:spPr>
        <p:txBody>
          <a:bodyPr>
            <a:normAutofit/>
          </a:bodyPr>
          <a:lstStyle/>
          <a:p>
            <a:pPr marL="0" indent="0">
              <a:buNone/>
            </a:pPr>
            <a:r>
              <a:rPr lang="en-US" sz="1501" dirty="0"/>
              <a:t>Type your question or response here </a:t>
            </a:r>
            <a:endParaRPr lang="en-GB" sz="1501" dirty="0"/>
          </a:p>
        </p:txBody>
      </p:sp>
      <p:sp>
        <p:nvSpPr>
          <p:cNvPr id="5" name="Content Placeholder 2"/>
          <p:cNvSpPr txBox="1">
            <a:spLocks/>
          </p:cNvSpPr>
          <p:nvPr/>
        </p:nvSpPr>
        <p:spPr bwMode="auto">
          <a:xfrm>
            <a:off x="5892328" y="3330485"/>
            <a:ext cx="1403886" cy="632807"/>
          </a:xfrm>
          <a:prstGeom prst="rect">
            <a:avLst/>
          </a:prstGeom>
          <a:noFill/>
          <a:ln w="9525">
            <a:noFill/>
            <a:miter lim="800000"/>
            <a:headEnd/>
            <a:tailEnd/>
          </a:ln>
        </p:spPr>
        <p:txBody>
          <a:bodyPr vert="horz" wrap="square" lIns="68644" tIns="34322" rIns="68644" bIns="34322"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1" dirty="0">
                <a:latin typeface="+mn-lt"/>
              </a:rPr>
              <a:t>Click Send or press Enter</a:t>
            </a:r>
            <a:endParaRPr lang="en-GB" sz="1501" dirty="0">
              <a:latin typeface="+mn-lt"/>
            </a:endParaRPr>
          </a:p>
        </p:txBody>
      </p:sp>
      <p:sp>
        <p:nvSpPr>
          <p:cNvPr id="4" name="Right Arrow 3"/>
          <p:cNvSpPr/>
          <p:nvPr/>
        </p:nvSpPr>
        <p:spPr>
          <a:xfrm rot="20060424">
            <a:off x="3223209" y="3428395"/>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ight Arrow 6"/>
          <p:cNvSpPr/>
          <p:nvPr/>
        </p:nvSpPr>
        <p:spPr>
          <a:xfrm rot="12699146">
            <a:off x="5293135" y="3478970"/>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Footer Placeholder 5"/>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1136949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a:spLocks noGrp="1"/>
          </p:cNvSpPr>
          <p:nvPr>
            <p:ph type="sldNum" sz="quarter" idx="12"/>
          </p:nvPr>
        </p:nvSpPr>
        <p:spPr>
          <a:prstGeom prst="rect">
            <a:avLst/>
          </a:prstGeom>
        </p:spPr>
        <p:txBody>
          <a:bodyPr/>
          <a:lstStyle/>
          <a:p>
            <a:fld id="{876CACA2-D1AE-4EA4-8364-0352C88E931B}" type="slidenum">
              <a:rPr lang="en-US" smtClean="0"/>
              <a:pPr/>
              <a:t>50</a:t>
            </a:fld>
            <a:endParaRPr lang="en-US" dirty="0"/>
          </a:p>
        </p:txBody>
      </p:sp>
      <p:sp>
        <p:nvSpPr>
          <p:cNvPr id="2" name="Title 1"/>
          <p:cNvSpPr>
            <a:spLocks noGrp="1"/>
          </p:cNvSpPr>
          <p:nvPr>
            <p:ph type="title"/>
          </p:nvPr>
        </p:nvSpPr>
        <p:spPr/>
        <p:txBody>
          <a:bodyPr/>
          <a:lstStyle/>
          <a:p>
            <a:r>
              <a:rPr lang="en-US" sz="1800" b="1" dirty="0"/>
              <a:t>4D: Motivate and Reinforce Learners</a:t>
            </a:r>
            <a:endParaRPr lang="en-US" sz="1800" b="1" dirty="0">
              <a:latin typeface="Calibri" pitchFamily="34" charset="0"/>
              <a:cs typeface="Arial"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1866" y="1040132"/>
            <a:ext cx="1485838" cy="2011004"/>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5681004" y="4696204"/>
            <a:ext cx="2522470"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Change Status to Agree or Disagree</a:t>
            </a:r>
          </a:p>
        </p:txBody>
      </p:sp>
      <p:sp>
        <p:nvSpPr>
          <p:cNvPr id="12" name="Oval 11"/>
          <p:cNvSpPr/>
          <p:nvPr/>
        </p:nvSpPr>
        <p:spPr>
          <a:xfrm>
            <a:off x="5618171" y="4638035"/>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
        <p:nvSpPr>
          <p:cNvPr id="14" name="TextBox 13"/>
          <p:cNvSpPr txBox="1"/>
          <p:nvPr/>
        </p:nvSpPr>
        <p:spPr>
          <a:xfrm>
            <a:off x="3026555" y="654227"/>
            <a:ext cx="5932887" cy="369332"/>
          </a:xfrm>
          <a:prstGeom prst="rect">
            <a:avLst/>
          </a:prstGeom>
          <a:noFill/>
        </p:spPr>
        <p:txBody>
          <a:bodyPr wrap="square" rtlCol="0">
            <a:spAutoFit/>
          </a:bodyPr>
          <a:lstStyle/>
          <a:p>
            <a:r>
              <a:rPr lang="en-US" dirty="0"/>
              <a:t>Am I leveraging the advantages of synchronous?</a:t>
            </a:r>
          </a:p>
        </p:txBody>
      </p:sp>
      <p:sp>
        <p:nvSpPr>
          <p:cNvPr id="13" name="Content Placeholder 1"/>
          <p:cNvSpPr>
            <a:spLocks noGrp="1"/>
          </p:cNvSpPr>
          <p:nvPr>
            <p:ph idx="1"/>
          </p:nvPr>
        </p:nvSpPr>
        <p:spPr>
          <a:xfrm>
            <a:off x="3128963" y="1120775"/>
            <a:ext cx="5557837" cy="3478213"/>
          </a:xfrm>
          <a:solidFill>
            <a:schemeClr val="bg1"/>
          </a:solidFill>
          <a:ln w="9525">
            <a:solidFill>
              <a:srgbClr val="CC0000"/>
            </a:solidFill>
            <a:miter lim="800000"/>
            <a:headEnd/>
            <a:tailEnd/>
          </a:ln>
          <a:effectLst/>
          <a:extLst/>
        </p:spPr>
        <p:txBody>
          <a:bodyPr vert="horz" wrap="square" lIns="68580" tIns="137160" rIns="68580" bIns="137160" numCol="1" rtlCol="0" anchor="ctr" anchorCtr="0" compatLnSpc="1">
            <a:prstTxWarp prst="textNoShape">
              <a:avLst/>
            </a:prstTxWarp>
            <a:noAutofit/>
          </a:bodyPr>
          <a:lstStyle/>
          <a:p>
            <a:pPr marL="0" indent="0">
              <a:lnSpc>
                <a:spcPct val="120000"/>
              </a:lnSpc>
              <a:spcBef>
                <a:spcPts val="0"/>
              </a:spcBef>
              <a:buNone/>
            </a:pPr>
            <a:r>
              <a:rPr lang="en-US" altLang="en-US" sz="1500" dirty="0">
                <a:solidFill>
                  <a:schemeClr val="tx1"/>
                </a:solidFill>
                <a:latin typeface="Book Antiqua" panose="02040602050305030304" pitchFamily="18" charset="0"/>
                <a:cs typeface="Arial" pitchFamily="34" charset="0"/>
              </a:rPr>
              <a:t>“Because of its attributes, synchronous eLearning works especially well:</a:t>
            </a:r>
            <a:endParaRPr lang="en-US" sz="1500" dirty="0">
              <a:solidFill>
                <a:schemeClr val="tx1"/>
              </a:solidFill>
              <a:latin typeface="Book Antiqua" panose="02040602050305030304" pitchFamily="18" charset="0"/>
              <a:cs typeface="Arial" pitchFamily="34" charset="0"/>
            </a:endParaRPr>
          </a:p>
          <a:p>
            <a:pPr lvl="1">
              <a:lnSpc>
                <a:spcPct val="120000"/>
              </a:lnSpc>
              <a:spcBef>
                <a:spcPts val="450"/>
              </a:spcBef>
            </a:pPr>
            <a:r>
              <a:rPr lang="en-US" sz="1500" dirty="0">
                <a:solidFill>
                  <a:schemeClr val="tx1"/>
                </a:solidFill>
                <a:latin typeface="Book Antiqua" panose="02040602050305030304" pitchFamily="18" charset="0"/>
                <a:cs typeface="Arial" pitchFamily="34" charset="0"/>
              </a:rPr>
              <a:t>To build motivation and excitement</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When it makes sense to set aside a specific time to learn</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When live support is needed</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When there is value in learning from others</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To process learners’ own situations</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For “connecting” with people</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When a quick response is needed</a:t>
            </a:r>
          </a:p>
          <a:p>
            <a:pPr lvl="1">
              <a:lnSpc>
                <a:spcPct val="120000"/>
              </a:lnSpc>
              <a:spcBef>
                <a:spcPts val="0"/>
              </a:spcBef>
            </a:pPr>
            <a:r>
              <a:rPr lang="en-US" sz="1500" dirty="0">
                <a:solidFill>
                  <a:schemeClr val="tx1"/>
                </a:solidFill>
                <a:latin typeface="Book Antiqua" panose="02040602050305030304" pitchFamily="18" charset="0"/>
                <a:cs typeface="Arial" pitchFamily="34" charset="0"/>
              </a:rPr>
              <a:t>To allow geographically dispersed learners to interact”</a:t>
            </a:r>
            <a:endParaRPr lang="en-US" altLang="en-US" sz="1500" dirty="0">
              <a:solidFill>
                <a:schemeClr val="tx1"/>
              </a:solidFill>
              <a:latin typeface="Book Antiqua" panose="02040602050305030304" pitchFamily="18" charset="0"/>
              <a:cs typeface="Arial" pitchFamily="34" charset="0"/>
              <a:sym typeface="Symbol" panose="05050102010706020507" pitchFamily="18" charset="2"/>
            </a:endParaRPr>
          </a:p>
          <a:p>
            <a:pPr marL="0" indent="0" algn="r">
              <a:spcBef>
                <a:spcPts val="0"/>
              </a:spcBef>
              <a:buNone/>
            </a:pPr>
            <a:r>
              <a:rPr lang="en-US" altLang="en-US" sz="1350" dirty="0">
                <a:latin typeface="Book Antiqua" panose="02040602050305030304" pitchFamily="18" charset="0"/>
                <a:cs typeface="Arial" pitchFamily="34" charset="0"/>
                <a:sym typeface="Symbol" panose="05050102010706020507" pitchFamily="18" charset="2"/>
              </a:rPr>
              <a:t></a:t>
            </a:r>
            <a:r>
              <a:rPr lang="en-US" altLang="en-US" sz="1350" dirty="0">
                <a:latin typeface="Book Antiqua" panose="02040602050305030304" pitchFamily="18" charset="0"/>
                <a:cs typeface="Arial" pitchFamily="34" charset="0"/>
              </a:rPr>
              <a:t>Patti Shank </a:t>
            </a:r>
          </a:p>
          <a:p>
            <a:pPr marL="0" indent="0" algn="r">
              <a:spcBef>
                <a:spcPts val="0"/>
              </a:spcBef>
              <a:buNone/>
            </a:pPr>
            <a:r>
              <a:rPr lang="en-US" altLang="en-US" sz="1350" dirty="0">
                <a:latin typeface="Book Antiqua" panose="02040602050305030304" pitchFamily="18" charset="0"/>
                <a:cs typeface="Arial" pitchFamily="34" charset="0"/>
              </a:rPr>
              <a:t>The eLearning Guild Research Report. June, 2010.</a:t>
            </a:r>
          </a:p>
        </p:txBody>
      </p:sp>
    </p:spTree>
    <p:extLst>
      <p:ext uri="{BB962C8B-B14F-4D97-AF65-F5344CB8AC3E}">
        <p14:creationId xmlns:p14="http://schemas.microsoft.com/office/powerpoint/2010/main" val="11571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08960" y="1121178"/>
            <a:ext cx="5577839" cy="3477699"/>
          </a:xfrm>
        </p:spPr>
        <p:txBody>
          <a:bodyPr/>
          <a:lstStyle/>
          <a:p>
            <a:r>
              <a:rPr lang="en-US" dirty="0"/>
              <a:t>What tools can you use to Evaluate Learner Performance Throughout the Training Event? </a:t>
            </a:r>
          </a:p>
          <a:p>
            <a:r>
              <a:rPr lang="en-US" dirty="0"/>
              <a:t>What questions can you ask to Evaluate Learner Performance Throughout the Training Event?</a:t>
            </a:r>
          </a:p>
        </p:txBody>
      </p:sp>
      <p:sp>
        <p:nvSpPr>
          <p:cNvPr id="9" name="Slide Number Placeholder 9"/>
          <p:cNvSpPr>
            <a:spLocks noGrp="1"/>
          </p:cNvSpPr>
          <p:nvPr>
            <p:ph type="sldNum" sz="quarter" idx="12"/>
          </p:nvPr>
        </p:nvSpPr>
        <p:spPr>
          <a:prstGeom prst="rect">
            <a:avLst/>
          </a:prstGeom>
        </p:spPr>
        <p:txBody>
          <a:bodyPr/>
          <a:lstStyle/>
          <a:p>
            <a:fld id="{876CACA2-D1AE-4EA4-8364-0352C88E931B}" type="slidenum">
              <a:rPr lang="en-US" smtClean="0"/>
              <a:pPr/>
              <a:t>51</a:t>
            </a:fld>
            <a:endParaRPr lang="en-US" dirty="0"/>
          </a:p>
        </p:txBody>
      </p:sp>
      <p:sp>
        <p:nvSpPr>
          <p:cNvPr id="2" name="Title 1"/>
          <p:cNvSpPr>
            <a:spLocks noGrp="1"/>
          </p:cNvSpPr>
          <p:nvPr>
            <p:ph type="title"/>
          </p:nvPr>
        </p:nvSpPr>
        <p:spPr/>
        <p:txBody>
          <a:bodyPr/>
          <a:lstStyle/>
          <a:p>
            <a:r>
              <a:rPr lang="en-US" sz="1800" b="1" dirty="0"/>
              <a:t>5A: Evaluate Learner Performance Throughout the Training Event</a:t>
            </a:r>
            <a:endParaRPr lang="en-US" sz="1800" b="1" dirty="0">
              <a:latin typeface="Calibri" pitchFamily="34" charset="0"/>
              <a:cs typeface="Arial"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1866" y="1040132"/>
            <a:ext cx="1485838" cy="2011004"/>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3026555" y="654227"/>
            <a:ext cx="5932887" cy="369332"/>
          </a:xfrm>
          <a:prstGeom prst="rect">
            <a:avLst/>
          </a:prstGeom>
          <a:noFill/>
        </p:spPr>
        <p:txBody>
          <a:bodyPr wrap="square" rtlCol="0">
            <a:spAutoFit/>
          </a:bodyPr>
          <a:lstStyle/>
          <a:p>
            <a:r>
              <a:rPr lang="en-US" dirty="0"/>
              <a:t>Your participation helps me SEE that you are getting it.</a:t>
            </a:r>
          </a:p>
        </p:txBody>
      </p:sp>
      <p:sp>
        <p:nvSpPr>
          <p:cNvPr id="15" name="TextBox 14"/>
          <p:cNvSpPr txBox="1"/>
          <p:nvPr/>
        </p:nvSpPr>
        <p:spPr>
          <a:xfrm>
            <a:off x="5806670" y="4696496"/>
            <a:ext cx="2303614"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type in chat or shout out</a:t>
            </a:r>
          </a:p>
        </p:txBody>
      </p:sp>
      <p:sp>
        <p:nvSpPr>
          <p:cNvPr id="16" name="Oval 15"/>
          <p:cNvSpPr/>
          <p:nvPr/>
        </p:nvSpPr>
        <p:spPr>
          <a:xfrm>
            <a:off x="5743837" y="4638327"/>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6730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08960" y="1121178"/>
            <a:ext cx="5577839" cy="3477699"/>
          </a:xfrm>
        </p:spPr>
        <p:txBody>
          <a:bodyPr/>
          <a:lstStyle/>
          <a:p>
            <a:pPr marL="0" indent="0">
              <a:buNone/>
            </a:pPr>
            <a:r>
              <a:rPr lang="en-US" sz="1800" dirty="0"/>
              <a:t>What went well? What should I keep next time? </a:t>
            </a:r>
          </a:p>
          <a:p>
            <a:pPr marL="0" indent="0">
              <a:buNone/>
            </a:pPr>
            <a:endParaRPr lang="en-US" sz="1800" dirty="0"/>
          </a:p>
          <a:p>
            <a:pPr marL="0" indent="0">
              <a:buNone/>
            </a:pPr>
            <a:r>
              <a:rPr lang="en-US" sz="1800" dirty="0"/>
              <a:t>What didn’t go well? What do I need to change next time?</a:t>
            </a:r>
          </a:p>
          <a:p>
            <a:pPr marL="0" indent="0">
              <a:buNone/>
            </a:pPr>
            <a:endParaRPr lang="en-US" sz="1800" b="1" dirty="0"/>
          </a:p>
          <a:p>
            <a:pPr marL="0" indent="0">
              <a:buNone/>
            </a:pPr>
            <a:r>
              <a:rPr lang="en-US" sz="1800" b="1" dirty="0"/>
              <a:t>Then, consider the feedback from the participants:</a:t>
            </a:r>
          </a:p>
          <a:p>
            <a:pPr marL="517538" lvl="1" indent="0">
              <a:buNone/>
            </a:pPr>
            <a:r>
              <a:rPr lang="en-US" sz="1600" dirty="0"/>
              <a:t>Do their comments align with my own notes?</a:t>
            </a:r>
          </a:p>
          <a:p>
            <a:pPr marL="517538" lvl="1" indent="0">
              <a:buNone/>
            </a:pPr>
            <a:r>
              <a:rPr lang="en-US" sz="1600" dirty="0"/>
              <a:t>Do they have merit?</a:t>
            </a:r>
          </a:p>
          <a:p>
            <a:pPr marL="517538" lvl="1" indent="0">
              <a:buNone/>
            </a:pPr>
            <a:r>
              <a:rPr lang="en-US" sz="1600" dirty="0"/>
              <a:t>How might I follow up?</a:t>
            </a:r>
          </a:p>
          <a:p>
            <a:pPr marL="517538" lvl="1" indent="0">
              <a:buNone/>
            </a:pPr>
            <a:r>
              <a:rPr lang="en-US" sz="1600" dirty="0"/>
              <a:t>What should I consider before next time?</a:t>
            </a:r>
          </a:p>
        </p:txBody>
      </p:sp>
      <p:sp>
        <p:nvSpPr>
          <p:cNvPr id="9" name="Slide Number Placeholder 9"/>
          <p:cNvSpPr>
            <a:spLocks noGrp="1"/>
          </p:cNvSpPr>
          <p:nvPr>
            <p:ph type="sldNum" sz="quarter" idx="12"/>
          </p:nvPr>
        </p:nvSpPr>
        <p:spPr>
          <a:prstGeom prst="rect">
            <a:avLst/>
          </a:prstGeom>
        </p:spPr>
        <p:txBody>
          <a:bodyPr/>
          <a:lstStyle/>
          <a:p>
            <a:fld id="{876CACA2-D1AE-4EA4-8364-0352C88E931B}" type="slidenum">
              <a:rPr lang="en-US" smtClean="0"/>
              <a:pPr/>
              <a:t>52</a:t>
            </a:fld>
            <a:endParaRPr lang="en-US" dirty="0"/>
          </a:p>
        </p:txBody>
      </p:sp>
      <p:sp>
        <p:nvSpPr>
          <p:cNvPr id="2" name="Title 1"/>
          <p:cNvSpPr>
            <a:spLocks noGrp="1"/>
          </p:cNvSpPr>
          <p:nvPr>
            <p:ph type="title"/>
          </p:nvPr>
        </p:nvSpPr>
        <p:spPr/>
        <p:txBody>
          <a:bodyPr/>
          <a:lstStyle/>
          <a:p>
            <a:r>
              <a:rPr lang="en-US" sz="1800" b="1" dirty="0"/>
              <a:t>5B: Evaluate Trainer Performance and Delivery of Course</a:t>
            </a:r>
            <a:endParaRPr lang="en-US" sz="1800" b="1" dirty="0">
              <a:latin typeface="Calibri" pitchFamily="34" charset="0"/>
              <a:cs typeface="Arial"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1866" y="1040132"/>
            <a:ext cx="1485838" cy="2011004"/>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3026555" y="654227"/>
            <a:ext cx="5932887" cy="369332"/>
          </a:xfrm>
          <a:prstGeom prst="rect">
            <a:avLst/>
          </a:prstGeom>
          <a:noFill/>
        </p:spPr>
        <p:txBody>
          <a:bodyPr wrap="square" rtlCol="0">
            <a:spAutoFit/>
          </a:bodyPr>
          <a:lstStyle/>
          <a:p>
            <a:r>
              <a:rPr lang="en-US" dirty="0"/>
              <a:t>Self reflect first:</a:t>
            </a:r>
          </a:p>
        </p:txBody>
      </p:sp>
    </p:spTree>
    <p:extLst>
      <p:ext uri="{BB962C8B-B14F-4D97-AF65-F5344CB8AC3E}">
        <p14:creationId xmlns:p14="http://schemas.microsoft.com/office/powerpoint/2010/main" val="2693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a:spLocks noGrp="1"/>
          </p:cNvSpPr>
          <p:nvPr>
            <p:ph type="sldNum" sz="quarter" idx="10"/>
          </p:nvPr>
        </p:nvSpPr>
        <p:spPr>
          <a:prstGeom prst="rect">
            <a:avLst/>
          </a:prstGeom>
        </p:spPr>
        <p:txBody>
          <a:bodyPr/>
          <a:lstStyle/>
          <a:p>
            <a:fld id="{876CACA2-D1AE-4EA4-8364-0352C88E931B}" type="slidenum">
              <a:rPr lang="en-US" smtClean="0"/>
              <a:pPr/>
              <a:t>53</a:t>
            </a:fld>
            <a:endParaRPr lang="en-US" dirty="0"/>
          </a:p>
        </p:txBody>
      </p:sp>
      <p:sp>
        <p:nvSpPr>
          <p:cNvPr id="2" name="Title 1"/>
          <p:cNvSpPr>
            <a:spLocks noGrp="1"/>
          </p:cNvSpPr>
          <p:nvPr>
            <p:ph type="title"/>
          </p:nvPr>
        </p:nvSpPr>
        <p:spPr/>
        <p:txBody>
          <a:bodyPr/>
          <a:lstStyle/>
          <a:p>
            <a:r>
              <a:rPr lang="en-US" sz="2400" dirty="0"/>
              <a:t>What have you learned today that you can apply right away?</a:t>
            </a:r>
            <a:endParaRPr lang="en-US" sz="2400" b="1" dirty="0">
              <a:latin typeface="Calibri" pitchFamily="34" charset="0"/>
              <a:cs typeface="Arial" pitchFamily="34" charset="0"/>
            </a:endParaRPr>
          </a:p>
        </p:txBody>
      </p:sp>
      <p:sp>
        <p:nvSpPr>
          <p:cNvPr id="13" name="TextBox 12"/>
          <p:cNvSpPr txBox="1"/>
          <p:nvPr/>
        </p:nvSpPr>
        <p:spPr>
          <a:xfrm>
            <a:off x="5806670" y="4696496"/>
            <a:ext cx="2303614"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type in chat or shout out</a:t>
            </a:r>
          </a:p>
        </p:txBody>
      </p:sp>
      <p:sp>
        <p:nvSpPr>
          <p:cNvPr id="16" name="Oval 15"/>
          <p:cNvSpPr/>
          <p:nvPr/>
        </p:nvSpPr>
        <p:spPr>
          <a:xfrm>
            <a:off x="5743837" y="4638327"/>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86072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1" dirty="0"/>
              <a:t>CompTIA CTT+ Deep Dive:</a:t>
            </a:r>
            <a:r>
              <a:rPr lang="en-US" sz="1800" dirty="0"/>
              <a:t> </a:t>
            </a:r>
            <a:r>
              <a:rPr lang="en-US" sz="1600" u="sng" dirty="0">
                <a:hlinkClick r:id="rId2"/>
              </a:rPr>
              <a:t>https://app.box.com/v/DeepDiveCTTplus</a:t>
            </a:r>
            <a:r>
              <a:rPr lang="en-US" sz="1600" dirty="0"/>
              <a:t> </a:t>
            </a:r>
            <a:endParaRPr lang="en-US" sz="1800" dirty="0"/>
          </a:p>
          <a:p>
            <a:r>
              <a:rPr lang="en-US" sz="1800" dirty="0"/>
              <a:t>Recordings of 8-week program focused on CTT+ Domains</a:t>
            </a:r>
          </a:p>
          <a:p>
            <a:endParaRPr lang="en-US" sz="1800" dirty="0"/>
          </a:p>
          <a:p>
            <a:r>
              <a:rPr lang="en-US" sz="1800" b="1" dirty="0"/>
              <a:t>Learning Leaders: Karen Hyder and Virtual Training's Evolution</a:t>
            </a:r>
            <a:endParaRPr lang="en-US" sz="1800" b="1" dirty="0">
              <a:hlinkClick r:id="rId3"/>
            </a:endParaRPr>
          </a:p>
          <a:p>
            <a:r>
              <a:rPr lang="en-US" sz="1600" dirty="0">
                <a:hlinkClick r:id="rId3"/>
              </a:rPr>
              <a:t>https://www.learningsolutionsmag.com/articles/2386/learning-leaders-karen-hyder-and-virtual-trainings-evolution/pageall</a:t>
            </a:r>
            <a:r>
              <a:rPr lang="en-US" sz="1600" dirty="0"/>
              <a:t> </a:t>
            </a:r>
          </a:p>
          <a:p>
            <a:endParaRPr lang="en-US" sz="1800" dirty="0"/>
          </a:p>
          <a:p>
            <a:r>
              <a:rPr lang="en-US" sz="1800" b="1" dirty="0"/>
              <a:t>The Learning Circle. Making the jump from traditional to virtual classroom.</a:t>
            </a:r>
          </a:p>
          <a:p>
            <a:r>
              <a:rPr lang="en-US" sz="1600" dirty="0">
                <a:hlinkClick r:id="rId4"/>
              </a:rPr>
              <a:t>https://media.dau.mil/media/EP015A+Karen+Hyder+on+The+Virtual+Classroom/1_sybyo0hz/71234322?lipi=urn:li:page:d_flagship3_detail_base;LDkjAkKfQjGnEp1aO0Sq4w</a:t>
            </a:r>
            <a:r>
              <a:rPr lang="en-US" sz="1600" dirty="0"/>
              <a:t>== </a:t>
            </a:r>
          </a:p>
          <a:p>
            <a:endParaRPr lang="en-US" dirty="0"/>
          </a:p>
        </p:txBody>
      </p:sp>
      <p:sp>
        <p:nvSpPr>
          <p:cNvPr id="3" name="Title 2"/>
          <p:cNvSpPr>
            <a:spLocks noGrp="1"/>
          </p:cNvSpPr>
          <p:nvPr>
            <p:ph type="title"/>
          </p:nvPr>
        </p:nvSpPr>
        <p:spPr/>
        <p:txBody>
          <a:bodyPr/>
          <a:lstStyle/>
          <a:p>
            <a:r>
              <a:rPr lang="en-US" sz="2400" dirty="0"/>
              <a:t>More from me on the topic of virtual classroom training</a:t>
            </a:r>
          </a:p>
        </p:txBody>
      </p:sp>
    </p:spTree>
    <p:extLst>
      <p:ext uri="{BB962C8B-B14F-4D97-AF65-F5344CB8AC3E}">
        <p14:creationId xmlns:p14="http://schemas.microsoft.com/office/powerpoint/2010/main" val="4149445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7781" y="1070171"/>
            <a:ext cx="4402242" cy="651875"/>
          </a:xfrm>
        </p:spPr>
        <p:txBody>
          <a:bodyPr/>
          <a:lstStyle/>
          <a:p>
            <a:r>
              <a:rPr lang="en-US" altLang="en-US" dirty="0"/>
              <a:t>Contact :</a:t>
            </a:r>
          </a:p>
        </p:txBody>
      </p:sp>
      <p:sp>
        <p:nvSpPr>
          <p:cNvPr id="66563" name="Rectangle 3"/>
          <p:cNvSpPr>
            <a:spLocks noGrp="1" noChangeArrowheads="1"/>
          </p:cNvSpPr>
          <p:nvPr>
            <p:ph idx="1"/>
          </p:nvPr>
        </p:nvSpPr>
        <p:spPr>
          <a:xfrm>
            <a:off x="3047781" y="1795934"/>
            <a:ext cx="4402241" cy="1729602"/>
          </a:xfrm>
        </p:spPr>
        <p:txBody>
          <a:bodyPr>
            <a:normAutofit fontScale="77500" lnSpcReduction="20000"/>
          </a:bodyPr>
          <a:lstStyle/>
          <a:p>
            <a:pPr marL="544326" indent="-544326">
              <a:buNone/>
              <a:tabLst>
                <a:tab pos="742750" algn="l"/>
              </a:tabLst>
              <a:defRPr/>
            </a:pPr>
            <a:r>
              <a:rPr lang="en-US" dirty="0">
                <a:ln w="0"/>
                <a:solidFill>
                  <a:schemeClr val="tx1"/>
                </a:solidFill>
                <a:cs typeface="+mn-cs"/>
              </a:rPr>
              <a:t>Email:		</a:t>
            </a:r>
            <a:r>
              <a:rPr lang="en-US" dirty="0">
                <a:ln w="0"/>
                <a:solidFill>
                  <a:schemeClr val="tx1"/>
                </a:solidFill>
                <a:cs typeface="+mn-cs"/>
                <a:hlinkClick r:id="rId3"/>
              </a:rPr>
              <a:t>karen@karenhyder.com</a:t>
            </a:r>
            <a:endParaRPr lang="en-US" dirty="0">
              <a:ln w="0"/>
              <a:solidFill>
                <a:schemeClr val="tx1"/>
              </a:solidFill>
              <a:cs typeface="+mn-cs"/>
            </a:endParaRPr>
          </a:p>
          <a:p>
            <a:pPr marL="544326" indent="-544326">
              <a:buNone/>
              <a:tabLst>
                <a:tab pos="742750" algn="l"/>
              </a:tabLst>
              <a:defRPr/>
            </a:pPr>
            <a:r>
              <a:rPr lang="en-US" dirty="0">
                <a:ln w="0"/>
                <a:solidFill>
                  <a:schemeClr val="tx1"/>
                </a:solidFill>
                <a:cs typeface="+mn-cs"/>
              </a:rPr>
              <a:t>		</a:t>
            </a:r>
            <a:r>
              <a:rPr lang="en-US" dirty="0">
                <a:ln w="0"/>
                <a:solidFill>
                  <a:schemeClr val="tx1"/>
                </a:solidFill>
                <a:cs typeface="+mn-cs"/>
                <a:hlinkClick r:id="rId4"/>
              </a:rPr>
              <a:t>www.linkedin.com/in/karenhyder</a:t>
            </a:r>
            <a:r>
              <a:rPr lang="en-US" dirty="0">
                <a:ln w="0"/>
                <a:solidFill>
                  <a:schemeClr val="tx1"/>
                </a:solidFill>
                <a:cs typeface="+mn-cs"/>
              </a:rPr>
              <a:t> </a:t>
            </a:r>
          </a:p>
          <a:p>
            <a:pPr marL="544326" indent="-544326">
              <a:buNone/>
              <a:tabLst>
                <a:tab pos="742750" algn="l"/>
              </a:tabLst>
              <a:defRPr/>
            </a:pPr>
            <a:r>
              <a:rPr lang="en-US" dirty="0">
                <a:ln w="0"/>
                <a:solidFill>
                  <a:schemeClr val="tx1"/>
                </a:solidFill>
                <a:cs typeface="+mn-cs"/>
              </a:rPr>
              <a:t>Twitter:	@</a:t>
            </a:r>
            <a:r>
              <a:rPr lang="en-US" dirty="0" err="1">
                <a:ln w="0"/>
                <a:solidFill>
                  <a:schemeClr val="tx1"/>
                </a:solidFill>
                <a:cs typeface="+mn-cs"/>
              </a:rPr>
              <a:t>karenhyder</a:t>
            </a:r>
            <a:endParaRPr lang="en-US" dirty="0">
              <a:ln w="0"/>
              <a:solidFill>
                <a:schemeClr val="tx1"/>
              </a:solidFill>
              <a:cs typeface="+mn-cs"/>
            </a:endParaRPr>
          </a:p>
          <a:p>
            <a:pPr marL="544326" indent="-544326">
              <a:buNone/>
              <a:tabLst>
                <a:tab pos="742750" algn="l"/>
              </a:tabLst>
              <a:defRPr/>
            </a:pPr>
            <a:r>
              <a:rPr lang="en-US" dirty="0">
                <a:ln w="0"/>
                <a:solidFill>
                  <a:schemeClr val="tx1"/>
                </a:solidFill>
                <a:cs typeface="+mn-cs"/>
              </a:rPr>
              <a:t>Blog:		</a:t>
            </a:r>
            <a:r>
              <a:rPr lang="en-US" dirty="0">
                <a:ln w="0"/>
                <a:solidFill>
                  <a:schemeClr val="tx1"/>
                </a:solidFill>
                <a:cs typeface="+mn-cs"/>
                <a:hlinkClick r:id="rId5"/>
              </a:rPr>
              <a:t>https://karenhyderblog.wordpress.com/</a:t>
            </a:r>
            <a:r>
              <a:rPr lang="en-US" dirty="0">
                <a:ln w="0"/>
                <a:solidFill>
                  <a:schemeClr val="tx1"/>
                </a:solidFill>
                <a:cs typeface="+mn-cs"/>
              </a:rPr>
              <a:t> </a:t>
            </a:r>
          </a:p>
          <a:p>
            <a:pPr marL="544326" indent="-544326">
              <a:buNone/>
              <a:tabLst>
                <a:tab pos="742750" algn="l"/>
              </a:tabLst>
              <a:defRPr/>
            </a:pPr>
            <a:r>
              <a:rPr lang="en-US" dirty="0">
                <a:ln w="0"/>
                <a:solidFill>
                  <a:schemeClr val="tx1"/>
                </a:solidFill>
                <a:cs typeface="+mn-cs"/>
              </a:rPr>
              <a:t>Site: 		</a:t>
            </a:r>
            <a:r>
              <a:rPr lang="en-US" dirty="0">
                <a:ln w="0"/>
                <a:solidFill>
                  <a:schemeClr val="tx1"/>
                </a:solidFill>
                <a:cs typeface="+mn-cs"/>
                <a:hlinkClick r:id="rId6"/>
              </a:rPr>
              <a:t>www.karenhyder.com</a:t>
            </a:r>
            <a:r>
              <a:rPr lang="en-US" dirty="0">
                <a:ln w="0"/>
                <a:solidFill>
                  <a:schemeClr val="tx1"/>
                </a:solidFill>
                <a:cs typeface="+mn-cs"/>
              </a:rPr>
              <a:t> </a:t>
            </a:r>
          </a:p>
          <a:p>
            <a:pPr marL="547901" indent="-547901">
              <a:buNone/>
              <a:defRPr/>
            </a:pPr>
            <a:endParaRPr lang="en-US" dirty="0">
              <a:cs typeface="+mn-cs"/>
            </a:endParaRPr>
          </a:p>
        </p:txBody>
      </p:sp>
      <p:sp>
        <p:nvSpPr>
          <p:cNvPr id="3" name="Slide Number Placeholder 2"/>
          <p:cNvSpPr>
            <a:spLocks noGrp="1"/>
          </p:cNvSpPr>
          <p:nvPr>
            <p:ph type="sldNum" sz="quarter" idx="12"/>
          </p:nvPr>
        </p:nvSpPr>
        <p:spPr/>
        <p:txBody>
          <a:bodyPr/>
          <a:lstStyle/>
          <a:p>
            <a:pPr>
              <a:defRPr/>
            </a:pPr>
            <a:fld id="{C60375B8-1ED8-4D6C-A9E5-07A745D15D3E}" type="slidenum">
              <a:rPr lang="en-US" altLang="en-US" smtClean="0"/>
              <a:pPr>
                <a:defRPr/>
              </a:pPr>
              <a:t>55</a:t>
            </a:fld>
            <a:endParaRPr lang="en-US" altLang="en-US"/>
          </a:p>
        </p:txBody>
      </p:sp>
      <p:pic>
        <p:nvPicPr>
          <p:cNvPr id="66564" name="Picture 12" descr="linkedin 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7781" y="2085523"/>
            <a:ext cx="614931" cy="19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Karen Hyder photo in green .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450990" y="1722046"/>
            <a:ext cx="1434625" cy="173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2839127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78863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dirty="0">
                <a:cs typeface="+mn-cs"/>
              </a:rPr>
              <a:t>Flash Player version test</a:t>
            </a:r>
          </a:p>
          <a:p>
            <a:pPr>
              <a:defRPr/>
            </a:pPr>
            <a:r>
              <a:rPr lang="en-US" dirty="0">
                <a:cs typeface="+mn-cs"/>
              </a:rPr>
              <a:t>Internet Connection test</a:t>
            </a:r>
          </a:p>
          <a:p>
            <a:pPr>
              <a:defRPr/>
            </a:pPr>
            <a:r>
              <a:rPr lang="en-US" dirty="0">
                <a:cs typeface="+mn-cs"/>
              </a:rPr>
              <a:t>Speed test</a:t>
            </a:r>
          </a:p>
          <a:p>
            <a:pPr>
              <a:defRPr/>
            </a:pPr>
            <a:r>
              <a:rPr lang="en-US" dirty="0">
                <a:cs typeface="+mn-cs"/>
              </a:rPr>
              <a:t>Add-in test   </a:t>
            </a:r>
          </a:p>
        </p:txBody>
      </p:sp>
      <p:sp>
        <p:nvSpPr>
          <p:cNvPr id="368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D2E3CF1-8E40-44CC-BE55-0C1EC1D29C84}" type="slidenum">
              <a:rPr lang="en-US" altLang="en-US">
                <a:solidFill>
                  <a:schemeClr val="accent1"/>
                </a:solidFill>
              </a:rPr>
              <a:pPr/>
              <a:t>57</a:t>
            </a:fld>
            <a:endParaRPr lang="en-US" altLang="en-US">
              <a:solidFill>
                <a:schemeClr val="accent1"/>
              </a:solidFill>
            </a:endParaRPr>
          </a:p>
        </p:txBody>
      </p:sp>
      <p:sp>
        <p:nvSpPr>
          <p:cNvPr id="36866" name="Title 5"/>
          <p:cNvSpPr>
            <a:spLocks noGrp="1"/>
          </p:cNvSpPr>
          <p:nvPr>
            <p:ph type="title"/>
          </p:nvPr>
        </p:nvSpPr>
        <p:spPr/>
        <p:txBody>
          <a:bodyPr/>
          <a:lstStyle/>
          <a:p>
            <a:r>
              <a:rPr lang="en-US" altLang="en-US" sz="2400" dirty="0"/>
              <a:t>Did you run the Adobe Connect Diagnostic before this session?</a:t>
            </a:r>
          </a:p>
        </p:txBody>
      </p:sp>
      <p:sp>
        <p:nvSpPr>
          <p:cNvPr id="36868" name="Footer Placeholder 3"/>
          <p:cNvSpPr>
            <a:spLocks noGrp="1"/>
          </p:cNvSpPr>
          <p:nvPr>
            <p:ph type="ftr" sz="quarter" idx="4294967295"/>
          </p:nvPr>
        </p:nvSpPr>
        <p:spPr bwMode="auto">
          <a:xfrm rot="16200000">
            <a:off x="6827838" y="3341688"/>
            <a:ext cx="231616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solidFill>
                  <a:schemeClr val="bg1"/>
                </a:solidFill>
              </a:rPr>
              <a:t>© 2014-15 Karen Hyder.  All rights reserved.</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978737" y="1331471"/>
            <a:ext cx="4062932" cy="1743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00358" y="616170"/>
            <a:ext cx="6514248" cy="283026"/>
          </a:xfrm>
          <a:prstGeom prst="rect">
            <a:avLst/>
          </a:prstGeom>
        </p:spPr>
        <p:txBody>
          <a:bodyPr wrap="square">
            <a:spAutoFit/>
          </a:bodyPr>
          <a:lstStyle/>
          <a:p>
            <a:pPr marL="26218">
              <a:defRPr/>
            </a:pPr>
            <a:r>
              <a:rPr lang="en-US" sz="1239" dirty="0">
                <a:solidFill>
                  <a:srgbClr val="000066"/>
                </a:solidFill>
                <a:latin typeface="+mn-lt"/>
              </a:rPr>
              <a:t>Adobe Connect self test installs the Add-in and checks for system compatibility</a:t>
            </a:r>
          </a:p>
        </p:txBody>
      </p:sp>
      <p:sp>
        <p:nvSpPr>
          <p:cNvPr id="10" name="TextBox 9"/>
          <p:cNvSpPr txBox="1"/>
          <p:nvPr/>
        </p:nvSpPr>
        <p:spPr>
          <a:xfrm>
            <a:off x="5681004" y="4696204"/>
            <a:ext cx="2522470"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Change Status to Agree or Disagree</a:t>
            </a:r>
          </a:p>
        </p:txBody>
      </p:sp>
      <p:sp>
        <p:nvSpPr>
          <p:cNvPr id="11" name="Oval 10"/>
          <p:cNvSpPr/>
          <p:nvPr/>
        </p:nvSpPr>
        <p:spPr>
          <a:xfrm>
            <a:off x="5618171" y="4638035"/>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7896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433214" y="1532709"/>
            <a:ext cx="4974809" cy="3066168"/>
          </a:xfrm>
        </p:spPr>
        <p:txBody>
          <a:bodyPr>
            <a:normAutofit/>
          </a:bodyPr>
          <a:lstStyle/>
          <a:p>
            <a:pPr marL="26218" indent="0">
              <a:buNone/>
            </a:pPr>
            <a:r>
              <a:rPr lang="en-US" altLang="en-US" sz="1600" dirty="0"/>
              <a:t>Adobe Connect Self test installs the Add-in  and checks for system compatibility</a:t>
            </a:r>
          </a:p>
          <a:p>
            <a:pPr marL="26218" indent="0">
              <a:buNone/>
            </a:pPr>
            <a:r>
              <a:rPr lang="en-US" altLang="en-US" sz="1600" dirty="0">
                <a:hlinkClick r:id="rId2"/>
              </a:rPr>
              <a:t>http://admin.adobeconnect.com/common/help/en/support/meeting_test.htm</a:t>
            </a:r>
            <a:r>
              <a:rPr lang="en-US" altLang="en-US" sz="1600" dirty="0"/>
              <a:t>  </a:t>
            </a:r>
          </a:p>
        </p:txBody>
      </p:sp>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B8DE18F-F0FD-4760-BA0C-FD93755FCAB3}" type="slidenum">
              <a:rPr lang="en-US" altLang="en-US">
                <a:solidFill>
                  <a:schemeClr val="accent1"/>
                </a:solidFill>
              </a:rPr>
              <a:pPr/>
              <a:t>58</a:t>
            </a:fld>
            <a:endParaRPr lang="en-US" altLang="en-US">
              <a:solidFill>
                <a:schemeClr val="accent1"/>
              </a:solidFill>
            </a:endParaRPr>
          </a:p>
        </p:txBody>
      </p:sp>
      <p:sp>
        <p:nvSpPr>
          <p:cNvPr id="37890" name="Title 5"/>
          <p:cNvSpPr>
            <a:spLocks noGrp="1"/>
          </p:cNvSpPr>
          <p:nvPr>
            <p:ph type="title"/>
          </p:nvPr>
        </p:nvSpPr>
        <p:spPr>
          <a:xfrm>
            <a:off x="568618" y="118015"/>
            <a:ext cx="7993211" cy="692571"/>
          </a:xfrm>
          <a:solidFill>
            <a:schemeClr val="bg1"/>
          </a:solidFill>
        </p:spPr>
        <p:txBody>
          <a:bodyPr>
            <a:noAutofit/>
          </a:bodyPr>
          <a:lstStyle/>
          <a:p>
            <a:r>
              <a:rPr lang="en-US" altLang="en-US" dirty="0"/>
              <a:t>Everyone wins when participants run the diagnostic and install the Add-in BEFORE the day of the session</a:t>
            </a:r>
          </a:p>
        </p:txBody>
      </p:sp>
      <p:sp>
        <p:nvSpPr>
          <p:cNvPr id="9" name="Content Placeholder 2"/>
          <p:cNvSpPr>
            <a:spLocks noGrp="1"/>
          </p:cNvSpPr>
          <p:nvPr>
            <p:ph sz="half" idx="4294967295"/>
          </p:nvPr>
        </p:nvSpPr>
        <p:spPr>
          <a:xfrm>
            <a:off x="463088" y="2860027"/>
            <a:ext cx="4753346" cy="477837"/>
          </a:xfrm>
        </p:spPr>
        <p:txBody>
          <a:bodyPr>
            <a:normAutofit/>
          </a:bodyPr>
          <a:lstStyle/>
          <a:p>
            <a:pPr marL="26218" indent="0">
              <a:buNone/>
              <a:defRPr/>
            </a:pPr>
            <a:r>
              <a:rPr lang="en-US" sz="1600" dirty="0">
                <a:cs typeface="+mn-cs"/>
              </a:rPr>
              <a:t>Why might this be helpful?</a:t>
            </a:r>
          </a:p>
        </p:txBody>
      </p:sp>
      <p:sp>
        <p:nvSpPr>
          <p:cNvPr id="37892" name="Footer Placeholder 3"/>
          <p:cNvSpPr>
            <a:spLocks noGrp="1"/>
          </p:cNvSpPr>
          <p:nvPr>
            <p:ph type="ftr" sz="quarter" idx="4294967295"/>
          </p:nvPr>
        </p:nvSpPr>
        <p:spPr bwMode="auto">
          <a:xfrm rot="16200000">
            <a:off x="6827838" y="3341688"/>
            <a:ext cx="231616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solidFill>
                  <a:schemeClr val="bg1"/>
                </a:solidFill>
              </a:rPr>
              <a:t>© 2014-15 Karen Hyder.  All rights reserved.</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678709" y="1082967"/>
            <a:ext cx="3027194" cy="3416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681004" y="4696204"/>
            <a:ext cx="1912870"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Type in Chat or shout out</a:t>
            </a:r>
          </a:p>
        </p:txBody>
      </p:sp>
      <p:sp>
        <p:nvSpPr>
          <p:cNvPr id="12" name="Oval 11"/>
          <p:cNvSpPr/>
          <p:nvPr/>
        </p:nvSpPr>
        <p:spPr>
          <a:xfrm>
            <a:off x="5618171" y="4638035"/>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48051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7350" y="1266855"/>
            <a:ext cx="3905574" cy="3477699"/>
          </a:xfrm>
        </p:spPr>
        <p:txBody>
          <a:bodyPr vert="horz" lIns="0" tIns="45720" rIns="91440" bIns="45720" rtlCol="0">
            <a:normAutofit/>
          </a:bodyPr>
          <a:lstStyle/>
          <a:p>
            <a:pPr marL="26218" indent="0">
              <a:buNone/>
            </a:pPr>
            <a:r>
              <a:rPr lang="en-US" b="1" dirty="0"/>
              <a:t>Option A:</a:t>
            </a:r>
            <a:r>
              <a:rPr lang="en-US" dirty="0"/>
              <a:t> Adobe Connect running in a browser tab</a:t>
            </a:r>
          </a:p>
          <a:p>
            <a:pPr marL="26218" indent="0">
              <a:buNone/>
            </a:pPr>
            <a:endParaRPr lang="en-US" b="1" dirty="0"/>
          </a:p>
          <a:p>
            <a:pPr marL="26218" indent="0">
              <a:buNone/>
            </a:pPr>
            <a:endParaRPr lang="en-US" b="1" dirty="0"/>
          </a:p>
        </p:txBody>
      </p:sp>
      <p:sp>
        <p:nvSpPr>
          <p:cNvPr id="337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17E84B6-1555-4530-9C84-B0CCB4CD08B5}" type="slidenum">
              <a:rPr lang="en-US" altLang="en-US">
                <a:solidFill>
                  <a:schemeClr val="accent1"/>
                </a:solidFill>
              </a:rPr>
              <a:pPr/>
              <a:t>59</a:t>
            </a:fld>
            <a:endParaRPr lang="en-US" altLang="en-US">
              <a:solidFill>
                <a:schemeClr val="accent1"/>
              </a:solidFill>
            </a:endParaRPr>
          </a:p>
        </p:txBody>
      </p:sp>
      <p:sp>
        <p:nvSpPr>
          <p:cNvPr id="33794" name="Title 5"/>
          <p:cNvSpPr>
            <a:spLocks noGrp="1"/>
          </p:cNvSpPr>
          <p:nvPr>
            <p:ph type="title"/>
          </p:nvPr>
        </p:nvSpPr>
        <p:spPr>
          <a:xfrm>
            <a:off x="319014" y="10114"/>
            <a:ext cx="8242815" cy="431761"/>
          </a:xfrm>
        </p:spPr>
        <p:txBody>
          <a:bodyPr>
            <a:noAutofit/>
          </a:bodyPr>
          <a:lstStyle/>
          <a:p>
            <a:r>
              <a:rPr lang="en-US" altLang="en-US" dirty="0"/>
              <a:t>Poll: Which option is better?</a:t>
            </a:r>
          </a:p>
        </p:txBody>
      </p:sp>
      <p:sp>
        <p:nvSpPr>
          <p:cNvPr id="12" name="Content Placeholder 1"/>
          <p:cNvSpPr>
            <a:spLocks noGrp="1"/>
          </p:cNvSpPr>
          <p:nvPr>
            <p:ph sz="half" idx="4294967295"/>
          </p:nvPr>
        </p:nvSpPr>
        <p:spPr>
          <a:xfrm>
            <a:off x="557349" y="3125787"/>
            <a:ext cx="3692178" cy="706438"/>
          </a:xfrm>
        </p:spPr>
        <p:txBody>
          <a:bodyPr>
            <a:normAutofit/>
          </a:bodyPr>
          <a:lstStyle/>
          <a:p>
            <a:pPr marL="26218" indent="0">
              <a:buNone/>
              <a:defRPr/>
            </a:pPr>
            <a:r>
              <a:rPr lang="en-US" b="1" dirty="0">
                <a:cs typeface="+mn-cs"/>
              </a:rPr>
              <a:t>Option B:</a:t>
            </a:r>
            <a:r>
              <a:rPr lang="en-US" dirty="0">
                <a:cs typeface="+mn-cs"/>
              </a:rPr>
              <a:t> Adobe Connect running in a standalone window</a:t>
            </a:r>
          </a:p>
          <a:p>
            <a:pPr marL="26218" indent="0">
              <a:buNone/>
              <a:defRPr/>
            </a:pPr>
            <a:endParaRPr lang="en-US" dirty="0">
              <a:cs typeface="+mn-cs"/>
            </a:endParaRPr>
          </a:p>
          <a:p>
            <a:pPr marL="26218" indent="0">
              <a:buNone/>
              <a:defRPr/>
            </a:pPr>
            <a:endParaRPr lang="en-US" dirty="0">
              <a:cs typeface="+mn-cs"/>
            </a:endParaRPr>
          </a:p>
        </p:txBody>
      </p:sp>
      <p:sp>
        <p:nvSpPr>
          <p:cNvPr id="33795" name="Footer Placeholder 3"/>
          <p:cNvSpPr>
            <a:spLocks noGrp="1"/>
          </p:cNvSpPr>
          <p:nvPr>
            <p:ph type="ftr" sz="quarter" idx="4294967295"/>
          </p:nvPr>
        </p:nvSpPr>
        <p:spPr bwMode="auto">
          <a:xfrm rot="16200000">
            <a:off x="6827838" y="3341688"/>
            <a:ext cx="231616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solidFill>
                  <a:schemeClr val="bg1"/>
                </a:solidFill>
              </a:rPr>
              <a:t>© 2014-15 Karen Hyder.  All rights reserved.</a:t>
            </a:r>
          </a:p>
        </p:txBody>
      </p:sp>
      <p:pic>
        <p:nvPicPr>
          <p:cNvPr id="33799" name="Picture 1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08974" y="154924"/>
            <a:ext cx="3852855" cy="271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8118" y="2924500"/>
            <a:ext cx="3894565" cy="2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402289" y="4695753"/>
            <a:ext cx="1895822" cy="22656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sz="2800" b="1">
                <a:solidFill>
                  <a:schemeClr val="lt1"/>
                </a:solidFill>
                <a:effectLst>
                  <a:outerShdw blurRad="38100" dist="38100" dir="2700000" algn="tl">
                    <a:srgbClr val="000000">
                      <a:alpha val="43137"/>
                    </a:srgbClr>
                  </a:outerShdw>
                </a:effectLst>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r"/>
            <a:r>
              <a:rPr lang="en-US" sz="1050" dirty="0">
                <a:solidFill>
                  <a:schemeClr val="tx1"/>
                </a:solidFill>
                <a:effectLst/>
                <a:latin typeface="Calibri" panose="020F0502020204030204" pitchFamily="34" charset="0"/>
              </a:rPr>
              <a:t>Please respond to the Poll</a:t>
            </a:r>
          </a:p>
        </p:txBody>
      </p:sp>
      <p:sp>
        <p:nvSpPr>
          <p:cNvPr id="13" name="Oval 12"/>
          <p:cNvSpPr/>
          <p:nvPr/>
        </p:nvSpPr>
        <p:spPr>
          <a:xfrm>
            <a:off x="6339456" y="4637584"/>
            <a:ext cx="342900" cy="342900"/>
          </a:xfrm>
          <a:prstGeom prst="ellipse">
            <a:avLst/>
          </a:prstGeom>
          <a:solidFill>
            <a:srgbClr val="FFFF00"/>
          </a:solidFill>
          <a:ln w="6350" cap="sq">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t>
            </a:r>
          </a:p>
        </p:txBody>
      </p:sp>
      <p:sp>
        <p:nvSpPr>
          <p:cNvPr id="14" name="Footer Placeholder 1"/>
          <p:cNvSpPr txBox="1">
            <a:spLocks/>
          </p:cNvSpPr>
          <p:nvPr/>
        </p:nvSpPr>
        <p:spPr>
          <a:xfrm rot="5400000">
            <a:off x="7721312" y="3106406"/>
            <a:ext cx="2449512" cy="176212"/>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800" kern="1200">
                <a:solidFill>
                  <a:schemeClr val="tx1">
                    <a:tint val="75000"/>
                  </a:schemeClr>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a:solidFill>
                  <a:schemeClr val="tx2"/>
                </a:solidFill>
              </a:rPr>
              <a:t>© 2012-17 Karen Hyder</a:t>
            </a:r>
            <a:endParaRPr lang="en-US" dirty="0">
              <a:solidFill>
                <a:schemeClr val="tx2"/>
              </a:solidFill>
            </a:endParaRPr>
          </a:p>
        </p:txBody>
      </p:sp>
    </p:spTree>
    <p:extLst>
      <p:ext uri="{BB962C8B-B14F-4D97-AF65-F5344CB8AC3E}">
        <p14:creationId xmlns:p14="http://schemas.microsoft.com/office/powerpoint/2010/main" val="261109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522" r="634"/>
          <a:stretch/>
        </p:blipFill>
        <p:spPr bwMode="auto">
          <a:xfrm>
            <a:off x="5815627" y="1703376"/>
            <a:ext cx="883903" cy="2202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Set status to provide feedback</a:t>
            </a:r>
            <a:endParaRPr lang="en-GB" dirty="0"/>
          </a:p>
        </p:txBody>
      </p:sp>
      <p:sp>
        <p:nvSpPr>
          <p:cNvPr id="3" name="Content Placeholder 2"/>
          <p:cNvSpPr>
            <a:spLocks noGrp="1"/>
          </p:cNvSpPr>
          <p:nvPr>
            <p:ph idx="1"/>
          </p:nvPr>
        </p:nvSpPr>
        <p:spPr>
          <a:xfrm>
            <a:off x="2233509" y="3334586"/>
            <a:ext cx="2806883" cy="564551"/>
          </a:xfrm>
        </p:spPr>
        <p:txBody>
          <a:bodyPr/>
          <a:lstStyle/>
          <a:p>
            <a:pPr marL="0" indent="0">
              <a:buNone/>
            </a:pPr>
            <a:r>
              <a:rPr lang="en-US" sz="1501" dirty="0"/>
              <a:t>Provide feedback by setting your status</a:t>
            </a:r>
            <a:endParaRPr lang="en-GB" sz="1501" dirty="0"/>
          </a:p>
        </p:txBody>
      </p:sp>
      <p:sp>
        <p:nvSpPr>
          <p:cNvPr id="4" name="Rectangle 3"/>
          <p:cNvSpPr/>
          <p:nvPr/>
        </p:nvSpPr>
        <p:spPr>
          <a:xfrm>
            <a:off x="1963547" y="1703376"/>
            <a:ext cx="3771355" cy="231671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Content Placeholder 2"/>
          <p:cNvSpPr txBox="1">
            <a:spLocks/>
          </p:cNvSpPr>
          <p:nvPr/>
        </p:nvSpPr>
        <p:spPr bwMode="auto">
          <a:xfrm>
            <a:off x="2233509" y="2354386"/>
            <a:ext cx="2806883" cy="1665708"/>
          </a:xfrm>
          <a:prstGeom prst="rect">
            <a:avLst/>
          </a:prstGeom>
          <a:noFill/>
          <a:ln w="9525">
            <a:noFill/>
            <a:miter lim="800000"/>
            <a:headEnd/>
            <a:tailEnd/>
          </a:ln>
        </p:spPr>
        <p:txBody>
          <a:bodyPr vert="horz" wrap="square" lIns="68644" tIns="34322" rIns="68644" bIns="34322"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1" dirty="0">
                <a:latin typeface="+mn-lt"/>
              </a:rPr>
              <a:t>To show the menu, click the drop down arrow next to the raised hand button at the top of your screen.</a:t>
            </a:r>
          </a:p>
          <a:p>
            <a:pPr marL="0" indent="0">
              <a:buNone/>
            </a:pPr>
            <a:r>
              <a:rPr lang="en-US" sz="1501" dirty="0">
                <a:latin typeface="+mn-lt"/>
              </a:rPr>
              <a:t>If you are finding it, please change your status to Agree.</a:t>
            </a:r>
            <a:endParaRPr lang="en-GB" sz="1501" dirty="0">
              <a:latin typeface="+mn-lt"/>
            </a:endParaRPr>
          </a:p>
        </p:txBody>
      </p:sp>
      <p:sp>
        <p:nvSpPr>
          <p:cNvPr id="8" name="Right Arrow 7"/>
          <p:cNvSpPr/>
          <p:nvPr/>
        </p:nvSpPr>
        <p:spPr>
          <a:xfrm rot="19375446">
            <a:off x="5120579" y="2252187"/>
            <a:ext cx="61486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3778294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482039" y="893331"/>
            <a:ext cx="8242815" cy="431761"/>
          </a:xfrm>
        </p:spPr>
        <p:txBody>
          <a:bodyPr>
            <a:noAutofit/>
          </a:bodyPr>
          <a:lstStyle/>
          <a:p>
            <a:r>
              <a:rPr lang="en-US" altLang="en-US" sz="1800" dirty="0"/>
              <a:t> Because it installs the Add-in and forces the Adobe Connect session to open in a standalone window. Participants use a larger display area.</a:t>
            </a:r>
          </a:p>
        </p:txBody>
      </p:sp>
      <p:sp>
        <p:nvSpPr>
          <p:cNvPr id="12" name="Content Placeholder 2"/>
          <p:cNvSpPr>
            <a:spLocks noGrp="1"/>
          </p:cNvSpPr>
          <p:nvPr>
            <p:ph sz="half" idx="2"/>
          </p:nvPr>
        </p:nvSpPr>
        <p:spPr>
          <a:xfrm>
            <a:off x="604986" y="2481773"/>
            <a:ext cx="4759836" cy="626849"/>
          </a:xfrm>
        </p:spPr>
        <p:txBody>
          <a:bodyPr>
            <a:normAutofit/>
          </a:bodyPr>
          <a:lstStyle/>
          <a:p>
            <a:pPr marL="26218" indent="0">
              <a:buNone/>
              <a:defRPr/>
            </a:pPr>
            <a:r>
              <a:rPr lang="en-US" sz="1400" dirty="0">
                <a:solidFill>
                  <a:schemeClr val="tx1"/>
                </a:solidFill>
              </a:rPr>
              <a:t>Option B:</a:t>
            </a:r>
            <a:r>
              <a:rPr lang="en-US" sz="1400" dirty="0"/>
              <a:t> </a:t>
            </a:r>
            <a:r>
              <a:rPr lang="en-US" sz="1400" u="sng" dirty="0">
                <a:solidFill>
                  <a:schemeClr val="tx1"/>
                </a:solidFill>
              </a:rPr>
              <a:t>http://elearningguild.adobeconnect.com/classroom/</a:t>
            </a:r>
          </a:p>
        </p:txBody>
      </p:sp>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733" indent="-214513">
              <a:defRPr>
                <a:solidFill>
                  <a:schemeClr val="tx1"/>
                </a:solidFill>
                <a:latin typeface="Arial" panose="020B0604020202020204" pitchFamily="34" charset="0"/>
                <a:ea typeface="MS PGothic" panose="020B0600070205080204" pitchFamily="34" charset="-128"/>
              </a:defRPr>
            </a:lvl2pPr>
            <a:lvl3pPr marL="858050" indent="-171610">
              <a:defRPr>
                <a:solidFill>
                  <a:schemeClr val="tx1"/>
                </a:solidFill>
                <a:latin typeface="Arial" panose="020B0604020202020204" pitchFamily="34" charset="0"/>
                <a:ea typeface="MS PGothic" panose="020B0600070205080204" pitchFamily="34" charset="-128"/>
              </a:defRPr>
            </a:lvl3pPr>
            <a:lvl4pPr marL="1201270" indent="-171610">
              <a:defRPr>
                <a:solidFill>
                  <a:schemeClr val="tx1"/>
                </a:solidFill>
                <a:latin typeface="Arial" panose="020B0604020202020204" pitchFamily="34" charset="0"/>
                <a:ea typeface="MS PGothic" panose="020B0600070205080204" pitchFamily="34" charset="-128"/>
              </a:defRPr>
            </a:lvl4pPr>
            <a:lvl5pPr marL="1544490" indent="-171610">
              <a:defRPr>
                <a:solidFill>
                  <a:schemeClr val="tx1"/>
                </a:solidFill>
                <a:latin typeface="Arial" panose="020B0604020202020204" pitchFamily="34" charset="0"/>
                <a:ea typeface="MS PGothic" panose="020B0600070205080204" pitchFamily="34" charset="-128"/>
              </a:defRPr>
            </a:lvl5pPr>
            <a:lvl6pPr marL="188771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3093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415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7370" indent="-1716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8A84D7-EBD8-46AC-A6E3-3BD3CC23B362}" type="slidenum">
              <a:rPr lang="en-US" altLang="en-US">
                <a:solidFill>
                  <a:schemeClr val="accent1"/>
                </a:solidFill>
              </a:rPr>
              <a:pPr/>
              <a:t>60</a:t>
            </a:fld>
            <a:endParaRPr lang="en-US" altLang="en-US">
              <a:solidFill>
                <a:schemeClr val="accent1"/>
              </a:solidFill>
            </a:endParaRPr>
          </a:p>
        </p:txBody>
      </p:sp>
      <p:sp>
        <p:nvSpPr>
          <p:cNvPr id="11" name="Rectangle 10"/>
          <p:cNvSpPr/>
          <p:nvPr/>
        </p:nvSpPr>
        <p:spPr>
          <a:xfrm>
            <a:off x="543512" y="1931771"/>
            <a:ext cx="6802425" cy="307777"/>
          </a:xfrm>
          <a:prstGeom prst="rect">
            <a:avLst/>
          </a:prstGeom>
        </p:spPr>
        <p:txBody>
          <a:bodyPr wrap="square">
            <a:spAutoFit/>
          </a:bodyPr>
          <a:lstStyle/>
          <a:p>
            <a:pPr marL="26218">
              <a:defRPr/>
            </a:pPr>
            <a:r>
              <a:rPr lang="en-US" sz="1400" dirty="0">
                <a:latin typeface="+mn-lt"/>
              </a:rPr>
              <a:t>Option A: </a:t>
            </a:r>
            <a:r>
              <a:rPr lang="en-US" sz="1400" u="sng" dirty="0">
                <a:latin typeface="+mn-lt"/>
              </a:rPr>
              <a:t>http://elearningguild.adobeconnect.com/classroom/</a:t>
            </a:r>
            <a:r>
              <a:rPr lang="en-US" sz="1400" b="1" u="sng" dirty="0">
                <a:solidFill>
                  <a:srgbClr val="4076EE"/>
                </a:solidFill>
                <a:latin typeface="+mn-lt"/>
              </a:rPr>
              <a:t>?lightning=true</a:t>
            </a:r>
            <a:r>
              <a:rPr lang="en-US" sz="1400" b="1" u="sng" dirty="0">
                <a:latin typeface="+mn-lt"/>
              </a:rPr>
              <a:t>  </a:t>
            </a:r>
          </a:p>
        </p:txBody>
      </p:sp>
      <p:sp>
        <p:nvSpPr>
          <p:cNvPr id="17" name="Oval 16"/>
          <p:cNvSpPr/>
          <p:nvPr/>
        </p:nvSpPr>
        <p:spPr>
          <a:xfrm>
            <a:off x="5145827" y="1765680"/>
            <a:ext cx="1383860" cy="639958"/>
          </a:xfrm>
          <a:prstGeom prst="ellipse">
            <a:avLst/>
          </a:prstGeom>
          <a:noFill/>
          <a:ln w="28575">
            <a:solidFill>
              <a:srgbClr val="4076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259780" y="0"/>
            <a:ext cx="2527936" cy="461665"/>
          </a:xfrm>
          <a:prstGeom prst="rect">
            <a:avLst/>
          </a:prstGeom>
        </p:spPr>
        <p:txBody>
          <a:bodyPr wrap="none">
            <a:spAutoFit/>
          </a:bodyPr>
          <a:lstStyle/>
          <a:p>
            <a:r>
              <a:rPr lang="en-US" altLang="en-US" sz="2400" dirty="0"/>
              <a:t>Option A is better</a:t>
            </a:r>
            <a:endParaRPr lang="en-US" sz="2400" dirty="0"/>
          </a:p>
        </p:txBody>
      </p:sp>
    </p:spTree>
    <p:extLst>
      <p:ext uri="{BB962C8B-B14F-4D97-AF65-F5344CB8AC3E}">
        <p14:creationId xmlns:p14="http://schemas.microsoft.com/office/powerpoint/2010/main" val="1922651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p:cNvSpPr>
            <a:spLocks noGrp="1"/>
          </p:cNvSpPr>
          <p:nvPr>
            <p:ph type="title"/>
          </p:nvPr>
        </p:nvSpPr>
        <p:spPr/>
        <p:txBody>
          <a:bodyPr/>
          <a:lstStyle/>
          <a:p>
            <a:r>
              <a:rPr lang="en-US" altLang="en-US" sz="2400" dirty="0"/>
              <a:t>Adapting for Virtual Training | Redesign, Prep and Delivery Plan</a:t>
            </a:r>
          </a:p>
        </p:txBody>
      </p:sp>
      <p:sp>
        <p:nvSpPr>
          <p:cNvPr id="2" name="Footer Placeholder 1"/>
          <p:cNvSpPr>
            <a:spLocks noGrp="1"/>
          </p:cNvSpPr>
          <p:nvPr>
            <p:ph type="ftr" sz="quarter" idx="4294967295"/>
          </p:nvPr>
        </p:nvSpPr>
        <p:spPr>
          <a:xfrm rot="5400000">
            <a:off x="7721312" y="3106406"/>
            <a:ext cx="2449512" cy="176212"/>
          </a:xfrm>
          <a:prstGeom prst="rect">
            <a:avLst/>
          </a:prstGeom>
        </p:spPr>
        <p:txBody>
          <a:bodyPr/>
          <a:lstStyle/>
          <a:p>
            <a:pPr algn="r"/>
            <a:r>
              <a:rPr lang="en-US" dirty="0">
                <a:solidFill>
                  <a:schemeClr val="tx2"/>
                </a:solidFill>
              </a:rPr>
              <a:t>© 2012-17 Karen Hyder</a:t>
            </a:r>
          </a:p>
        </p:txBody>
      </p:sp>
      <p:sp>
        <p:nvSpPr>
          <p:cNvPr id="10" name="Rectangle 9"/>
          <p:cNvSpPr/>
          <p:nvPr/>
        </p:nvSpPr>
        <p:spPr>
          <a:xfrm>
            <a:off x="435117" y="3550089"/>
            <a:ext cx="1670847" cy="1165056"/>
          </a:xfrm>
          <a:prstGeom prst="rect">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eaLnBrk="1" hangingPunct="1">
              <a:defRPr/>
            </a:pPr>
            <a:r>
              <a:rPr lang="en-US" altLang="en-US" sz="1000" b="1" u="sng" dirty="0">
                <a:solidFill>
                  <a:srgbClr val="FFFFFF"/>
                </a:solidFill>
                <a:effectLst>
                  <a:outerShdw blurRad="38100" dist="38100" dir="2700000" algn="tl">
                    <a:srgbClr val="000000"/>
                  </a:outerShdw>
                </a:effectLst>
              </a:rPr>
              <a:t>Prep 3</a:t>
            </a:r>
          </a:p>
          <a:p>
            <a:pPr algn="ctr" eaLnBrk="1" hangingPunct="1">
              <a:defRPr/>
            </a:pPr>
            <a:r>
              <a:rPr lang="en-US" altLang="en-US" sz="1000" b="1" dirty="0">
                <a:solidFill>
                  <a:srgbClr val="FFFFFF"/>
                </a:solidFill>
                <a:effectLst>
                  <a:outerShdw blurRad="38100" dist="38100" dir="2700000" algn="tl">
                    <a:srgbClr val="000000"/>
                  </a:outerShdw>
                </a:effectLst>
              </a:rPr>
              <a:t>Click through slides, test everything including Plan B. Agree on tasks. Rehearse?</a:t>
            </a:r>
          </a:p>
        </p:txBody>
      </p:sp>
      <p:sp>
        <p:nvSpPr>
          <p:cNvPr id="16" name="Rectangle 15"/>
          <p:cNvSpPr/>
          <p:nvPr/>
        </p:nvSpPr>
        <p:spPr>
          <a:xfrm>
            <a:off x="5890909" y="3740934"/>
            <a:ext cx="546486" cy="449506"/>
          </a:xfrm>
          <a:prstGeom prst="rect">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000" b="1" dirty="0">
                <a:solidFill>
                  <a:srgbClr val="FFFFFF"/>
                </a:solidFill>
                <a:effectLst>
                  <a:outerShdw blurRad="38100" dist="38100" dir="2700000" algn="tl">
                    <a:srgbClr val="000000"/>
                  </a:outerShdw>
                </a:effectLst>
                <a:latin typeface="Corbel" pitchFamily="34" charset="0"/>
                <a:ea typeface="MS PGothic" pitchFamily="34" charset="-128"/>
              </a:rPr>
              <a:t>Q &amp; A</a:t>
            </a:r>
          </a:p>
        </p:txBody>
      </p:sp>
      <p:sp>
        <p:nvSpPr>
          <p:cNvPr id="17" name="Rectangle 16"/>
          <p:cNvSpPr/>
          <p:nvPr/>
        </p:nvSpPr>
        <p:spPr>
          <a:xfrm>
            <a:off x="6536271" y="3564960"/>
            <a:ext cx="641360" cy="673533"/>
          </a:xfrm>
          <a:prstGeom prst="rect">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eaLnBrk="1" hangingPunct="1">
              <a:defRPr/>
            </a:pPr>
            <a:r>
              <a:rPr lang="en-US" altLang="en-US" sz="1000" b="1" dirty="0">
                <a:solidFill>
                  <a:srgbClr val="FFFFFF"/>
                </a:solidFill>
                <a:effectLst>
                  <a:outerShdw blurRad="38100" dist="38100" dir="2700000" algn="tl">
                    <a:srgbClr val="000000"/>
                  </a:outerShdw>
                </a:effectLst>
              </a:rPr>
              <a:t>Thank </a:t>
            </a:r>
            <a:r>
              <a:rPr lang="en-US" altLang="en-US" sz="1000" b="1" dirty="0" err="1">
                <a:solidFill>
                  <a:srgbClr val="FFFFFF"/>
                </a:solidFill>
                <a:effectLst>
                  <a:outerShdw blurRad="38100" dist="38100" dir="2700000" algn="tl">
                    <a:srgbClr val="000000"/>
                  </a:outerShdw>
                </a:effectLst>
              </a:rPr>
              <a:t>yous</a:t>
            </a:r>
            <a:r>
              <a:rPr lang="en-US" altLang="en-US" sz="1000" b="1" dirty="0">
                <a:solidFill>
                  <a:srgbClr val="FFFFFF"/>
                </a:solidFill>
                <a:effectLst>
                  <a:outerShdw blurRad="38100" dist="38100" dir="2700000" algn="tl">
                    <a:srgbClr val="000000"/>
                  </a:outerShdw>
                </a:effectLst>
              </a:rPr>
              <a:t> and survey</a:t>
            </a:r>
          </a:p>
        </p:txBody>
      </p:sp>
      <p:sp>
        <p:nvSpPr>
          <p:cNvPr id="25" name="Rectangle 24"/>
          <p:cNvSpPr/>
          <p:nvPr/>
        </p:nvSpPr>
        <p:spPr>
          <a:xfrm>
            <a:off x="3213476" y="822171"/>
            <a:ext cx="2063918" cy="817147"/>
          </a:xfrm>
          <a:prstGeom prst="rect">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000" b="1" u="sng" dirty="0">
                <a:solidFill>
                  <a:srgbClr val="FFFFFF"/>
                </a:solidFill>
                <a:effectLst>
                  <a:outerShdw blurRad="38100" dist="38100" dir="2700000" algn="tl">
                    <a:srgbClr val="000000"/>
                  </a:outerShdw>
                </a:effectLst>
                <a:latin typeface="Corbel" pitchFamily="34" charset="0"/>
                <a:ea typeface="MS PGothic" pitchFamily="34" charset="-128"/>
              </a:rPr>
              <a:t>Prep 1</a:t>
            </a:r>
          </a:p>
          <a:p>
            <a:pPr algn="ctr"/>
            <a:r>
              <a:rPr lang="en-US" altLang="en-US" sz="1000" b="1" dirty="0">
                <a:solidFill>
                  <a:srgbClr val="FFFFFF"/>
                </a:solidFill>
                <a:effectLst>
                  <a:outerShdw blurRad="38100" dist="38100" dir="2700000" algn="tl">
                    <a:srgbClr val="000000"/>
                  </a:outerShdw>
                </a:effectLst>
                <a:latin typeface="Corbel" pitchFamily="34" charset="0"/>
                <a:ea typeface="MS PGothic" pitchFamily="34" charset="-128"/>
              </a:rPr>
              <a:t>Immersion, audio test. How to use and leverage virtual  tools, Reframe</a:t>
            </a:r>
          </a:p>
        </p:txBody>
      </p:sp>
      <p:sp>
        <p:nvSpPr>
          <p:cNvPr id="26" name="Rectangle 25"/>
          <p:cNvSpPr/>
          <p:nvPr/>
        </p:nvSpPr>
        <p:spPr>
          <a:xfrm>
            <a:off x="2644968" y="3478417"/>
            <a:ext cx="785762" cy="1197250"/>
          </a:xfrm>
          <a:prstGeom prst="rect">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eaLnBrk="1" hangingPunct="1">
              <a:defRPr/>
            </a:pPr>
            <a:r>
              <a:rPr lang="en-US" altLang="en-US" sz="1200" b="1" u="sng" dirty="0">
                <a:solidFill>
                  <a:srgbClr val="FFFFFF"/>
                </a:solidFill>
                <a:effectLst>
                  <a:outerShdw blurRad="38100" dist="38100" dir="2700000" algn="tl">
                    <a:srgbClr val="000000"/>
                  </a:outerShdw>
                </a:effectLst>
              </a:rPr>
              <a:t>Event day</a:t>
            </a:r>
          </a:p>
          <a:p>
            <a:pPr algn="ctr" eaLnBrk="1" hangingPunct="1">
              <a:defRPr/>
            </a:pPr>
            <a:r>
              <a:rPr lang="en-US" altLang="en-US" sz="1000" b="1" dirty="0">
                <a:solidFill>
                  <a:srgbClr val="FFFFFF"/>
                </a:solidFill>
                <a:effectLst>
                  <a:outerShdw blurRad="38100" dist="38100" dir="2700000" algn="tl">
                    <a:srgbClr val="000000"/>
                  </a:outerShdw>
                </a:effectLst>
              </a:rPr>
              <a:t>Login early. Final checks</a:t>
            </a:r>
          </a:p>
        </p:txBody>
      </p:sp>
      <p:sp>
        <p:nvSpPr>
          <p:cNvPr id="27" name="Rectangle 26"/>
          <p:cNvSpPr/>
          <p:nvPr/>
        </p:nvSpPr>
        <p:spPr>
          <a:xfrm>
            <a:off x="1254524" y="963310"/>
            <a:ext cx="810215" cy="514432"/>
          </a:xfrm>
          <a:prstGeom prst="rect">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000" b="1" dirty="0">
                <a:solidFill>
                  <a:srgbClr val="FFFFFF"/>
                </a:solidFill>
                <a:effectLst>
                  <a:outerShdw blurRad="38100" dist="38100" dir="2700000" algn="tl">
                    <a:srgbClr val="000000"/>
                  </a:outerShdw>
                </a:effectLst>
                <a:latin typeface="Corbel" pitchFamily="34" charset="0"/>
                <a:ea typeface="MS PGothic" pitchFamily="34" charset="-128"/>
              </a:rPr>
              <a:t>Connect with trainer</a:t>
            </a:r>
          </a:p>
        </p:txBody>
      </p:sp>
      <p:sp>
        <p:nvSpPr>
          <p:cNvPr id="28" name="Left Arrow 27"/>
          <p:cNvSpPr/>
          <p:nvPr/>
        </p:nvSpPr>
        <p:spPr>
          <a:xfrm>
            <a:off x="3393222" y="1872901"/>
            <a:ext cx="1986384" cy="1133718"/>
          </a:xfrm>
          <a:prstGeom prst="leftArrow">
            <a:avLst>
              <a:gd name="adj1" fmla="val 59934"/>
              <a:gd name="adj2" fmla="val 37080"/>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a:defRPr/>
            </a:pPr>
            <a:r>
              <a:rPr lang="en-US" altLang="en-US" sz="1000" b="1" dirty="0">
                <a:solidFill>
                  <a:srgbClr val="FFFFFF"/>
                </a:solidFill>
                <a:effectLst>
                  <a:outerShdw blurRad="38100" dist="38100" dir="2700000" algn="tl">
                    <a:srgbClr val="000000"/>
                  </a:outerShdw>
                </a:effectLst>
              </a:rPr>
              <a:t>Determine interactions, make adjustments to files and settings</a:t>
            </a:r>
          </a:p>
        </p:txBody>
      </p:sp>
      <p:sp>
        <p:nvSpPr>
          <p:cNvPr id="30" name="Oval 29"/>
          <p:cNvSpPr/>
          <p:nvPr/>
        </p:nvSpPr>
        <p:spPr>
          <a:xfrm>
            <a:off x="430478" y="878563"/>
            <a:ext cx="735933" cy="728698"/>
          </a:xfrm>
          <a:prstGeom prst="ellipse">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eaLnBrk="1" hangingPunct="1">
              <a:defRPr/>
            </a:pPr>
            <a:r>
              <a:rPr lang="en-US" altLang="en-US" sz="1050" b="1" dirty="0">
                <a:solidFill>
                  <a:srgbClr val="FFFFFF"/>
                </a:solidFill>
                <a:effectLst>
                  <a:outerShdw blurRad="38100" dist="38100" dir="2700000" algn="tl">
                    <a:srgbClr val="000000"/>
                  </a:outerShdw>
                </a:effectLst>
              </a:rPr>
              <a:t>Start</a:t>
            </a:r>
          </a:p>
        </p:txBody>
      </p:sp>
      <p:sp>
        <p:nvSpPr>
          <p:cNvPr id="32" name="Right Arrow 31"/>
          <p:cNvSpPr/>
          <p:nvPr/>
        </p:nvSpPr>
        <p:spPr>
          <a:xfrm>
            <a:off x="2136811" y="876620"/>
            <a:ext cx="924860" cy="714142"/>
          </a:xfrm>
          <a:prstGeom prst="rightArrow">
            <a:avLst>
              <a:gd name="adj1" fmla="val 50000"/>
              <a:gd name="adj2" fmla="val 41070"/>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eaLnBrk="1" hangingPunct="1">
              <a:defRPr/>
            </a:pPr>
            <a:r>
              <a:rPr lang="en-US" altLang="en-US" sz="1000" b="1" dirty="0">
                <a:solidFill>
                  <a:srgbClr val="FFFFFF"/>
                </a:solidFill>
                <a:effectLst>
                  <a:outerShdw blurRad="38100" dist="38100" dir="2700000" algn="tl">
                    <a:srgbClr val="000000"/>
                  </a:outerShdw>
                </a:effectLst>
              </a:rPr>
              <a:t>Agree to agree</a:t>
            </a:r>
          </a:p>
        </p:txBody>
      </p:sp>
      <p:sp>
        <p:nvSpPr>
          <p:cNvPr id="37" name="Rectangle 36"/>
          <p:cNvSpPr/>
          <p:nvPr/>
        </p:nvSpPr>
        <p:spPr>
          <a:xfrm>
            <a:off x="3520644" y="3478417"/>
            <a:ext cx="729783" cy="1197250"/>
          </a:xfrm>
          <a:prstGeom prst="rect">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eaLnBrk="1" hangingPunct="1">
              <a:defRPr/>
            </a:pPr>
            <a:r>
              <a:rPr lang="en-US" altLang="en-US" sz="1000" b="1" dirty="0">
                <a:solidFill>
                  <a:srgbClr val="FFFFFF"/>
                </a:solidFill>
                <a:effectLst>
                  <a:outerShdw blurRad="38100" dist="38100" dir="2700000" algn="tl">
                    <a:srgbClr val="000000"/>
                  </a:outerShdw>
                </a:effectLst>
              </a:rPr>
              <a:t>Intro, tutorial and tech support</a:t>
            </a:r>
          </a:p>
        </p:txBody>
      </p:sp>
      <p:sp>
        <p:nvSpPr>
          <p:cNvPr id="38" name="Oval 37"/>
          <p:cNvSpPr/>
          <p:nvPr/>
        </p:nvSpPr>
        <p:spPr>
          <a:xfrm>
            <a:off x="7462122" y="3408855"/>
            <a:ext cx="814064" cy="782074"/>
          </a:xfrm>
          <a:prstGeom prst="ellipse">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eaLnBrk="1" hangingPunct="1">
              <a:defRPr/>
            </a:pPr>
            <a:r>
              <a:rPr lang="en-US" altLang="en-US" sz="1050" b="1" dirty="0">
                <a:solidFill>
                  <a:srgbClr val="FFFFFF"/>
                </a:solidFill>
                <a:effectLst>
                  <a:outerShdw blurRad="38100" dist="38100" dir="2700000" algn="tl">
                    <a:srgbClr val="000000"/>
                  </a:outerShdw>
                </a:effectLst>
              </a:rPr>
              <a:t>End</a:t>
            </a:r>
          </a:p>
        </p:txBody>
      </p:sp>
      <p:sp>
        <p:nvSpPr>
          <p:cNvPr id="39" name="Rectangle 38"/>
          <p:cNvSpPr/>
          <p:nvPr/>
        </p:nvSpPr>
        <p:spPr>
          <a:xfrm>
            <a:off x="5505535" y="836659"/>
            <a:ext cx="1317235" cy="578397"/>
          </a:xfrm>
          <a:prstGeom prst="rect">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000" b="1" dirty="0">
                <a:solidFill>
                  <a:srgbClr val="FFFFFF"/>
                </a:solidFill>
                <a:effectLst>
                  <a:outerShdw blurRad="38100" dist="38100" dir="2700000" algn="tl">
                    <a:srgbClr val="000000"/>
                  </a:outerShdw>
                </a:effectLst>
                <a:latin typeface="Corbel" pitchFamily="34" charset="0"/>
                <a:ea typeface="MS PGothic" pitchFamily="34" charset="-128"/>
              </a:rPr>
              <a:t> Note how features will impact lesson plan</a:t>
            </a:r>
          </a:p>
        </p:txBody>
      </p:sp>
      <p:sp>
        <p:nvSpPr>
          <p:cNvPr id="24" name="Rectangle 23"/>
          <p:cNvSpPr/>
          <p:nvPr/>
        </p:nvSpPr>
        <p:spPr>
          <a:xfrm>
            <a:off x="7230037" y="4324757"/>
            <a:ext cx="1227695" cy="427242"/>
          </a:xfrm>
          <a:prstGeom prst="rect">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eaLnBrk="1" hangingPunct="1">
              <a:defRPr/>
            </a:pPr>
            <a:r>
              <a:rPr lang="en-US" altLang="en-US" sz="1000" b="1" dirty="0">
                <a:solidFill>
                  <a:srgbClr val="FFFFFF"/>
                </a:solidFill>
                <a:effectLst>
                  <a:outerShdw blurRad="38100" dist="38100" dir="2700000" algn="tl">
                    <a:srgbClr val="000000"/>
                  </a:outerShdw>
                </a:effectLst>
              </a:rPr>
              <a:t>Close  session. Debrief</a:t>
            </a:r>
          </a:p>
        </p:txBody>
      </p:sp>
      <p:sp>
        <p:nvSpPr>
          <p:cNvPr id="42" name="Down Arrow 41"/>
          <p:cNvSpPr/>
          <p:nvPr/>
        </p:nvSpPr>
        <p:spPr>
          <a:xfrm>
            <a:off x="6460286" y="974041"/>
            <a:ext cx="2101543" cy="1007403"/>
          </a:xfrm>
          <a:prstGeom prst="downArrow">
            <a:avLst>
              <a:gd name="adj1" fmla="val 51235"/>
              <a:gd name="adj2" fmla="val 38988"/>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a:defRPr/>
            </a:pPr>
            <a:r>
              <a:rPr lang="en-US" altLang="en-US" sz="901" b="1" dirty="0">
                <a:solidFill>
                  <a:srgbClr val="FFFFFF"/>
                </a:solidFill>
                <a:effectLst>
                  <a:outerShdw blurRad="38100" dist="38100" dir="2700000" algn="tl">
                    <a:srgbClr val="000000"/>
                  </a:outerShdw>
                </a:effectLst>
              </a:rPr>
              <a:t>Update files considering</a:t>
            </a:r>
          </a:p>
          <a:p>
            <a:pPr algn="ctr">
              <a:defRPr/>
            </a:pPr>
            <a:r>
              <a:rPr lang="en-US" altLang="en-US" sz="901" b="1" dirty="0">
                <a:solidFill>
                  <a:srgbClr val="FFFFFF"/>
                </a:solidFill>
                <a:effectLst>
                  <a:outerShdw blurRad="38100" dist="38100" dir="2700000" algn="tl">
                    <a:srgbClr val="000000"/>
                  </a:outerShdw>
                </a:effectLst>
              </a:rPr>
              <a:t>virtual  tools</a:t>
            </a:r>
          </a:p>
        </p:txBody>
      </p:sp>
      <p:sp>
        <p:nvSpPr>
          <p:cNvPr id="44" name="Down Arrow 43"/>
          <p:cNvSpPr/>
          <p:nvPr/>
        </p:nvSpPr>
        <p:spPr>
          <a:xfrm>
            <a:off x="531573" y="1981444"/>
            <a:ext cx="1498153" cy="1121476"/>
          </a:xfrm>
          <a:prstGeom prst="downArrow">
            <a:avLst>
              <a:gd name="adj1" fmla="val 55879"/>
              <a:gd name="adj2" fmla="val 38988"/>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a:defRPr/>
            </a:pPr>
            <a:r>
              <a:rPr lang="en-US" altLang="en-US" sz="1000" b="1" dirty="0">
                <a:solidFill>
                  <a:srgbClr val="FFFFFF"/>
                </a:solidFill>
                <a:effectLst>
                  <a:outerShdw blurRad="38100" dist="38100" dir="2700000" algn="tl">
                    <a:srgbClr val="000000"/>
                  </a:outerShdw>
                </a:effectLst>
              </a:rPr>
              <a:t>Update files considering</a:t>
            </a:r>
          </a:p>
          <a:p>
            <a:pPr algn="ctr">
              <a:defRPr/>
            </a:pPr>
            <a:r>
              <a:rPr lang="en-US" altLang="en-US" sz="1000" b="1" dirty="0">
                <a:solidFill>
                  <a:srgbClr val="FFFFFF"/>
                </a:solidFill>
                <a:effectLst>
                  <a:outerShdw blurRad="38100" dist="38100" dir="2700000" algn="tl">
                    <a:srgbClr val="000000"/>
                  </a:outerShdw>
                </a:effectLst>
              </a:rPr>
              <a:t> Prep 2 decisions</a:t>
            </a:r>
          </a:p>
        </p:txBody>
      </p:sp>
      <p:sp>
        <p:nvSpPr>
          <p:cNvPr id="46" name="Left Arrow 45"/>
          <p:cNvSpPr/>
          <p:nvPr/>
        </p:nvSpPr>
        <p:spPr>
          <a:xfrm>
            <a:off x="6602706" y="2014341"/>
            <a:ext cx="1161838" cy="913805"/>
          </a:xfrm>
          <a:prstGeom prst="leftArrow">
            <a:avLst>
              <a:gd name="adj1" fmla="val 50000"/>
              <a:gd name="adj2" fmla="val 37080"/>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a:defRPr/>
            </a:pPr>
            <a:endParaRPr lang="en-US" altLang="en-US" sz="1000" b="1" u="sng" dirty="0">
              <a:solidFill>
                <a:srgbClr val="FFFFFF"/>
              </a:solidFill>
              <a:effectLst>
                <a:outerShdw blurRad="38100" dist="38100" dir="2700000" algn="tl">
                  <a:srgbClr val="000000"/>
                </a:outerShdw>
              </a:effectLst>
            </a:endParaRPr>
          </a:p>
          <a:p>
            <a:pPr algn="ctr">
              <a:defRPr/>
            </a:pPr>
            <a:r>
              <a:rPr lang="en-US" altLang="en-US" sz="1000" b="1" u="sng" dirty="0">
                <a:solidFill>
                  <a:srgbClr val="FFFFFF"/>
                </a:solidFill>
                <a:effectLst>
                  <a:outerShdw blurRad="38100" dist="38100" dir="2700000" algn="tl">
                    <a:srgbClr val="000000"/>
                  </a:outerShdw>
                </a:effectLst>
              </a:rPr>
              <a:t>Prep 2</a:t>
            </a:r>
          </a:p>
          <a:p>
            <a:pPr algn="ctr">
              <a:defRPr/>
            </a:pPr>
            <a:r>
              <a:rPr lang="en-US" altLang="en-US" sz="1000" b="1" dirty="0">
                <a:solidFill>
                  <a:srgbClr val="FFFFFF"/>
                </a:solidFill>
                <a:effectLst>
                  <a:outerShdw blurRad="38100" dist="38100" dir="2700000" algn="tl">
                    <a:srgbClr val="000000"/>
                  </a:outerShdw>
                </a:effectLst>
              </a:rPr>
              <a:t>Click through materials</a:t>
            </a:r>
          </a:p>
          <a:p>
            <a:pPr algn="ctr" eaLnBrk="1" hangingPunct="1">
              <a:defRPr/>
            </a:pPr>
            <a:endParaRPr lang="en-US" altLang="en-US" sz="1000" b="1" dirty="0">
              <a:solidFill>
                <a:srgbClr val="FFFFFF"/>
              </a:solidFill>
              <a:effectLst>
                <a:outerShdw blurRad="38100" dist="38100" dir="2700000" algn="tl">
                  <a:srgbClr val="000000"/>
                </a:outerShdw>
              </a:effectLst>
            </a:endParaRPr>
          </a:p>
        </p:txBody>
      </p:sp>
      <p:sp>
        <p:nvSpPr>
          <p:cNvPr id="48" name="Rectangle 47"/>
          <p:cNvSpPr/>
          <p:nvPr/>
        </p:nvSpPr>
        <p:spPr>
          <a:xfrm>
            <a:off x="766266" y="3196612"/>
            <a:ext cx="984133" cy="212243"/>
          </a:xfrm>
          <a:prstGeom prst="rect">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000" b="1" dirty="0">
                <a:solidFill>
                  <a:srgbClr val="FFFFFF"/>
                </a:solidFill>
                <a:effectLst>
                  <a:outerShdw blurRad="38100" dist="38100" dir="2700000" algn="tl">
                    <a:srgbClr val="000000"/>
                  </a:outerShdw>
                </a:effectLst>
                <a:latin typeface="Corbel" pitchFamily="34" charset="0"/>
                <a:ea typeface="MS PGothic" pitchFamily="34" charset="-128"/>
              </a:rPr>
              <a:t>Rehearse</a:t>
            </a:r>
          </a:p>
        </p:txBody>
      </p:sp>
      <p:sp>
        <p:nvSpPr>
          <p:cNvPr id="49" name="Rectangle 48"/>
          <p:cNvSpPr/>
          <p:nvPr/>
        </p:nvSpPr>
        <p:spPr>
          <a:xfrm>
            <a:off x="2359325" y="3498472"/>
            <a:ext cx="176961" cy="1177195"/>
          </a:xfrm>
          <a:prstGeom prst="rect">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eaLnBrk="1" hangingPunct="1">
              <a:defRPr/>
            </a:pPr>
            <a:r>
              <a:rPr lang="en-US" altLang="en-US" sz="1000" b="1" dirty="0">
                <a:solidFill>
                  <a:srgbClr val="FFFFFF"/>
                </a:solidFill>
                <a:effectLst>
                  <a:outerShdw blurRad="38100" dist="38100" dir="2700000" algn="tl">
                    <a:srgbClr val="000000"/>
                  </a:outerShdw>
                </a:effectLst>
              </a:rPr>
              <a:t>FINALIZE</a:t>
            </a:r>
          </a:p>
        </p:txBody>
      </p:sp>
      <p:sp>
        <p:nvSpPr>
          <p:cNvPr id="51" name="Rectangle 50"/>
          <p:cNvSpPr/>
          <p:nvPr/>
        </p:nvSpPr>
        <p:spPr>
          <a:xfrm>
            <a:off x="1907178" y="2000486"/>
            <a:ext cx="1444408" cy="614789"/>
          </a:xfrm>
          <a:prstGeom prst="rect">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a:r>
              <a:rPr lang="en-US" altLang="en-US" sz="1000" b="1" dirty="0">
                <a:solidFill>
                  <a:srgbClr val="FFFFFF"/>
                </a:solidFill>
                <a:effectLst>
                  <a:outerShdw blurRad="38100" dist="38100" dir="2700000" algn="tl">
                    <a:srgbClr val="000000"/>
                  </a:outerShdw>
                </a:effectLst>
              </a:rPr>
              <a:t>Teach/ Rehearse tools from Host view</a:t>
            </a:r>
          </a:p>
          <a:p>
            <a:pPr algn="ctr"/>
            <a:r>
              <a:rPr lang="en-US" altLang="en-US" sz="1000" b="1" dirty="0">
                <a:solidFill>
                  <a:srgbClr val="FFFFFF"/>
                </a:solidFill>
                <a:effectLst>
                  <a:outerShdw blurRad="38100" dist="38100" dir="2700000" algn="tl">
                    <a:srgbClr val="000000"/>
                  </a:outerShdw>
                </a:effectLst>
              </a:rPr>
              <a:t>Identify plan B</a:t>
            </a:r>
          </a:p>
        </p:txBody>
      </p:sp>
      <p:sp>
        <p:nvSpPr>
          <p:cNvPr id="54" name="Oval 53"/>
          <p:cNvSpPr/>
          <p:nvPr/>
        </p:nvSpPr>
        <p:spPr>
          <a:xfrm>
            <a:off x="2350967" y="4770242"/>
            <a:ext cx="177177" cy="170473"/>
          </a:xfrm>
          <a:prstGeom prst="ellipse">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eaLnBrk="1" hangingPunct="1">
              <a:defRPr/>
            </a:pPr>
            <a:endParaRPr lang="en-US" altLang="en-US" sz="1050" b="1" dirty="0">
              <a:solidFill>
                <a:srgbClr val="FFFFFF"/>
              </a:solidFill>
              <a:effectLst>
                <a:outerShdw blurRad="38100" dist="38100" dir="2700000" algn="tl">
                  <a:srgbClr val="000000"/>
                </a:outerShdw>
              </a:effectLst>
            </a:endParaRPr>
          </a:p>
        </p:txBody>
      </p:sp>
      <p:sp>
        <p:nvSpPr>
          <p:cNvPr id="55" name="Rectangle 54"/>
          <p:cNvSpPr/>
          <p:nvPr/>
        </p:nvSpPr>
        <p:spPr>
          <a:xfrm>
            <a:off x="5462298" y="2031589"/>
            <a:ext cx="1073814" cy="892135"/>
          </a:xfrm>
          <a:prstGeom prst="rect">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a:defRPr/>
            </a:pPr>
            <a:r>
              <a:rPr lang="en-US" altLang="en-US" sz="1000" b="1" dirty="0">
                <a:solidFill>
                  <a:srgbClr val="FFFFFF"/>
                </a:solidFill>
                <a:effectLst>
                  <a:outerShdw blurRad="38100" dist="38100" dir="2700000" algn="tl">
                    <a:srgbClr val="000000"/>
                  </a:outerShdw>
                </a:effectLst>
              </a:rPr>
              <a:t>Offer feedback. Demonstrate options. Reframe</a:t>
            </a:r>
          </a:p>
        </p:txBody>
      </p:sp>
      <p:sp>
        <p:nvSpPr>
          <p:cNvPr id="56" name="Right Arrow 55"/>
          <p:cNvSpPr/>
          <p:nvPr/>
        </p:nvSpPr>
        <p:spPr>
          <a:xfrm>
            <a:off x="4384914" y="3350600"/>
            <a:ext cx="1331660" cy="1292289"/>
          </a:xfrm>
          <a:prstGeom prst="rightArrow">
            <a:avLst>
              <a:gd name="adj1" fmla="val 50000"/>
              <a:gd name="adj2" fmla="val 19266"/>
            </a:avLst>
          </a:prstGeom>
          <a:solidFill>
            <a:srgbClr val="0070C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378" anchor="ctr"/>
          <a:lstStyle>
            <a:lvl1pPr>
              <a:defRPr>
                <a:solidFill>
                  <a:schemeClr val="tx1"/>
                </a:solidFill>
                <a:latin typeface="Corbel" pitchFamily="34" charset="0"/>
                <a:ea typeface="MS PGothic" pitchFamily="34" charset="-128"/>
              </a:defRPr>
            </a:lvl1pPr>
            <a:lvl2pPr marL="742950" indent="-285750">
              <a:defRPr>
                <a:solidFill>
                  <a:schemeClr val="tx1"/>
                </a:solidFill>
                <a:latin typeface="Corbel" pitchFamily="34" charset="0"/>
                <a:ea typeface="MS PGothic" pitchFamily="34" charset="-128"/>
              </a:defRPr>
            </a:lvl2pPr>
            <a:lvl3pPr marL="1143000" indent="-228600">
              <a:defRPr>
                <a:solidFill>
                  <a:schemeClr val="tx1"/>
                </a:solidFill>
                <a:latin typeface="Corbel" pitchFamily="34" charset="0"/>
                <a:ea typeface="MS PGothic" pitchFamily="34" charset="-128"/>
              </a:defRPr>
            </a:lvl3pPr>
            <a:lvl4pPr marL="1600200" indent="-228600">
              <a:defRPr>
                <a:solidFill>
                  <a:schemeClr val="tx1"/>
                </a:solidFill>
                <a:latin typeface="Corbel" pitchFamily="34" charset="0"/>
                <a:ea typeface="MS PGothic" pitchFamily="34" charset="-128"/>
              </a:defRPr>
            </a:lvl4pPr>
            <a:lvl5pPr marL="2057400" indent="-228600">
              <a:defRPr>
                <a:solidFill>
                  <a:schemeClr val="tx1"/>
                </a:solidFill>
                <a:latin typeface="Corbel" pitchFamily="34" charset="0"/>
                <a:ea typeface="MS PGothic" pitchFamily="34" charset="-128"/>
              </a:defRPr>
            </a:lvl5pPr>
            <a:lvl6pPr marL="2514600" indent="-228600" fontAlgn="base">
              <a:spcBef>
                <a:spcPct val="0"/>
              </a:spcBef>
              <a:spcAft>
                <a:spcPct val="0"/>
              </a:spcAft>
              <a:defRPr>
                <a:solidFill>
                  <a:schemeClr val="tx1"/>
                </a:solidFill>
                <a:latin typeface="Corbel" pitchFamily="34" charset="0"/>
                <a:ea typeface="MS PGothic" pitchFamily="34" charset="-128"/>
              </a:defRPr>
            </a:lvl6pPr>
            <a:lvl7pPr marL="2971800" indent="-228600" fontAlgn="base">
              <a:spcBef>
                <a:spcPct val="0"/>
              </a:spcBef>
              <a:spcAft>
                <a:spcPct val="0"/>
              </a:spcAft>
              <a:defRPr>
                <a:solidFill>
                  <a:schemeClr val="tx1"/>
                </a:solidFill>
                <a:latin typeface="Corbel" pitchFamily="34" charset="0"/>
                <a:ea typeface="MS PGothic" pitchFamily="34" charset="-128"/>
              </a:defRPr>
            </a:lvl7pPr>
            <a:lvl8pPr marL="3429000" indent="-228600" fontAlgn="base">
              <a:spcBef>
                <a:spcPct val="0"/>
              </a:spcBef>
              <a:spcAft>
                <a:spcPct val="0"/>
              </a:spcAft>
              <a:defRPr>
                <a:solidFill>
                  <a:schemeClr val="tx1"/>
                </a:solidFill>
                <a:latin typeface="Corbel" pitchFamily="34" charset="0"/>
                <a:ea typeface="MS PGothic" pitchFamily="34" charset="-128"/>
              </a:defRPr>
            </a:lvl8pPr>
            <a:lvl9pPr marL="3886200" indent="-228600" fontAlgn="base">
              <a:spcBef>
                <a:spcPct val="0"/>
              </a:spcBef>
              <a:spcAft>
                <a:spcPct val="0"/>
              </a:spcAft>
              <a:defRPr>
                <a:solidFill>
                  <a:schemeClr val="tx1"/>
                </a:solidFill>
                <a:latin typeface="Corbel" pitchFamily="34" charset="0"/>
                <a:ea typeface="MS PGothic" pitchFamily="34" charset="-128"/>
              </a:defRPr>
            </a:lvl9pPr>
          </a:lstStyle>
          <a:p>
            <a:pPr algn="ctr">
              <a:defRPr/>
            </a:pPr>
            <a:r>
              <a:rPr lang="en-US" altLang="en-US" sz="1000" b="1" dirty="0">
                <a:solidFill>
                  <a:srgbClr val="FFFFFF"/>
                </a:solidFill>
                <a:effectLst>
                  <a:outerShdw blurRad="38100" dist="38100" dir="2700000" algn="tl">
                    <a:srgbClr val="000000"/>
                  </a:outerShdw>
                </a:effectLst>
              </a:rPr>
              <a:t>Deliver successful session</a:t>
            </a:r>
          </a:p>
        </p:txBody>
      </p:sp>
      <p:pic>
        <p:nvPicPr>
          <p:cNvPr id="58" name="Picture 57"/>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4416862" y="3754998"/>
            <a:ext cx="380968" cy="483495"/>
          </a:xfrm>
          <a:prstGeom prst="rect">
            <a:avLst/>
          </a:prstGeom>
          <a:solidFill>
            <a:srgbClr val="0070C0"/>
          </a:solidFill>
          <a:ln>
            <a:noFill/>
          </a:ln>
          <a:effectLst>
            <a:outerShdw blurRad="50800" dist="38100" dir="2700000" algn="tl" rotWithShape="0">
              <a:srgbClr val="808080">
                <a:alpha val="39999"/>
              </a:srgbClr>
            </a:outerShdw>
          </a:effectLst>
          <a:extLst/>
        </p:spPr>
      </p:pic>
    </p:spTree>
    <p:extLst>
      <p:ext uri="{BB962C8B-B14F-4D97-AF65-F5344CB8AC3E}">
        <p14:creationId xmlns:p14="http://schemas.microsoft.com/office/powerpoint/2010/main" val="233449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ppt_x"/>
                                          </p:val>
                                        </p:tav>
                                        <p:tav tm="100000">
                                          <p:val>
                                            <p:strVal val="#ppt_x"/>
                                          </p:val>
                                        </p:tav>
                                      </p:tavLst>
                                    </p:anim>
                                    <p:anim calcmode="lin" valueType="num">
                                      <p:cBhvr additive="base">
                                        <p:cTn id="54" dur="500" fill="hold"/>
                                        <p:tgtEl>
                                          <p:spTgt spid="49"/>
                                        </p:tgtEl>
                                        <p:attrNameLst>
                                          <p:attrName>ppt_y</p:attrName>
                                        </p:attrNameLst>
                                      </p:cBhvr>
                                      <p:tavLst>
                                        <p:tav tm="0">
                                          <p:val>
                                            <p:strVal val="0-#ppt_h/2"/>
                                          </p:val>
                                        </p:tav>
                                        <p:tav tm="100000">
                                          <p:val>
                                            <p:strVal val="#ppt_y"/>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5" grpId="0" animBg="1"/>
      <p:bldP spid="26" grpId="0" animBg="1"/>
      <p:bldP spid="27" grpId="0" animBg="1"/>
      <p:bldP spid="28" grpId="0" animBg="1"/>
      <p:bldP spid="32" grpId="0" animBg="1"/>
      <p:bldP spid="39" grpId="0" animBg="1"/>
      <p:bldP spid="24" grpId="0" animBg="1"/>
      <p:bldP spid="42" grpId="0" animBg="1"/>
      <p:bldP spid="44" grpId="0" animBg="1"/>
      <p:bldP spid="46" grpId="0" animBg="1"/>
      <p:bldP spid="48" grpId="0" animBg="1"/>
      <p:bldP spid="49" grpId="0" animBg="1"/>
      <p:bldP spid="51" grpId="0" animBg="1"/>
      <p:bldP spid="54" grpId="0" animBg="1"/>
      <p:bldP spid="5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85850323"/>
              </p:ext>
            </p:extLst>
          </p:nvPr>
        </p:nvGraphicFramePr>
        <p:xfrm>
          <a:off x="308239" y="815975"/>
          <a:ext cx="8253590" cy="3860934"/>
        </p:xfrm>
        <a:graphic>
          <a:graphicData uri="http://schemas.openxmlformats.org/drawingml/2006/table">
            <a:tbl>
              <a:tblPr firstRow="1" bandRow="1">
                <a:tableStyleId>{7DF18680-E054-41AD-8BC1-D1AEF772440D}</a:tableStyleId>
              </a:tblPr>
              <a:tblGrid>
                <a:gridCol w="3417508">
                  <a:extLst>
                    <a:ext uri="{9D8B030D-6E8A-4147-A177-3AD203B41FA5}">
                      <a16:colId xmlns:a16="http://schemas.microsoft.com/office/drawing/2014/main" val="20000"/>
                    </a:ext>
                  </a:extLst>
                </a:gridCol>
                <a:gridCol w="1680295">
                  <a:extLst>
                    <a:ext uri="{9D8B030D-6E8A-4147-A177-3AD203B41FA5}">
                      <a16:colId xmlns:a16="http://schemas.microsoft.com/office/drawing/2014/main" val="20001"/>
                    </a:ext>
                  </a:extLst>
                </a:gridCol>
                <a:gridCol w="1535923">
                  <a:extLst>
                    <a:ext uri="{9D8B030D-6E8A-4147-A177-3AD203B41FA5}">
                      <a16:colId xmlns:a16="http://schemas.microsoft.com/office/drawing/2014/main" val="20002"/>
                    </a:ext>
                  </a:extLst>
                </a:gridCol>
                <a:gridCol w="1619864">
                  <a:extLst>
                    <a:ext uri="{9D8B030D-6E8A-4147-A177-3AD203B41FA5}">
                      <a16:colId xmlns:a16="http://schemas.microsoft.com/office/drawing/2014/main" val="20003"/>
                    </a:ext>
                  </a:extLst>
                </a:gridCol>
              </a:tblGrid>
              <a:tr h="343218">
                <a:tc>
                  <a:txBody>
                    <a:bodyPr/>
                    <a:lstStyle/>
                    <a:p>
                      <a:r>
                        <a:rPr lang="en-US" sz="900" dirty="0"/>
                        <a:t>What needs to happen?</a:t>
                      </a:r>
                      <a:endParaRPr lang="en-US" sz="900" dirty="0">
                        <a:solidFill>
                          <a:schemeClr val="bg1"/>
                        </a:solidFill>
                      </a:endParaRPr>
                    </a:p>
                  </a:txBody>
                  <a:tcPr marL="80633" marR="80633" marT="34322" marB="34322"/>
                </a:tc>
                <a:tc>
                  <a:txBody>
                    <a:bodyPr/>
                    <a:lstStyle/>
                    <a:p>
                      <a:r>
                        <a:rPr lang="en-US" sz="900" dirty="0"/>
                        <a:t>Can </a:t>
                      </a:r>
                      <a:r>
                        <a:rPr lang="en-US" sz="900" baseline="0" dirty="0"/>
                        <a:t> you do it?</a:t>
                      </a:r>
                      <a:endParaRPr lang="en-US" sz="900" dirty="0">
                        <a:solidFill>
                          <a:schemeClr val="bg1"/>
                        </a:solidFill>
                      </a:endParaRPr>
                    </a:p>
                  </a:txBody>
                  <a:tcPr marL="80633" marR="80633" marT="34322" marB="34322"/>
                </a:tc>
                <a:tc>
                  <a:txBody>
                    <a:bodyPr/>
                    <a:lstStyle/>
                    <a:p>
                      <a:r>
                        <a:rPr lang="en-US" sz="900" dirty="0"/>
                        <a:t>Quickly</a:t>
                      </a:r>
                      <a:r>
                        <a:rPr lang="en-US" sz="900" baseline="0" dirty="0"/>
                        <a:t>?</a:t>
                      </a:r>
                      <a:endParaRPr lang="en-US" sz="900" dirty="0">
                        <a:solidFill>
                          <a:schemeClr val="bg1"/>
                        </a:solidFill>
                      </a:endParaRPr>
                    </a:p>
                  </a:txBody>
                  <a:tcPr marL="80633" marR="80633" marT="34322" marB="34322"/>
                </a:tc>
                <a:tc>
                  <a:txBody>
                    <a:bodyPr/>
                    <a:lstStyle/>
                    <a:p>
                      <a:r>
                        <a:rPr lang="en-US" sz="900" dirty="0"/>
                        <a:t>While still</a:t>
                      </a:r>
                      <a:r>
                        <a:rPr lang="en-US" sz="900" baseline="0" dirty="0"/>
                        <a:t> engaging learners?</a:t>
                      </a:r>
                      <a:endParaRPr lang="en-US" sz="900" dirty="0">
                        <a:solidFill>
                          <a:schemeClr val="bg1"/>
                        </a:solidFill>
                      </a:endParaRPr>
                    </a:p>
                  </a:txBody>
                  <a:tcPr marL="80633" marR="80633" marT="34322" marB="34322"/>
                </a:tc>
                <a:extLst>
                  <a:ext uri="{0D108BD9-81ED-4DB2-BD59-A6C34878D82A}">
                    <a16:rowId xmlns:a16="http://schemas.microsoft.com/office/drawing/2014/main" val="10000"/>
                  </a:ext>
                </a:extLst>
              </a:tr>
              <a:tr h="205931">
                <a:tc>
                  <a:txBody>
                    <a:bodyPr/>
                    <a:lstStyle/>
                    <a:p>
                      <a:r>
                        <a:rPr lang="en-US" sz="900" dirty="0"/>
                        <a:t>Present</a:t>
                      </a:r>
                      <a:r>
                        <a:rPr lang="en-US" sz="900" baseline="0" dirty="0"/>
                        <a:t> a clear and focused presentation</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01"/>
                  </a:ext>
                </a:extLst>
              </a:tr>
              <a:tr h="205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Provide verbal software instructions to participants</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02"/>
                  </a:ext>
                </a:extLst>
              </a:tr>
              <a:tr h="205931">
                <a:tc>
                  <a:txBody>
                    <a:bodyPr/>
                    <a:lstStyle/>
                    <a:p>
                      <a:r>
                        <a:rPr lang="en-US" sz="900" dirty="0"/>
                        <a:t>Advance slides</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03"/>
                  </a:ext>
                </a:extLst>
              </a:tr>
              <a:tr h="205931">
                <a:tc>
                  <a:txBody>
                    <a:bodyPr/>
                    <a:lstStyle/>
                    <a:p>
                      <a:r>
                        <a:rPr lang="en-US" sz="900" dirty="0"/>
                        <a:t>Demonstrate</a:t>
                      </a:r>
                      <a:r>
                        <a:rPr lang="en-US" sz="900" baseline="0" dirty="0"/>
                        <a:t> </a:t>
                      </a:r>
                      <a:r>
                        <a:rPr lang="en-US" sz="900" dirty="0"/>
                        <a:t>Application</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04"/>
                  </a:ext>
                </a:extLst>
              </a:tr>
              <a:tr h="205931">
                <a:tc>
                  <a:txBody>
                    <a:bodyPr/>
                    <a:lstStyle/>
                    <a:p>
                      <a:r>
                        <a:rPr lang="en-US" sz="900" dirty="0"/>
                        <a:t>Display polls</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05"/>
                  </a:ext>
                </a:extLst>
              </a:tr>
              <a:tr h="205931">
                <a:tc>
                  <a:txBody>
                    <a:bodyPr/>
                    <a:lstStyle/>
                    <a:p>
                      <a:r>
                        <a:rPr lang="en-US" sz="900" dirty="0"/>
                        <a:t>Broadcast webcam image</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06"/>
                  </a:ext>
                </a:extLst>
              </a:tr>
              <a:tr h="205931">
                <a:tc>
                  <a:txBody>
                    <a:bodyPr/>
                    <a:lstStyle/>
                    <a:p>
                      <a:r>
                        <a:rPr lang="en-US" sz="900" dirty="0"/>
                        <a:t>Play media</a:t>
                      </a:r>
                      <a:r>
                        <a:rPr lang="en-US" sz="900" baseline="0" dirty="0"/>
                        <a:t> file</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07"/>
                  </a:ext>
                </a:extLst>
              </a:tr>
              <a:tr h="205931">
                <a:tc>
                  <a:txBody>
                    <a:bodyPr/>
                    <a:lstStyle/>
                    <a:p>
                      <a:r>
                        <a:rPr lang="en-US" sz="900" dirty="0"/>
                        <a:t>Control</a:t>
                      </a:r>
                      <a:r>
                        <a:rPr lang="en-US" sz="900" baseline="0" dirty="0"/>
                        <a:t> audio</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08"/>
                  </a:ext>
                </a:extLst>
              </a:tr>
              <a:tr h="205931">
                <a:tc>
                  <a:txBody>
                    <a:bodyPr/>
                    <a:lstStyle/>
                    <a:p>
                      <a:r>
                        <a:rPr lang="en-US" sz="900" dirty="0"/>
                        <a:t>Monitor chat </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09"/>
                  </a:ext>
                </a:extLst>
              </a:tr>
              <a:tr h="205931">
                <a:tc>
                  <a:txBody>
                    <a:bodyPr/>
                    <a:lstStyle/>
                    <a:p>
                      <a:r>
                        <a:rPr lang="en-US" sz="900" dirty="0"/>
                        <a:t>Organize participants into </a:t>
                      </a:r>
                      <a:r>
                        <a:rPr lang="en-US" sz="900" baseline="0" dirty="0"/>
                        <a:t>Breakout groups</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10"/>
                  </a:ext>
                </a:extLst>
              </a:tr>
              <a:tr h="205931">
                <a:tc>
                  <a:txBody>
                    <a:bodyPr/>
                    <a:lstStyle/>
                    <a:p>
                      <a:r>
                        <a:rPr lang="en-US" sz="900" dirty="0"/>
                        <a:t>Open</a:t>
                      </a:r>
                      <a:r>
                        <a:rPr lang="en-US" sz="900" baseline="0" dirty="0"/>
                        <a:t> Web Links pod and push activity page</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11"/>
                  </a:ext>
                </a:extLst>
              </a:tr>
              <a:tr h="205931">
                <a:tc>
                  <a:txBody>
                    <a:bodyPr/>
                    <a:lstStyle/>
                    <a:p>
                      <a:r>
                        <a:rPr lang="en-US" sz="900" dirty="0"/>
                        <a:t>Turn on Pa</a:t>
                      </a:r>
                      <a:r>
                        <a:rPr lang="en-US" sz="900" baseline="0" dirty="0"/>
                        <a:t>rticipants privileges</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12"/>
                  </a:ext>
                </a:extLst>
              </a:tr>
              <a:tr h="212095">
                <a:tc>
                  <a:txBody>
                    <a:bodyPr/>
                    <a:lstStyle/>
                    <a:p>
                      <a:r>
                        <a:rPr lang="en-US" sz="900" dirty="0"/>
                        <a:t>Transfer</a:t>
                      </a:r>
                      <a:r>
                        <a:rPr lang="en-US" sz="900" baseline="0" dirty="0"/>
                        <a:t> handout file</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13"/>
                  </a:ext>
                </a:extLst>
              </a:tr>
              <a:tr h="205931">
                <a:tc>
                  <a:txBody>
                    <a:bodyPr/>
                    <a:lstStyle/>
                    <a:p>
                      <a:r>
                        <a:rPr lang="en-US" sz="900" dirty="0"/>
                        <a:t>Identify</a:t>
                      </a:r>
                      <a:r>
                        <a:rPr lang="en-US" sz="900" baseline="0" dirty="0"/>
                        <a:t> open mics and mute them</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14"/>
                  </a:ext>
                </a:extLst>
              </a:tr>
              <a:tr h="205931">
                <a:tc>
                  <a:txBody>
                    <a:bodyPr/>
                    <a:lstStyle/>
                    <a:p>
                      <a:r>
                        <a:rPr lang="en-US" sz="900" dirty="0"/>
                        <a:t>Clear status indicators</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15"/>
                  </a:ext>
                </a:extLst>
              </a:tr>
              <a:tr h="205931">
                <a:tc>
                  <a:txBody>
                    <a:bodyPr/>
                    <a:lstStyle/>
                    <a:p>
                      <a:r>
                        <a:rPr lang="en-US" sz="900" dirty="0"/>
                        <a:t>Respond to </a:t>
                      </a:r>
                      <a:r>
                        <a:rPr lang="en-US" sz="900" baseline="0" dirty="0"/>
                        <a:t>technical or administrative questions</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16"/>
                  </a:ext>
                </a:extLst>
              </a:tr>
              <a:tr h="216656">
                <a:tc>
                  <a:txBody>
                    <a:bodyPr/>
                    <a:lstStyle/>
                    <a:p>
                      <a:r>
                        <a:rPr lang="en-US" sz="900" dirty="0"/>
                        <a:t>Keep track of time</a:t>
                      </a:r>
                      <a:endParaRPr lang="en-US" sz="900" b="1"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tc>
                  <a:txBody>
                    <a:bodyPr/>
                    <a:lstStyle/>
                    <a:p>
                      <a:endParaRPr lang="en-US" sz="900" dirty="0">
                        <a:latin typeface="Calibri" pitchFamily="34" charset="0"/>
                      </a:endParaRPr>
                    </a:p>
                  </a:txBody>
                  <a:tcPr marL="80633" marR="80633" marT="34322" marB="34322"/>
                </a:tc>
                <a:extLst>
                  <a:ext uri="{0D108BD9-81ED-4DB2-BD59-A6C34878D82A}">
                    <a16:rowId xmlns:a16="http://schemas.microsoft.com/office/drawing/2014/main" val="10017"/>
                  </a:ext>
                </a:extLst>
              </a:tr>
            </a:tbl>
          </a:graphicData>
        </a:graphic>
      </p:graphicFrame>
      <p:sp>
        <p:nvSpPr>
          <p:cNvPr id="7" name="Slide Number Placeholder 6"/>
          <p:cNvSpPr>
            <a:spLocks noGrp="1"/>
          </p:cNvSpPr>
          <p:nvPr>
            <p:ph type="sldNum" sz="quarter" idx="12"/>
          </p:nvPr>
        </p:nvSpPr>
        <p:spPr/>
        <p:txBody>
          <a:bodyPr/>
          <a:lstStyle/>
          <a:p>
            <a:pPr algn="ctr"/>
            <a:fld id="{CEAB1635-7AB6-4A02-8F63-2344453D2D84}" type="slidenum">
              <a:rPr lang="en-US" smtClean="0"/>
              <a:pPr algn="ctr"/>
              <a:t>62</a:t>
            </a:fld>
            <a:endParaRPr lang="en-US" dirty="0"/>
          </a:p>
        </p:txBody>
      </p:sp>
      <p:sp>
        <p:nvSpPr>
          <p:cNvPr id="5" name="Title 4"/>
          <p:cNvSpPr>
            <a:spLocks noGrp="1"/>
          </p:cNvSpPr>
          <p:nvPr>
            <p:ph type="title"/>
          </p:nvPr>
        </p:nvSpPr>
        <p:spPr>
          <a:xfrm>
            <a:off x="463088" y="22474"/>
            <a:ext cx="8402238" cy="43176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644" tIns="34322" rIns="68644" bIns="34322" numCol="1" rtlCol="0" anchor="ctr" anchorCtr="0" compatLnSpc="1">
            <a:prstTxWarp prst="textNoShape">
              <a:avLst/>
            </a:prstTxWarp>
            <a:noAutofit/>
          </a:bodyPr>
          <a:lstStyle/>
          <a:p>
            <a:r>
              <a:rPr lang="en-US" dirty="0"/>
              <a:t>Do you need a Producer? Can you manage everything by yourself?</a:t>
            </a:r>
          </a:p>
        </p:txBody>
      </p:sp>
      <p:sp>
        <p:nvSpPr>
          <p:cNvPr id="12" name="Footer Placeholder 1"/>
          <p:cNvSpPr txBox="1">
            <a:spLocks/>
          </p:cNvSpPr>
          <p:nvPr/>
        </p:nvSpPr>
        <p:spPr>
          <a:xfrm rot="5400000">
            <a:off x="7721312" y="3106406"/>
            <a:ext cx="2449512" cy="176212"/>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800" kern="1200">
                <a:solidFill>
                  <a:schemeClr val="tx1">
                    <a:tint val="75000"/>
                  </a:schemeClr>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a:solidFill>
                  <a:schemeClr val="tx2"/>
                </a:solidFill>
              </a:rPr>
              <a:t>© 2012-17 Karen Hyder</a:t>
            </a:r>
            <a:endParaRPr lang="en-US" dirty="0">
              <a:solidFill>
                <a:schemeClr val="tx2"/>
              </a:solidFill>
            </a:endParaRPr>
          </a:p>
        </p:txBody>
      </p:sp>
    </p:spTree>
    <p:extLst>
      <p:ext uri="{BB962C8B-B14F-4D97-AF65-F5344CB8AC3E}">
        <p14:creationId xmlns:p14="http://schemas.microsoft.com/office/powerpoint/2010/main" val="376153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 to polls</a:t>
            </a:r>
            <a:endParaRPr lang="en-GB" dirty="0"/>
          </a:p>
        </p:txBody>
      </p:sp>
      <p:sp>
        <p:nvSpPr>
          <p:cNvPr id="3" name="Content Placeholder 2"/>
          <p:cNvSpPr>
            <a:spLocks noGrp="1"/>
          </p:cNvSpPr>
          <p:nvPr>
            <p:ph idx="1"/>
          </p:nvPr>
        </p:nvSpPr>
        <p:spPr>
          <a:xfrm>
            <a:off x="2134520" y="2091682"/>
            <a:ext cx="1928033" cy="604930"/>
          </a:xfrm>
        </p:spPr>
        <p:txBody>
          <a:bodyPr>
            <a:normAutofit fontScale="92500" lnSpcReduction="20000"/>
          </a:bodyPr>
          <a:lstStyle/>
          <a:p>
            <a:pPr marL="0" indent="0">
              <a:buNone/>
            </a:pPr>
            <a:r>
              <a:rPr lang="en-US" sz="1501" dirty="0"/>
              <a:t>Make your selection by clicking to the left of your response</a:t>
            </a:r>
            <a:endParaRPr lang="en-GB" sz="1501" dirty="0"/>
          </a:p>
        </p:txBody>
      </p:sp>
      <p:sp>
        <p:nvSpPr>
          <p:cNvPr id="5" name="Right Arrow 4"/>
          <p:cNvSpPr/>
          <p:nvPr/>
        </p:nvSpPr>
        <p:spPr>
          <a:xfrm>
            <a:off x="3845156" y="2266496"/>
            <a:ext cx="61486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4647079" y="1741114"/>
            <a:ext cx="2438274" cy="1751839"/>
          </a:xfrm>
          <a:prstGeom prst="rect">
            <a:avLst/>
          </a:prstGeom>
        </p:spPr>
      </p:pic>
      <p:sp>
        <p:nvSpPr>
          <p:cNvPr id="6" name="Footer Placeholder 5"/>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127238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Break</a:t>
            </a:r>
          </a:p>
        </p:txBody>
      </p:sp>
      <p:sp>
        <p:nvSpPr>
          <p:cNvPr id="5" name="Content Placeholder 4"/>
          <p:cNvSpPr txBox="1">
            <a:spLocks noGrp="1"/>
          </p:cNvSpPr>
          <p:nvPr>
            <p:ph idx="1"/>
          </p:nvPr>
        </p:nvSpPr>
        <p:spPr>
          <a:xfrm>
            <a:off x="3919862" y="2307471"/>
            <a:ext cx="1342126" cy="715965"/>
          </a:xfrm>
          <a:prstGeom prst="rect">
            <a:avLst/>
          </a:prstGeom>
          <a:noFill/>
          <a:ln w="34925" cap="rnd" cmpd="sng">
            <a:noFill/>
          </a:ln>
          <a:effectLst/>
        </p:spPr>
        <p:txBody>
          <a:bodyPr wrap="square">
            <a:spAutoFit/>
          </a:bodyPr>
          <a:lstStyle/>
          <a:p>
            <a:pPr marL="0" indent="0">
              <a:buNone/>
              <a:defRPr/>
            </a:pPr>
            <a:r>
              <a:rPr lang="en-US" sz="1351" dirty="0">
                <a:cs typeface="Arial" panose="020B0604020202020204" pitchFamily="34" charset="0"/>
              </a:rPr>
              <a:t>Please change your status to Stepped away.</a:t>
            </a:r>
          </a:p>
        </p:txBody>
      </p:sp>
      <p:pic>
        <p:nvPicPr>
          <p:cNvPr id="4" name="Picture 4" descr="C:\Users\Karen\AppData\Local\Microsoft\Windows\Temporary Internet Files\Content.IE5\FY9TUXY6\MP900448673[1].jpg"/>
          <p:cNvPicPr>
            <a:picLocks noChangeAspect="1" noChangeArrowheads="1"/>
          </p:cNvPicPr>
          <p:nvPr/>
        </p:nvPicPr>
        <p:blipFill rotWithShape="1">
          <a:blip r:embed="rId3">
            <a:extLst>
              <a:ext uri="{28A0092B-C50C-407E-A947-70E740481C1C}">
                <a14:useLocalDpi xmlns:a14="http://schemas.microsoft.com/office/drawing/2010/main" val="0"/>
              </a:ext>
            </a:extLst>
          </a:blip>
          <a:srcRect t="22810" b="-1478"/>
          <a:stretch/>
        </p:blipFill>
        <p:spPr bwMode="auto">
          <a:xfrm>
            <a:off x="1611750" y="1409488"/>
            <a:ext cx="2260846" cy="26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522" r="634"/>
          <a:stretch/>
        </p:blipFill>
        <p:spPr bwMode="auto">
          <a:xfrm>
            <a:off x="5320719" y="1577929"/>
            <a:ext cx="883903" cy="2202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12109458">
            <a:off x="5839575" y="2035318"/>
            <a:ext cx="480089" cy="214625"/>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ight Arrow 6"/>
          <p:cNvSpPr/>
          <p:nvPr/>
        </p:nvSpPr>
        <p:spPr>
          <a:xfrm rot="19375446">
            <a:off x="4940850" y="2385240"/>
            <a:ext cx="44916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4"/>
          <p:cNvSpPr txBox="1">
            <a:spLocks/>
          </p:cNvSpPr>
          <p:nvPr/>
        </p:nvSpPr>
        <p:spPr>
          <a:xfrm>
            <a:off x="6344257" y="2011019"/>
            <a:ext cx="1324683" cy="1004827"/>
          </a:xfrm>
          <a:prstGeom prst="rect">
            <a:avLst/>
          </a:prstGeom>
          <a:noFill/>
          <a:ln w="34925" cap="rnd" cmpd="sng">
            <a:noFill/>
          </a:ln>
          <a:effectLst/>
        </p:spPr>
        <p:txBody>
          <a:bodyPr vert="horz" wrap="square" lIns="68644" tIns="34322" rIns="68644" bIns="34322"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defRPr/>
            </a:pPr>
            <a:r>
              <a:rPr lang="en-US" sz="1351" dirty="0">
                <a:cs typeface="Arial" panose="020B0604020202020204" pitchFamily="34" charset="0"/>
              </a:rPr>
              <a:t>Click Step in and Show Agree when you’re ready to begin again.</a:t>
            </a:r>
          </a:p>
        </p:txBody>
      </p:sp>
      <p:sp>
        <p:nvSpPr>
          <p:cNvPr id="3" name="Rectangle 2"/>
          <p:cNvSpPr/>
          <p:nvPr/>
        </p:nvSpPr>
        <p:spPr>
          <a:xfrm>
            <a:off x="4811454" y="4160940"/>
            <a:ext cx="2387895" cy="923330"/>
          </a:xfrm>
          <a:prstGeom prst="rect">
            <a:avLst/>
          </a:prstGeom>
        </p:spPr>
        <p:txBody>
          <a:bodyPr wrap="square">
            <a:spAutoFit/>
          </a:bodyPr>
          <a:lstStyle/>
          <a:p>
            <a:r>
              <a:rPr lang="en-US" dirty="0">
                <a:latin typeface="+mn-lt"/>
                <a:cs typeface="Arial" panose="020B0604020202020204" pitchFamily="34" charset="0"/>
              </a:rPr>
              <a:t>Type comments or questions in the Chat Pod.</a:t>
            </a:r>
            <a:endParaRPr lang="en-US" dirty="0">
              <a:latin typeface="+mn-lt"/>
            </a:endParaRPr>
          </a:p>
        </p:txBody>
      </p:sp>
      <p:sp>
        <p:nvSpPr>
          <p:cNvPr id="9" name="Footer Placeholder 8"/>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284869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your PC/ VoIP audio </a:t>
            </a:r>
            <a:endParaRPr lang="en-GB" dirty="0"/>
          </a:p>
        </p:txBody>
      </p:sp>
      <p:sp>
        <p:nvSpPr>
          <p:cNvPr id="3" name="Content Placeholder 2"/>
          <p:cNvSpPr>
            <a:spLocks noGrp="1"/>
          </p:cNvSpPr>
          <p:nvPr>
            <p:ph idx="1"/>
          </p:nvPr>
        </p:nvSpPr>
        <p:spPr>
          <a:xfrm>
            <a:off x="1516806" y="1275186"/>
            <a:ext cx="3038845" cy="734883"/>
          </a:xfrm>
        </p:spPr>
        <p:txBody>
          <a:bodyPr>
            <a:normAutofit lnSpcReduction="10000"/>
          </a:bodyPr>
          <a:lstStyle/>
          <a:p>
            <a:pPr marL="0" indent="0">
              <a:buNone/>
            </a:pPr>
            <a:r>
              <a:rPr lang="en-US" sz="1501" dirty="0"/>
              <a:t>1. Ideally, use a PC headset with a microphone. Built in mics and speakers are noisy!</a:t>
            </a:r>
            <a:endParaRPr lang="en-GB" sz="1501" dirty="0"/>
          </a:p>
        </p:txBody>
      </p:sp>
      <p:sp>
        <p:nvSpPr>
          <p:cNvPr id="4" name="Content Placeholder 2"/>
          <p:cNvSpPr txBox="1">
            <a:spLocks/>
          </p:cNvSpPr>
          <p:nvPr/>
        </p:nvSpPr>
        <p:spPr bwMode="auto">
          <a:xfrm>
            <a:off x="1516806" y="2232149"/>
            <a:ext cx="2853806" cy="878087"/>
          </a:xfrm>
          <a:prstGeom prst="rect">
            <a:avLst/>
          </a:prstGeom>
          <a:noFill/>
          <a:ln w="9525">
            <a:noFill/>
            <a:miter lim="800000"/>
            <a:headEnd/>
            <a:tailEnd/>
          </a:ln>
        </p:spPr>
        <p:txBody>
          <a:bodyPr vert="horz" wrap="square" lIns="68644" tIns="34322" rIns="68644" bIns="34322"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1" dirty="0">
                <a:latin typeface="+mn-lt"/>
              </a:rPr>
              <a:t>2. Click the Connect My Audio (</a:t>
            </a:r>
            <a:r>
              <a:rPr lang="en-US" sz="1501" dirty="0" err="1">
                <a:latin typeface="+mn-lt"/>
              </a:rPr>
              <a:t>mic</a:t>
            </a:r>
            <a:r>
              <a:rPr lang="en-US" sz="1501" dirty="0">
                <a:latin typeface="+mn-lt"/>
              </a:rPr>
              <a:t>) button and select Connect my Audio.</a:t>
            </a:r>
            <a:endParaRPr lang="en-GB" sz="1501" dirty="0">
              <a:latin typeface="+mn-lt"/>
            </a:endParaRPr>
          </a:p>
        </p:txBody>
      </p:sp>
      <p:sp>
        <p:nvSpPr>
          <p:cNvPr id="5" name="Content Placeholder 2"/>
          <p:cNvSpPr txBox="1">
            <a:spLocks/>
          </p:cNvSpPr>
          <p:nvPr/>
        </p:nvSpPr>
        <p:spPr bwMode="auto">
          <a:xfrm>
            <a:off x="1529519" y="3166772"/>
            <a:ext cx="1542885" cy="780110"/>
          </a:xfrm>
          <a:prstGeom prst="rect">
            <a:avLst/>
          </a:prstGeom>
          <a:noFill/>
          <a:ln w="9525">
            <a:noFill/>
            <a:miter lim="800000"/>
            <a:headEnd/>
            <a:tailEnd/>
          </a:ln>
        </p:spPr>
        <p:txBody>
          <a:bodyPr vert="horz" wrap="square" lIns="68644" tIns="34322" rIns="68644" bIns="34322"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1" dirty="0">
                <a:latin typeface="+mn-lt"/>
              </a:rPr>
              <a:t>3. Click Allow</a:t>
            </a:r>
            <a:endParaRPr lang="en-GB" sz="1501" dirty="0">
              <a:latin typeface="+mn-lt"/>
            </a:endParaRPr>
          </a:p>
        </p:txBody>
      </p:sp>
      <p:pic>
        <p:nvPicPr>
          <p:cNvPr id="6" name="Picture 10" descr="connect my audi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5333" y="2190458"/>
            <a:ext cx="1930598" cy="72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llow access 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5333" y="2834017"/>
            <a:ext cx="1515877" cy="99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1529519" y="4081422"/>
            <a:ext cx="2334925" cy="780110"/>
          </a:xfrm>
          <a:prstGeom prst="rect">
            <a:avLst/>
          </a:prstGeom>
          <a:noFill/>
          <a:ln w="9525">
            <a:noFill/>
            <a:miter lim="800000"/>
            <a:headEnd/>
            <a:tailEnd/>
          </a:ln>
        </p:spPr>
        <p:txBody>
          <a:bodyPr vert="horz" wrap="square" lIns="68644" tIns="34322" rIns="68644" bIns="34322"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1" dirty="0">
                <a:latin typeface="+mn-lt"/>
              </a:rPr>
              <a:t>4. To mute/unmute, </a:t>
            </a:r>
          </a:p>
          <a:p>
            <a:pPr marL="0" indent="0">
              <a:buNone/>
            </a:pPr>
            <a:r>
              <a:rPr lang="en-US" sz="1501" dirty="0">
                <a:latin typeface="+mn-lt"/>
              </a:rPr>
              <a:t>click the microphone icon.</a:t>
            </a:r>
            <a:endParaRPr lang="en-GB" sz="1501" dirty="0">
              <a:latin typeface="+mn-lt"/>
            </a:endParaRPr>
          </a:p>
        </p:txBody>
      </p:sp>
      <p:pic>
        <p:nvPicPr>
          <p:cNvPr id="12" name="Picture 3" descr="C:\Users\Karen\Documents\eLearning Guild events- CURRENT\Speaker prep Connect 8x screens\muted mic icon 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333" y="4171827"/>
            <a:ext cx="433789" cy="35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Unmuted Mic icon x.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4291" y="4171827"/>
            <a:ext cx="416146" cy="35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5"/>
          <p:cNvSpPr/>
          <p:nvPr/>
        </p:nvSpPr>
        <p:spPr>
          <a:xfrm rot="20060424">
            <a:off x="4570843" y="3725719"/>
            <a:ext cx="589400" cy="204398"/>
          </a:xfrm>
          <a:prstGeom prst="rightArrow">
            <a:avLst/>
          </a:prstGeom>
          <a:solidFill>
            <a:srgbClr val="69A720"/>
          </a:solidFill>
          <a:ln>
            <a:solidFill>
              <a:srgbClr val="69A7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2" descr="heads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2228" y="1122994"/>
            <a:ext cx="666229" cy="74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1"/>
          </p:nvPr>
        </p:nvSpPr>
        <p:spPr/>
        <p:txBody>
          <a:bodyPr/>
          <a:lstStyle/>
          <a:p>
            <a:r>
              <a:rPr lang="en-US"/>
              <a:t>© 2012-17 Karen Hyder</a:t>
            </a:r>
          </a:p>
        </p:txBody>
      </p:sp>
    </p:spTree>
    <p:extLst>
      <p:ext uri="{BB962C8B-B14F-4D97-AF65-F5344CB8AC3E}">
        <p14:creationId xmlns:p14="http://schemas.microsoft.com/office/powerpoint/2010/main" val="370894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ompTIA_Corporate_PPT_Template_030714">
  <a:themeElements>
    <a:clrScheme name="Custom 1">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09496D"/>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bab956b1f44ef9d173162e10f4b27789">
  <xsd:schema xmlns:xsd="http://www.w3.org/2001/XMLSchema" xmlns:xs="http://www.w3.org/2001/XMLSchema" xmlns:p="http://schemas.microsoft.com/office/2006/metadata/properties" targetNamespace="http://schemas.microsoft.com/office/2006/metadata/properties" ma:root="true" ma:fieldsID="16eaa9825d2fedb5a83ac41ebe86c4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00D2E5-620A-451B-ACC8-2FFCAADE7152}">
  <ds:schemaRef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E281A8E-BB55-4424-B427-5204871B0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EC1EFB0-93DE-4B44-B962-0C85CA557A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101052</TotalTime>
  <Words>5922</Words>
  <Application>Microsoft Office PowerPoint</Application>
  <PresentationFormat>Custom</PresentationFormat>
  <Paragraphs>781</Paragraphs>
  <Slides>62</Slides>
  <Notes>48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62</vt:i4>
      </vt:variant>
    </vt:vector>
  </HeadingPairs>
  <TitlesOfParts>
    <vt:vector size="78" baseType="lpstr">
      <vt:lpstr>MS PGothic</vt:lpstr>
      <vt:lpstr>MS PGothic</vt:lpstr>
      <vt:lpstr>Arial</vt:lpstr>
      <vt:lpstr>Book Antiqua</vt:lpstr>
      <vt:lpstr>Bradley Hand ITC</vt:lpstr>
      <vt:lpstr>Calibri</vt:lpstr>
      <vt:lpstr>Corbel</vt:lpstr>
      <vt:lpstr>Gill Sans</vt:lpstr>
      <vt:lpstr>Lucida Grande</vt:lpstr>
      <vt:lpstr>Symbol</vt:lpstr>
      <vt:lpstr>Times</vt:lpstr>
      <vt:lpstr>Times New Roman</vt:lpstr>
      <vt:lpstr>Wingdings</vt:lpstr>
      <vt:lpstr>Wingdings 2</vt:lpstr>
      <vt:lpstr>ヒラギノ角ゴ ProN W3</vt:lpstr>
      <vt:lpstr>CompTIA_Corporate_PPT_Template_030714</vt:lpstr>
      <vt:lpstr>Taking the Virtual Classroom to the Next Level Karen Hyder, CTT+  </vt:lpstr>
      <vt:lpstr>To prepare to join Adobe Connect session</vt:lpstr>
      <vt:lpstr>To join Adobe Connect session</vt:lpstr>
      <vt:lpstr>Use a good quality connection</vt:lpstr>
      <vt:lpstr>Type questions and comments into Chat</vt:lpstr>
      <vt:lpstr>Set status to provide feedback</vt:lpstr>
      <vt:lpstr>Respond to polls</vt:lpstr>
      <vt:lpstr>On Break</vt:lpstr>
      <vt:lpstr>Set up your PC/ VoIP audio </vt:lpstr>
      <vt:lpstr>Select the correct VoIP mic/headset hardware</vt:lpstr>
      <vt:lpstr>Not hearing?</vt:lpstr>
      <vt:lpstr>Not being heard?</vt:lpstr>
      <vt:lpstr>Questions and Reminders</vt:lpstr>
      <vt:lpstr>Join the Audio Conference:  Voice over IP (VoIP), or audio via the Internet </vt:lpstr>
      <vt:lpstr>Join the Audio Conference: Have the session call your phone.</vt:lpstr>
      <vt:lpstr>Join the Audio Conference: Dial in from your phone</vt:lpstr>
      <vt:lpstr>Login to play along in Adobe Connect</vt:lpstr>
      <vt:lpstr>Type in Chat</vt:lpstr>
      <vt:lpstr>Change your Status</vt:lpstr>
      <vt:lpstr>Taking the Virtual Classroom to the Next Level </vt:lpstr>
      <vt:lpstr>Karen Hyder, CTT+</vt:lpstr>
      <vt:lpstr>Poll 0: Agree to participate? </vt:lpstr>
      <vt:lpstr>Poll: What’s your experience teaching in a virtual classroom?</vt:lpstr>
      <vt:lpstr>Poll: How’s it going?</vt:lpstr>
      <vt:lpstr>PowerPoint Presentation</vt:lpstr>
      <vt:lpstr>Why do live training at all?</vt:lpstr>
      <vt:lpstr>Why do live training at all?</vt:lpstr>
      <vt:lpstr>Poll: Why do LIVE (a.k.a. synchronous) training at all?</vt:lpstr>
      <vt:lpstr>CompTIA Certified Technical Trainer (CTT+) Domains and Competencies</vt:lpstr>
      <vt:lpstr>CompTIA Certified Technical Trainer (CTT+) Domains and Competencies</vt:lpstr>
      <vt:lpstr>It’s a lot to manage BEFORE you even begin</vt:lpstr>
      <vt:lpstr>Presenter</vt:lpstr>
      <vt:lpstr>Presenter</vt:lpstr>
      <vt:lpstr>P 1B: Create an Environment Conducive to Learning</vt:lpstr>
      <vt:lpstr>Presenter</vt:lpstr>
      <vt:lpstr>Presenter</vt:lpstr>
      <vt:lpstr>2B: Use Instructional Media</vt:lpstr>
      <vt:lpstr>PowerPoint Presentation</vt:lpstr>
      <vt:lpstr>PowerPoint Presentation</vt:lpstr>
      <vt:lpstr>Force a browser and web page to all</vt:lpstr>
      <vt:lpstr>Activity: Evaluate the interaction</vt:lpstr>
      <vt:lpstr>3A: Demonstrate Professional Conduct and Content Expertise</vt:lpstr>
      <vt:lpstr>3A: Demonstrate Professional Conduct and Content Expertise</vt:lpstr>
      <vt:lpstr>3B: Use Communication and Presentation Skills to Facilitate Learning</vt:lpstr>
      <vt:lpstr>PowerPoint Presentation</vt:lpstr>
      <vt:lpstr>What other phrases do you find yourself saying online?</vt:lpstr>
      <vt:lpstr>4A: Establish and Maintain a Learner-Centered Environment</vt:lpstr>
      <vt:lpstr>4B: Use a Variety of Question Types and Techniques</vt:lpstr>
      <vt:lpstr>4C: Address Learner Needs for Additional Explanation and Encouragement</vt:lpstr>
      <vt:lpstr>4D: Motivate and Reinforce Learners</vt:lpstr>
      <vt:lpstr>5A: Evaluate Learner Performance Throughout the Training Event</vt:lpstr>
      <vt:lpstr>5B: Evaluate Trainer Performance and Delivery of Course</vt:lpstr>
      <vt:lpstr>What have you learned today that you can apply right away?</vt:lpstr>
      <vt:lpstr>More from me on the topic of virtual classroom training</vt:lpstr>
      <vt:lpstr>Contact :</vt:lpstr>
      <vt:lpstr>PowerPoint Presentation</vt:lpstr>
      <vt:lpstr>Did you run the Adobe Connect Diagnostic before this session?</vt:lpstr>
      <vt:lpstr>Everyone wins when participants run the diagnostic and install the Add-in BEFORE the day of the session</vt:lpstr>
      <vt:lpstr>Poll: Which option is better?</vt:lpstr>
      <vt:lpstr> Because it installs the Add-in and forces the Adobe Connect session to open in a standalone window. Participants use a larger display area.</vt:lpstr>
      <vt:lpstr>Adapting for Virtual Training | Redesign, Prep and Delivery Plan</vt:lpstr>
      <vt:lpstr>Do you need a Producer? Can you manage everything by yourself?</vt:lpstr>
    </vt:vector>
  </TitlesOfParts>
  <Company>CompTIA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Outlook</dc:title>
  <dc:creator>Tim Herbert</dc:creator>
  <cp:lastModifiedBy>Carolyn Murphy</cp:lastModifiedBy>
  <cp:revision>1034</cp:revision>
  <cp:lastPrinted>2011-04-04T20:46:14Z</cp:lastPrinted>
  <dcterms:created xsi:type="dcterms:W3CDTF">2010-02-08T15:27:53Z</dcterms:created>
  <dcterms:modified xsi:type="dcterms:W3CDTF">2017-08-11T19:29:14Z</dcterms:modified>
</cp:coreProperties>
</file>