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35"/>
  </p:notesMasterIdLst>
  <p:handoutMasterIdLst>
    <p:handoutMasterId r:id="rId36"/>
  </p:handoutMasterIdLst>
  <p:sldIdLst>
    <p:sldId id="256" r:id="rId5"/>
    <p:sldId id="257" r:id="rId6"/>
    <p:sldId id="305" r:id="rId7"/>
    <p:sldId id="316" r:id="rId8"/>
    <p:sldId id="319" r:id="rId9"/>
    <p:sldId id="320" r:id="rId10"/>
    <p:sldId id="336" r:id="rId11"/>
    <p:sldId id="273" r:id="rId12"/>
    <p:sldId id="337" r:id="rId13"/>
    <p:sldId id="282" r:id="rId14"/>
    <p:sldId id="264" r:id="rId15"/>
    <p:sldId id="311" r:id="rId16"/>
    <p:sldId id="317" r:id="rId17"/>
    <p:sldId id="321" r:id="rId18"/>
    <p:sldId id="339" r:id="rId19"/>
    <p:sldId id="340" r:id="rId20"/>
    <p:sldId id="325" r:id="rId21"/>
    <p:sldId id="284" r:id="rId22"/>
    <p:sldId id="330" r:id="rId23"/>
    <p:sldId id="333" r:id="rId24"/>
    <p:sldId id="304" r:id="rId25"/>
    <p:sldId id="306" r:id="rId26"/>
    <p:sldId id="318" r:id="rId27"/>
    <p:sldId id="289" r:id="rId28"/>
    <p:sldId id="287" r:id="rId29"/>
    <p:sldId id="338" r:id="rId30"/>
    <p:sldId id="342" r:id="rId31"/>
    <p:sldId id="310" r:id="rId32"/>
    <p:sldId id="313" r:id="rId33"/>
    <p:sldId id="260" r:id="rId34"/>
  </p:sldIdLst>
  <p:sldSz cx="9144000" cy="514826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661756CC-0BA8-4864-BE8B-8AE6DAFF3DFC}">
          <p14:sldIdLst>
            <p14:sldId id="256"/>
            <p14:sldId id="257"/>
            <p14:sldId id="305"/>
            <p14:sldId id="316"/>
            <p14:sldId id="319"/>
            <p14:sldId id="320"/>
            <p14:sldId id="336"/>
            <p14:sldId id="273"/>
            <p14:sldId id="337"/>
            <p14:sldId id="282"/>
            <p14:sldId id="264"/>
            <p14:sldId id="311"/>
            <p14:sldId id="317"/>
            <p14:sldId id="321"/>
            <p14:sldId id="339"/>
            <p14:sldId id="340"/>
            <p14:sldId id="325"/>
            <p14:sldId id="284"/>
            <p14:sldId id="330"/>
            <p14:sldId id="333"/>
            <p14:sldId id="304"/>
            <p14:sldId id="306"/>
            <p14:sldId id="318"/>
            <p14:sldId id="289"/>
            <p14:sldId id="287"/>
            <p14:sldId id="338"/>
            <p14:sldId id="342"/>
            <p14:sldId id="310"/>
            <p14:sldId id="313"/>
            <p14:sldId id="260"/>
          </p14:sldIdLst>
        </p14:section>
        <p14:section name="Backup" id="{B5C15982-9C5A-4CAD-AAD2-5B88E025813A}">
          <p14:sldIdLst/>
        </p14:section>
      </p14:sectionLst>
    </p:ext>
    <p:ext uri="{EFAFB233-063F-42B5-8137-9DF3F51BA10A}">
      <p15:sldGuideLst xmlns:p15="http://schemas.microsoft.com/office/powerpoint/2012/main">
        <p15:guide id="1" orient="horz" pos="2162" userDrawn="1">
          <p15:clr>
            <a:srgbClr val="A4A3A4"/>
          </p15:clr>
        </p15:guide>
        <p15:guide id="2" pos="2880" userDrawn="1">
          <p15:clr>
            <a:srgbClr val="A4A3A4"/>
          </p15:clr>
        </p15:guide>
        <p15:guide id="3" orient="horz" pos="27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2C64"/>
    <a:srgbClr val="003F66"/>
    <a:srgbClr val="0097B3"/>
    <a:srgbClr val="000000"/>
    <a:srgbClr val="FCA72E"/>
    <a:srgbClr val="0070C0"/>
    <a:srgbClr val="FF0000"/>
    <a:srgbClr val="D25620"/>
    <a:srgbClr val="E01921"/>
    <a:srgbClr val="E216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5" autoAdjust="0"/>
    <p:restoredTop sz="69565" autoAdjust="0"/>
  </p:normalViewPr>
  <p:slideViewPr>
    <p:cSldViewPr snapToGrid="0" snapToObjects="1">
      <p:cViewPr varScale="1">
        <p:scale>
          <a:sx n="70" d="100"/>
          <a:sy n="70" d="100"/>
        </p:scale>
        <p:origin x="1668" y="60"/>
      </p:cViewPr>
      <p:guideLst>
        <p:guide orient="horz" pos="2162"/>
        <p:guide pos="2880"/>
        <p:guide orient="horz" pos="27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28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97B3"/>
            </a:solidFill>
          </c:spPr>
          <c:dPt>
            <c:idx val="0"/>
            <c:bubble3D val="0"/>
            <c:spPr>
              <a:solidFill>
                <a:srgbClr val="0097B3"/>
              </a:solidFill>
              <a:ln w="19050">
                <a:solidFill>
                  <a:schemeClr val="lt1"/>
                </a:solidFill>
              </a:ln>
              <a:effectLst/>
            </c:spPr>
            <c:extLst>
              <c:ext xmlns:c16="http://schemas.microsoft.com/office/drawing/2014/chart" uri="{C3380CC4-5D6E-409C-BE32-E72D297353CC}">
                <c16:uniqueId val="{00000001-BD9D-4372-A2B2-72831EF951C4}"/>
              </c:ext>
            </c:extLst>
          </c:dPt>
          <c:dPt>
            <c:idx val="1"/>
            <c:bubble3D val="0"/>
            <c:spPr>
              <a:noFill/>
              <a:ln w="19050">
                <a:noFill/>
              </a:ln>
              <a:effectLst/>
            </c:spPr>
            <c:extLst>
              <c:ext xmlns:c16="http://schemas.microsoft.com/office/drawing/2014/chart" uri="{C3380CC4-5D6E-409C-BE32-E72D297353CC}">
                <c16:uniqueId val="{00000001-D916-4F86-8B41-35D06F435127}"/>
              </c:ext>
            </c:extLst>
          </c:dPt>
          <c:cat>
            <c:strRef>
              <c:f>Sheet1!$A$2:$A$3</c:f>
              <c:strCache>
                <c:ptCount val="2"/>
                <c:pt idx="0">
                  <c:v>1st Qtr</c:v>
                </c:pt>
                <c:pt idx="1">
                  <c:v>2nd Qtr</c:v>
                </c:pt>
              </c:strCache>
            </c:strRef>
          </c:cat>
          <c:val>
            <c:numRef>
              <c:f>Sheet1!$B$2:$B$3</c:f>
              <c:numCache>
                <c:formatCode>General</c:formatCode>
                <c:ptCount val="2"/>
                <c:pt idx="0">
                  <c:v>0.63</c:v>
                </c:pt>
                <c:pt idx="1">
                  <c:v>0.37</c:v>
                </c:pt>
              </c:numCache>
            </c:numRef>
          </c:val>
          <c:extLst>
            <c:ext xmlns:c16="http://schemas.microsoft.com/office/drawing/2014/chart" uri="{C3380CC4-5D6E-409C-BE32-E72D297353CC}">
              <c16:uniqueId val="{00000000-D916-4F86-8B41-35D06F43512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97B3"/>
            </a:solidFill>
            <a:ln>
              <a:solidFill>
                <a:srgbClr val="0097B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Security</c:v>
                </c:pt>
                <c:pt idx="1">
                  <c:v>Infrastructure, Network, Compute, Cloud</c:v>
                </c:pt>
                <c:pt idx="2">
                  <c:v>Big Data/Analytics</c:v>
                </c:pt>
                <c:pt idx="3">
                  <c:v>Software &amp; Applications </c:v>
                </c:pt>
              </c:strCache>
            </c:strRef>
          </c:cat>
          <c:val>
            <c:numRef>
              <c:f>Sheet1!$B$2:$B$5</c:f>
              <c:numCache>
                <c:formatCode>0%</c:formatCode>
                <c:ptCount val="4"/>
                <c:pt idx="0">
                  <c:v>0.5</c:v>
                </c:pt>
                <c:pt idx="1">
                  <c:v>0.49</c:v>
                </c:pt>
                <c:pt idx="2">
                  <c:v>0.39</c:v>
                </c:pt>
                <c:pt idx="3">
                  <c:v>0.33</c:v>
                </c:pt>
              </c:numCache>
            </c:numRef>
          </c:val>
          <c:extLst>
            <c:ext xmlns:c16="http://schemas.microsoft.com/office/drawing/2014/chart" uri="{C3380CC4-5D6E-409C-BE32-E72D297353CC}">
              <c16:uniqueId val="{00000000-1DA6-4D0D-9A09-773D0CC374E6}"/>
            </c:ext>
          </c:extLst>
        </c:ser>
        <c:dLbls>
          <c:showLegendKey val="0"/>
          <c:showVal val="0"/>
          <c:showCatName val="0"/>
          <c:showSerName val="0"/>
          <c:showPercent val="0"/>
          <c:showBubbleSize val="0"/>
        </c:dLbls>
        <c:gapWidth val="219"/>
        <c:overlap val="-27"/>
        <c:axId val="1101533520"/>
        <c:axId val="1101534832"/>
      </c:barChart>
      <c:catAx>
        <c:axId val="110153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1101534832"/>
        <c:crosses val="autoZero"/>
        <c:auto val="1"/>
        <c:lblAlgn val="ctr"/>
        <c:lblOffset val="100"/>
        <c:noMultiLvlLbl val="0"/>
      </c:catAx>
      <c:valAx>
        <c:axId val="1101534832"/>
        <c:scaling>
          <c:orientation val="minMax"/>
        </c:scaling>
        <c:delete val="1"/>
        <c:axPos val="l"/>
        <c:numFmt formatCode="0%" sourceLinked="1"/>
        <c:majorTickMark val="none"/>
        <c:minorTickMark val="none"/>
        <c:tickLblPos val="nextTo"/>
        <c:crossAx val="1101533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266698260928"/>
          <c:y val="2.3206874794026298E-2"/>
          <c:w val="0.724358974358985"/>
          <c:h val="0.95358649789029504"/>
        </c:manualLayout>
      </c:layout>
      <c:doughnutChart>
        <c:varyColors val="1"/>
        <c:ser>
          <c:idx val="1"/>
          <c:order val="0"/>
          <c:tx>
            <c:strRef>
              <c:f>Sheet1!$C$1</c:f>
              <c:strCache>
                <c:ptCount val="1"/>
                <c:pt idx="0">
                  <c:v>Column1</c:v>
                </c:pt>
              </c:strCache>
            </c:strRef>
          </c:tx>
          <c:explosion val="25"/>
          <c:cat>
            <c:strRef>
              <c:f>Sheet1!$A$2:$A$5</c:f>
              <c:strCache>
                <c:ptCount val="4"/>
                <c:pt idx="0">
                  <c:v>Category 1</c:v>
                </c:pt>
                <c:pt idx="1">
                  <c:v>Category 2</c:v>
                </c:pt>
                <c:pt idx="2">
                  <c:v>Category 3</c:v>
                </c:pt>
                <c:pt idx="3">
                  <c:v>Category 4</c:v>
                </c:pt>
              </c:strCache>
            </c:strRef>
          </c:cat>
          <c:val>
            <c:numRef>
              <c:f>Sheet1!$C$2:$C$5</c:f>
              <c:numCache>
                <c:formatCode>General</c:formatCode>
                <c:ptCount val="4"/>
              </c:numCache>
            </c:numRef>
          </c:val>
          <c:extLst>
            <c:ext xmlns:c16="http://schemas.microsoft.com/office/drawing/2014/chart" uri="{C3380CC4-5D6E-409C-BE32-E72D297353CC}">
              <c16:uniqueId val="{00000009-C8F1-44EC-B9CF-3884BC14F4B0}"/>
            </c:ext>
          </c:extLst>
        </c:ser>
        <c:ser>
          <c:idx val="2"/>
          <c:order val="1"/>
          <c:tx>
            <c:strRef>
              <c:f>Sheet1!$D$1</c:f>
              <c:strCache>
                <c:ptCount val="1"/>
                <c:pt idx="0">
                  <c:v>Column2</c:v>
                </c:pt>
              </c:strCache>
            </c:strRef>
          </c:tx>
          <c:explosion val="25"/>
          <c:cat>
            <c:strRef>
              <c:f>Sheet1!$A$2:$A$5</c:f>
              <c:strCache>
                <c:ptCount val="4"/>
                <c:pt idx="0">
                  <c:v>Category 1</c:v>
                </c:pt>
                <c:pt idx="1">
                  <c:v>Category 2</c:v>
                </c:pt>
                <c:pt idx="2">
                  <c:v>Category 3</c:v>
                </c:pt>
                <c:pt idx="3">
                  <c:v>Category 4</c:v>
                </c:pt>
              </c:strCache>
            </c:strRef>
          </c:cat>
          <c:val>
            <c:numRef>
              <c:f>Sheet1!$D$2:$D$5</c:f>
              <c:numCache>
                <c:formatCode>General</c:formatCode>
                <c:ptCount val="4"/>
              </c:numCache>
            </c:numRef>
          </c:val>
          <c:extLst>
            <c:ext xmlns:c16="http://schemas.microsoft.com/office/drawing/2014/chart" uri="{C3380CC4-5D6E-409C-BE32-E72D297353CC}">
              <c16:uniqueId val="{0000000A-C8F1-44EC-B9CF-3884BC14F4B0}"/>
            </c:ext>
          </c:extLst>
        </c:ser>
        <c:dLbls>
          <c:showLegendKey val="0"/>
          <c:showVal val="0"/>
          <c:showCatName val="0"/>
          <c:showSerName val="0"/>
          <c:showPercent val="0"/>
          <c:showBubbleSize val="0"/>
          <c:showLeaderLines val="1"/>
        </c:dLbls>
        <c:firstSliceAng val="90"/>
        <c:holeSize val="46"/>
      </c:doughnutChart>
      <c:spPr>
        <a:solidFill>
          <a:srgbClr val="003F66"/>
        </a:solidFill>
        <a:ln w="23063">
          <a:noFill/>
        </a:ln>
      </c:spPr>
    </c:plotArea>
    <c:plotVisOnly val="1"/>
    <c:dispBlanksAs val="zero"/>
    <c:showDLblsOverMax val="0"/>
  </c:chart>
  <c:spPr>
    <a:noFill/>
    <a:ln>
      <a:noFill/>
    </a:ln>
  </c:spPr>
  <c:txPr>
    <a:bodyPr/>
    <a:lstStyle/>
    <a:p>
      <a:pPr>
        <a:defRPr sz="1317" b="1" i="0" u="none" strike="noStrike" baseline="0">
          <a:solidFill>
            <a:srgbClr val="000000"/>
          </a:solidFill>
          <a:latin typeface="Arial"/>
          <a:ea typeface="Arial"/>
          <a:cs typeface="Aria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FA1960-F311-5841-8CE5-0D8B3FB1B5EB}" type="datetimeFigureOut">
              <a:rPr lang="en-US" smtClean="0"/>
              <a:t>8/11/2017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B8D3D5-15E2-6346-9BED-C1FC67E2DCE6}" type="slidenum">
              <a:rPr lang="en-US" smtClean="0"/>
              <a:t>‹#›</a:t>
            </a:fld>
            <a:endParaRPr lang="en-US" dirty="0"/>
          </a:p>
        </p:txBody>
      </p:sp>
    </p:spTree>
    <p:extLst>
      <p:ext uri="{BB962C8B-B14F-4D97-AF65-F5344CB8AC3E}">
        <p14:creationId xmlns:p14="http://schemas.microsoft.com/office/powerpoint/2010/main" val="3930301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939233-1D92-6042-AB77-8762A9EF6BFD}" type="datetimeFigureOut">
              <a:rPr lang="en-US" smtClean="0"/>
              <a:t>8/11/2017</a:t>
            </a:fld>
            <a:endParaRPr lang="en-US" dirty="0"/>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CDF515-2FC2-CE47-BFA6-59703C8C6ABB}" type="slidenum">
              <a:rPr lang="en-US" smtClean="0"/>
              <a:t>‹#›</a:t>
            </a:fld>
            <a:endParaRPr lang="en-US" dirty="0"/>
          </a:p>
        </p:txBody>
      </p:sp>
    </p:spTree>
    <p:extLst>
      <p:ext uri="{BB962C8B-B14F-4D97-AF65-F5344CB8AC3E}">
        <p14:creationId xmlns:p14="http://schemas.microsoft.com/office/powerpoint/2010/main" val="4776688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google.co.in/search?rls=com.microsoft:en-US:IE-SearchBox&amp;biw=1280&amp;bih=633&amp;q=related:francoisaubin.com/2006/12/02/what-is-cognitive-engineering/+cognitive+engineers&amp;tbo=1&amp;sa=X&amp;ved=0ahUKEwjQid7r2K_KAhUCLmMKHfqxDr0QHwg6MAQ" TargetMode="External"/><Relationship Id="rId3" Type="http://schemas.openxmlformats.org/officeDocument/2006/relationships/hyperlink" Target="http://money.usnews.com/money/careers/articles/2012/09/10/where-the-jobs-will-be-in-2020" TargetMode="External"/><Relationship Id="rId7" Type="http://schemas.openxmlformats.org/officeDocument/2006/relationships/hyperlink" Target="http://webcache.googleusercontent.com/search?q=cache:w4TO6zOCxxgJ:francoisaubin.com/2006/12/02/what-is-cognitive-engineering/+&amp;cd=5&amp;hl=en&amp;ct=clnk&amp;gl=in"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francoisaubin.com/2006/12/02/what-is-cognitive-engineering/" TargetMode="External"/><Relationship Id="rId5" Type="http://schemas.openxmlformats.org/officeDocument/2006/relationships/hyperlink" Target="https://twitter.com/intent/tweet?url=http://onforb.es/12VtVia&amp;text=There%20are%203.9M%20jobs%20in%20the%20U.S.%20affiliated%20with%20cloud%20computing%20today%20with%20384,478%20in%20#IT alone. #Cloud #Jobs #EnSW" TargetMode="External"/><Relationship Id="rId4" Type="http://schemas.openxmlformats.org/officeDocument/2006/relationships/hyperlink" Target="http://money.usnews.com/money/careers/slideshows/what-will-the-job-market-look-like-in-2020/6"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isco.box.com/s/2i0ij9nzl5qk6ngnthvkuejx3s7qw46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isco.com/c/dam/r/en/us/internet-of-everything-ioe/assets/files/gartner_BDA_Whitepaper.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cisco.com/c/en/us/products/security/security-reports.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today’s world, it’s not matter</a:t>
            </a:r>
            <a:r>
              <a:rPr lang="en-US" baseline="0" dirty="0"/>
              <a:t> of if but when a security event will occur</a:t>
            </a:r>
          </a:p>
          <a:p>
            <a:pPr marL="171450" indent="-171450">
              <a:buFont typeface="Arial" panose="020B0604020202020204" pitchFamily="34" charset="0"/>
              <a:buChar char="•"/>
            </a:pPr>
            <a:r>
              <a:rPr lang="en-US" baseline="0" dirty="0"/>
              <a:t>Companies need to be prepared for security events </a:t>
            </a:r>
            <a:endParaRPr lang="en-US" dirty="0"/>
          </a:p>
        </p:txBody>
      </p:sp>
      <p:sp>
        <p:nvSpPr>
          <p:cNvPr id="4" name="Slide Number Placeholder 3"/>
          <p:cNvSpPr>
            <a:spLocks noGrp="1"/>
          </p:cNvSpPr>
          <p:nvPr>
            <p:ph type="sldNum" sz="quarter" idx="10"/>
          </p:nvPr>
        </p:nvSpPr>
        <p:spPr/>
        <p:txBody>
          <a:bodyPr/>
          <a:lstStyle/>
          <a:p>
            <a:fld id="{B5CDF515-2FC2-CE47-BFA6-59703C8C6ABB}" type="slidenum">
              <a:rPr lang="en-US" smtClean="0"/>
              <a:t>2</a:t>
            </a:fld>
            <a:endParaRPr lang="en-US" dirty="0"/>
          </a:p>
        </p:txBody>
      </p:sp>
    </p:spTree>
    <p:extLst>
      <p:ext uri="{BB962C8B-B14F-4D97-AF65-F5344CB8AC3E}">
        <p14:creationId xmlns:p14="http://schemas.microsoft.com/office/powerpoint/2010/main" val="224049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dirty="0">
              <a:solidFill>
                <a:schemeClr val="bg1"/>
              </a:solidFill>
            </a:endParaRPr>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endParaRPr lang="en-US" sz="900" dirty="0">
              <a:solidFill>
                <a:schemeClr val="bg1"/>
              </a:solidFill>
            </a:endParaRPr>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endParaRPr lang="en-US" sz="900" b="1" dirty="0">
              <a:solidFill>
                <a:schemeClr val="bg1"/>
              </a:solidFill>
            </a:endParaRPr>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endParaRPr lang="en-US" sz="900" dirty="0">
              <a:solidFill>
                <a:schemeClr val="bg1"/>
              </a:solidFill>
            </a:endParaRPr>
          </a:p>
          <a:p>
            <a:endParaRPr lang="en-US" b="1" i="1" baseline="0" dirty="0">
              <a:solidFill>
                <a:schemeClr val="accent1">
                  <a:lumMod val="20000"/>
                  <a:lumOff val="80000"/>
                </a:schemeClr>
              </a:solidFill>
            </a:endParaRPr>
          </a:p>
          <a:p>
            <a:endParaRPr lang="en-US" b="1" i="1" baseline="0" dirty="0">
              <a:solidFill>
                <a:schemeClr val="accent1">
                  <a:lumMod val="20000"/>
                  <a:lumOff val="80000"/>
                </a:schemeClr>
              </a:solidFill>
            </a:endParaRPr>
          </a:p>
          <a:p>
            <a:endParaRPr lang="en-US" b="1" i="1" dirty="0">
              <a:solidFill>
                <a:schemeClr val="accent1">
                  <a:lumMod val="20000"/>
                  <a:lumOff val="80000"/>
                </a:schemeClr>
              </a:solidFill>
            </a:endParaRPr>
          </a:p>
        </p:txBody>
      </p:sp>
      <p:sp>
        <p:nvSpPr>
          <p:cNvPr id="4" name="Slide Number Placeholder 3"/>
          <p:cNvSpPr>
            <a:spLocks noGrp="1"/>
          </p:cNvSpPr>
          <p:nvPr>
            <p:ph type="sldNum" sz="quarter" idx="10"/>
          </p:nvPr>
        </p:nvSpPr>
        <p:spPr/>
        <p:txBody>
          <a:bodyPr/>
          <a:lstStyle/>
          <a:p>
            <a:fld id="{602DB87D-6B77-4EDA-945D-D9A3E7BC547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509145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Preparing</a:t>
            </a:r>
            <a:r>
              <a:rPr lang="en-US" baseline="0" dirty="0"/>
              <a:t> your digital team is essential to securing your systems…</a:t>
            </a:r>
            <a:endParaRPr lang="en-US" dirty="0"/>
          </a:p>
        </p:txBody>
      </p:sp>
      <p:sp>
        <p:nvSpPr>
          <p:cNvPr id="4" name="Slide Number Placeholder 3"/>
          <p:cNvSpPr>
            <a:spLocks noGrp="1"/>
          </p:cNvSpPr>
          <p:nvPr>
            <p:ph type="sldNum" sz="quarter" idx="10"/>
          </p:nvPr>
        </p:nvSpPr>
        <p:spPr/>
        <p:txBody>
          <a:bodyPr/>
          <a:lstStyle/>
          <a:p>
            <a:fld id="{B5CDF515-2FC2-CE47-BFA6-59703C8C6ABB}" type="slidenum">
              <a:rPr lang="en-US" smtClean="0"/>
              <a:t>12</a:t>
            </a:fld>
            <a:endParaRPr lang="en-US" dirty="0"/>
          </a:p>
        </p:txBody>
      </p:sp>
    </p:spTree>
    <p:extLst>
      <p:ext uri="{BB962C8B-B14F-4D97-AF65-F5344CB8AC3E}">
        <p14:creationId xmlns:p14="http://schemas.microsoft.com/office/powerpoint/2010/main" val="3749851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Thinking back to Joe Montana – his famous play. Everyone thought that the play was random, but it was in fact very practiced. That’s what we need in security…</a:t>
            </a:r>
          </a:p>
          <a:p>
            <a:endParaRPr lang="en-US" baseline="0" dirty="0"/>
          </a:p>
          <a:p>
            <a:r>
              <a:rPr lang="en-US" baseline="0" dirty="0"/>
              <a:t>Security professionals have a playbook, too. Their playbook requires the right skills, the right techniques and teamwork too!</a:t>
            </a:r>
          </a:p>
          <a:p>
            <a:endParaRPr lang="en-US" baseline="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13</a:t>
            </a:fld>
            <a:endParaRPr lang="en-US"/>
          </a:p>
        </p:txBody>
      </p:sp>
    </p:spTree>
    <p:extLst>
      <p:ext uri="{BB962C8B-B14F-4D97-AF65-F5344CB8AC3E}">
        <p14:creationId xmlns:p14="http://schemas.microsoft.com/office/powerpoint/2010/main" val="209543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customers are telling us that while they are innovating their</a:t>
            </a:r>
            <a:r>
              <a:rPr lang="en-US" baseline="0" dirty="0"/>
              <a:t> business models to take innovation and offerings to market faster,</a:t>
            </a:r>
            <a:r>
              <a:rPr lang="en-US" dirty="0"/>
              <a:t> they are not feeling a level of confidence that they can actually carry this through by themselves – they need help!</a:t>
            </a:r>
          </a:p>
          <a:p>
            <a:endParaRPr lang="en-US" dirty="0"/>
          </a:p>
          <a:p>
            <a:r>
              <a:rPr lang="en-US" b="1" dirty="0"/>
              <a:t>According to Forrester Research:</a:t>
            </a:r>
          </a:p>
          <a:p>
            <a:pPr marL="174245" marR="0" lvl="0" indent="-174245" algn="l" defTabSz="47348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21%</a:t>
            </a:r>
            <a:r>
              <a:rPr lang="en-US" baseline="0" dirty="0"/>
              <a:t> </a:t>
            </a:r>
            <a:r>
              <a:rPr lang="en-US" dirty="0"/>
              <a:t>Of organizations feel they have the </a:t>
            </a:r>
            <a:r>
              <a:rPr lang="en-US" dirty="0">
                <a:solidFill>
                  <a:srgbClr val="FF0000"/>
                </a:solidFill>
              </a:rPr>
              <a:t>right technology </a:t>
            </a:r>
            <a:r>
              <a:rPr lang="en-US" dirty="0"/>
              <a:t>in place to succeed in Digital</a:t>
            </a:r>
          </a:p>
          <a:p>
            <a:pPr marL="174245" indent="-174245" defTabSz="473481">
              <a:buFont typeface="Arial" panose="020B0604020202020204" pitchFamily="34" charset="0"/>
              <a:buChar char="•"/>
              <a:defRPr/>
            </a:pPr>
            <a:r>
              <a:rPr lang="en-US" dirty="0"/>
              <a:t>16% Of organizations feel they have the </a:t>
            </a:r>
            <a:r>
              <a:rPr lang="en-US" dirty="0">
                <a:solidFill>
                  <a:srgbClr val="FF0000"/>
                </a:solidFill>
              </a:rPr>
              <a:t>right talent </a:t>
            </a:r>
            <a:r>
              <a:rPr lang="en-US" dirty="0"/>
              <a:t>in place to succeed in Digital</a:t>
            </a:r>
          </a:p>
          <a:p>
            <a:pPr marL="174245" indent="-174245" defTabSz="473481">
              <a:buFont typeface="Arial" panose="020B0604020202020204" pitchFamily="34" charset="0"/>
              <a:buChar char="•"/>
              <a:defRPr/>
            </a:pPr>
            <a:r>
              <a:rPr lang="en-US" dirty="0"/>
              <a:t>14% Of organizations feel they have the </a:t>
            </a:r>
            <a:r>
              <a:rPr lang="en-US" dirty="0">
                <a:solidFill>
                  <a:srgbClr val="FF0000"/>
                </a:solidFill>
              </a:rPr>
              <a:t>right processes </a:t>
            </a:r>
            <a:r>
              <a:rPr lang="en-US" dirty="0"/>
              <a:t>in place to succeed in Digital (teamwork)</a:t>
            </a:r>
          </a:p>
          <a:p>
            <a:pPr defTabSz="473481">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378A3F1D-003B-9B4E-A8FC-5465D77C52E5}" type="slidenum">
              <a:rPr lang="en-US" smtClean="0"/>
              <a:pPr>
                <a:defRPr/>
              </a:pPr>
              <a:t>14</a:t>
            </a:fld>
            <a:endParaRPr lang="en-US" dirty="0"/>
          </a:p>
        </p:txBody>
      </p:sp>
    </p:spTree>
    <p:extLst>
      <p:ext uri="{BB962C8B-B14F-4D97-AF65-F5344CB8AC3E}">
        <p14:creationId xmlns:p14="http://schemas.microsoft.com/office/powerpoint/2010/main" val="1126142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481">
              <a:defRPr/>
            </a:pPr>
            <a:r>
              <a:rPr lang="en-US" dirty="0"/>
              <a:t>Digital skills are as critical</a:t>
            </a:r>
            <a:r>
              <a:rPr lang="en-US" baseline="0" dirty="0"/>
              <a:t> as having the right technology in place:</a:t>
            </a:r>
          </a:p>
          <a:p>
            <a:pPr marL="171450" indent="-171450" defTabSz="473481">
              <a:buFont typeface="Arial" panose="020B0604020202020204" pitchFamily="34" charset="0"/>
              <a:buChar char="•"/>
              <a:defRPr/>
            </a:pPr>
            <a:r>
              <a:rPr lang="en-US" baseline="0" dirty="0"/>
              <a:t>63% of managers cited lack of properly skilled teams as a barrier to digital transformation in their organization</a:t>
            </a:r>
          </a:p>
          <a:p>
            <a:pPr marL="171450" indent="-171450" defTabSz="473481">
              <a:buFont typeface="Arial" panose="020B0604020202020204" pitchFamily="34" charset="0"/>
              <a:buChar char="•"/>
              <a:defRPr/>
            </a:pPr>
            <a:r>
              <a:rPr lang="en-US" baseline="0" dirty="0"/>
              <a:t>The right IT skills is the number one challenge and focal area for many managers </a:t>
            </a:r>
            <a:endParaRPr lang="en-US" dirty="0"/>
          </a:p>
        </p:txBody>
      </p:sp>
      <p:sp>
        <p:nvSpPr>
          <p:cNvPr id="4" name="Slide Number Placeholder 3"/>
          <p:cNvSpPr>
            <a:spLocks noGrp="1"/>
          </p:cNvSpPr>
          <p:nvPr>
            <p:ph type="sldNum" sz="quarter" idx="10"/>
          </p:nvPr>
        </p:nvSpPr>
        <p:spPr/>
        <p:txBody>
          <a:bodyPr/>
          <a:lstStyle/>
          <a:p>
            <a:pPr>
              <a:defRPr/>
            </a:pPr>
            <a:fld id="{378A3F1D-003B-9B4E-A8FC-5465D77C52E5}" type="slidenum">
              <a:rPr lang="en-US" smtClean="0"/>
              <a:pPr>
                <a:defRPr/>
              </a:pPr>
              <a:t>15</a:t>
            </a:fld>
            <a:endParaRPr lang="en-US" dirty="0"/>
          </a:p>
        </p:txBody>
      </p:sp>
    </p:spTree>
    <p:extLst>
      <p:ext uri="{BB962C8B-B14F-4D97-AF65-F5344CB8AC3E}">
        <p14:creationId xmlns:p14="http://schemas.microsoft.com/office/powerpoint/2010/main" val="3807476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The good</a:t>
            </a:r>
            <a:r>
              <a:rPr lang="en-US" b="0" baseline="0" dirty="0"/>
              <a:t> news is that…</a:t>
            </a:r>
            <a:endParaRPr lang="en-US" b="0" dirty="0"/>
          </a:p>
          <a:p>
            <a:pPr marL="171450" indent="-171450">
              <a:buFont typeface="Arial" panose="020B0604020202020204" pitchFamily="34" charset="0"/>
              <a:buChar char="•"/>
            </a:pPr>
            <a:r>
              <a:rPr lang="en-US" b="0" dirty="0"/>
              <a:t>Security</a:t>
            </a:r>
            <a:r>
              <a:rPr lang="en-US" b="0" baseline="0" dirty="0"/>
              <a:t> is not only a top training priority for managers</a:t>
            </a:r>
          </a:p>
          <a:p>
            <a:pPr marL="171450" indent="-171450">
              <a:buFont typeface="Arial" panose="020B0604020202020204" pitchFamily="34" charset="0"/>
              <a:buChar char="•"/>
            </a:pPr>
            <a:r>
              <a:rPr lang="en-US" b="0" baseline="0" dirty="0"/>
              <a:t>They are also catering their budget to this priority….</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And remember that security cuts across many of these technology surfaces…</a:t>
            </a:r>
            <a:endParaRPr lang="en-US" b="1" dirty="0"/>
          </a:p>
          <a:p>
            <a:pPr marL="174982" indent="-174982">
              <a:buFontTx/>
              <a:buChar char="•"/>
            </a:pPr>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16</a:t>
            </a:fld>
            <a:endParaRPr lang="en-US"/>
          </a:p>
        </p:txBody>
      </p:sp>
    </p:spTree>
    <p:extLst>
      <p:ext uri="{BB962C8B-B14F-4D97-AF65-F5344CB8AC3E}">
        <p14:creationId xmlns:p14="http://schemas.microsoft.com/office/powerpoint/2010/main" val="1920550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And security</a:t>
            </a:r>
            <a:r>
              <a:rPr lang="en-US" baseline="0" dirty="0"/>
              <a:t> is a touch point in many digital job roles…</a:t>
            </a:r>
            <a:endParaRPr lang="en-US" dirty="0"/>
          </a:p>
          <a:p>
            <a:endParaRPr lang="en-US" dirty="0"/>
          </a:p>
          <a:p>
            <a:r>
              <a:rPr lang="en-US" dirty="0"/>
              <a:t>Other jobs: Urban Farmers, Neuro Implant Technician, cognitive Engineer, 3-D print technician</a:t>
            </a:r>
          </a:p>
          <a:p>
            <a:r>
              <a:rPr lang="en-US" dirty="0"/>
              <a:t>The think tank Brookings Institution predicts that </a:t>
            </a:r>
            <a:r>
              <a:rPr lang="en-US" dirty="0">
                <a:hlinkClick r:id="rId3"/>
              </a:rPr>
              <a:t>metro areas with strong job markets</a:t>
            </a:r>
            <a:r>
              <a:rPr lang="en-US" dirty="0"/>
              <a:t> will continue to be strong in the coming years. Those areas include San Jose, Calif., San Francisco, Washington, D.C., Bridgeport, Conn., Seattle, Boston, Atlanta, New York, Chicago, and Hartford, Conn.</a:t>
            </a:r>
          </a:p>
          <a:p>
            <a:r>
              <a:rPr lang="en-US" b="1" dirty="0"/>
              <a:t>Next: </a:t>
            </a:r>
            <a:r>
              <a:rPr lang="en-US" b="1" dirty="0">
                <a:hlinkClick r:id="rId4"/>
              </a:rPr>
              <a:t>The energy sector is hiring</a:t>
            </a:r>
            <a:endParaRPr lang="en-US" dirty="0"/>
          </a:p>
          <a:p>
            <a:r>
              <a:rPr lang="en-US" dirty="0">
                <a:hlinkClick r:id="rId5"/>
              </a:rPr>
              <a:t>There are 3.9 million jobs in the U.S. affiliated with cloud computing today with 384,478 in IT alone.</a:t>
            </a:r>
            <a:r>
              <a:rPr lang="en-US" dirty="0"/>
              <a:t>  The median salary for IT professionals with cloud computing experience is $90,950 and the median salary for positions that pay over $100,000 a year is $116,950.</a:t>
            </a:r>
          </a:p>
          <a:p>
            <a:r>
              <a:rPr lang="en-US" dirty="0"/>
              <a:t>Globally there are 18,239,258 cloud computing jobs, with the majority being in China (40.8%). There are 1,533,742 jobs open globally today just in IT alone based on the analysis completed.  The following graphic shows all cloud computing positions across all industries and salary ranges as of December, 2014.</a:t>
            </a:r>
          </a:p>
          <a:p>
            <a:r>
              <a:rPr lang="en-US" dirty="0"/>
              <a:t>The think tank Brookings Institution predicts that </a:t>
            </a:r>
            <a:r>
              <a:rPr lang="en-US" dirty="0">
                <a:hlinkClick r:id="rId3"/>
              </a:rPr>
              <a:t>metro areas with strong job markets</a:t>
            </a:r>
            <a:r>
              <a:rPr lang="en-US" dirty="0"/>
              <a:t> will continue to be strong in the coming years. Those areas include San Jose, Calif., San Francisco, Washington, D.C., Bridgeport, Conn., Seattle, Boston, Atlanta, New York, Chicago, and Hartford, Conn.</a:t>
            </a:r>
          </a:p>
          <a:p>
            <a:r>
              <a:rPr lang="en-US" b="1" dirty="0"/>
              <a:t>Next: </a:t>
            </a:r>
            <a:r>
              <a:rPr lang="en-US" b="1" dirty="0">
                <a:hlinkClick r:id="rId4"/>
              </a:rPr>
              <a:t>The energy sector is hiring</a:t>
            </a:r>
            <a:endParaRPr lang="en-US" dirty="0"/>
          </a:p>
          <a:p>
            <a:endParaRPr lang="en-US" dirty="0"/>
          </a:p>
          <a:p>
            <a:r>
              <a:rPr lang="en-US" i="1" dirty="0">
                <a:ea typeface="+mn-ea"/>
                <a:cs typeface="+mn-cs"/>
              </a:rPr>
              <a:t>cognitive engineering</a:t>
            </a:r>
            <a:r>
              <a:rPr lang="en-US" dirty="0">
                <a:ea typeface="+mn-ea"/>
                <a:cs typeface="+mn-cs"/>
              </a:rPr>
              <a:t> is a multidisciplinary endeavor concerned with the analysis, design, and evaluation of complex systems of people and technology.1 it com- bines knowledge and experience from </a:t>
            </a:r>
            <a:r>
              <a:rPr lang="en-US" i="1" dirty="0">
                <a:ea typeface="+mn-ea"/>
                <a:cs typeface="+mn-cs"/>
              </a:rPr>
              <a:t>cognitive</a:t>
            </a:r>
            <a:r>
              <a:rPr lang="en-US" dirty="0">
                <a:ea typeface="+mn-ea"/>
                <a:cs typeface="+mn-cs"/>
              </a:rPr>
              <a:t> science, human factors, human-computer interaction design, and systems </a:t>
            </a:r>
            <a:r>
              <a:rPr lang="en-US" i="1" dirty="0">
                <a:ea typeface="+mn-ea"/>
                <a:cs typeface="+mn-cs"/>
              </a:rPr>
              <a:t>engineering</a:t>
            </a:r>
            <a:r>
              <a:rPr lang="en-US" dirty="0">
                <a:ea typeface="+mn-ea"/>
                <a:cs typeface="+mn-cs"/>
              </a:rPr>
              <a:t>.</a:t>
            </a:r>
          </a:p>
          <a:p>
            <a:r>
              <a:rPr lang="en-US" dirty="0">
                <a:ea typeface="+mn-ea"/>
                <a:cs typeface="+mn-cs"/>
                <a:hlinkClick r:id="rId6"/>
              </a:rPr>
              <a:t>What is Cognitive Engineering | Francois Aubin</a:t>
            </a:r>
            <a:endParaRPr lang="en-US" dirty="0">
              <a:ea typeface="+mn-ea"/>
              <a:cs typeface="+mn-cs"/>
            </a:endParaRPr>
          </a:p>
          <a:p>
            <a:r>
              <a:rPr lang="en-US" i="1" dirty="0">
                <a:ea typeface="+mn-ea"/>
                <a:cs typeface="+mn-cs"/>
              </a:rPr>
              <a:t>francoisaubin.com/2006/12/02/what-is-</a:t>
            </a:r>
            <a:r>
              <a:rPr lang="en-US" b="1" i="1" dirty="0">
                <a:ea typeface="+mn-ea"/>
                <a:cs typeface="+mn-cs"/>
              </a:rPr>
              <a:t>cognitive</a:t>
            </a:r>
            <a:r>
              <a:rPr lang="en-US" i="1" dirty="0">
                <a:ea typeface="+mn-ea"/>
                <a:cs typeface="+mn-cs"/>
              </a:rPr>
              <a:t>-</a:t>
            </a:r>
            <a:r>
              <a:rPr lang="en-US" b="1" i="1" dirty="0">
                <a:ea typeface="+mn-ea"/>
                <a:cs typeface="+mn-cs"/>
              </a:rPr>
              <a:t>engineering</a:t>
            </a:r>
            <a:r>
              <a:rPr lang="en-US" i="1" dirty="0">
                <a:ea typeface="+mn-ea"/>
                <a:cs typeface="+mn-cs"/>
              </a:rPr>
              <a:t>/</a:t>
            </a:r>
            <a:r>
              <a:rPr lang="en-US" dirty="0">
                <a:ea typeface="+mn-ea"/>
                <a:cs typeface="+mn-cs"/>
                <a:hlinkClick r:id="rId7"/>
              </a:rPr>
              <a:t>Cached</a:t>
            </a:r>
            <a:endParaRPr lang="en-US" dirty="0">
              <a:ea typeface="+mn-ea"/>
              <a:cs typeface="+mn-cs"/>
            </a:endParaRPr>
          </a:p>
          <a:p>
            <a:r>
              <a:rPr lang="en-US" dirty="0">
                <a:ea typeface="+mn-ea"/>
                <a:cs typeface="+mn-cs"/>
                <a:hlinkClick r:id="rId8"/>
              </a:rPr>
              <a:t>Similar</a:t>
            </a:r>
            <a:endParaRPr lang="en-US" dirty="0">
              <a:ea typeface="+mn-ea"/>
              <a:cs typeface="+mn-cs"/>
            </a:endParaRPr>
          </a:p>
          <a:p>
            <a:r>
              <a:rPr lang="en-US" dirty="0">
                <a:ea typeface="+mn-ea"/>
                <a:cs typeface="+mn-cs"/>
              </a:rPr>
              <a:t>Dec 2, 2006 - </a:t>
            </a:r>
            <a:r>
              <a:rPr lang="en-US" i="1" dirty="0">
                <a:ea typeface="+mn-ea"/>
                <a:cs typeface="+mn-cs"/>
              </a:rPr>
              <a:t>Cognitive Engineering</a:t>
            </a:r>
            <a:r>
              <a:rPr lang="en-US" dirty="0">
                <a:ea typeface="+mn-ea"/>
                <a:cs typeface="+mn-cs"/>
              </a:rPr>
              <a:t> also called Cognitive Ergonomics comes from Industrial engineering. It is an Integration of Engineering, and Cognitive </a:t>
            </a:r>
          </a:p>
          <a:p>
            <a:r>
              <a:rPr lang="en-US" dirty="0"/>
              <a:t>http://www.investopedia.com/articles/investing/101315/10-best-tech-jobs.asp</a:t>
            </a:r>
          </a:p>
          <a:p>
            <a:endParaRPr lang="en-US" dirty="0"/>
          </a:p>
          <a:p>
            <a:r>
              <a:rPr lang="en-US" dirty="0"/>
              <a:t>Data scientist</a:t>
            </a:r>
            <a:r>
              <a:rPr lang="en-US" baseline="0" dirty="0"/>
              <a:t> demand has been overblown and will an automated commodity in the future. “The time to hire a data scientist was yesterday” say most experts.</a:t>
            </a:r>
          </a:p>
          <a:p>
            <a:r>
              <a:rPr lang="en-US" dirty="0"/>
              <a:t>http://fortune.com/2015/05/21/data-science-white-hot/</a:t>
            </a:r>
          </a:p>
        </p:txBody>
      </p:sp>
      <p:sp>
        <p:nvSpPr>
          <p:cNvPr id="4" name="Slide Number Placeholder 3"/>
          <p:cNvSpPr>
            <a:spLocks noGrp="1"/>
          </p:cNvSpPr>
          <p:nvPr>
            <p:ph type="sldNum" sz="quarter" idx="10"/>
          </p:nvPr>
        </p:nvSpPr>
        <p:spPr/>
        <p:txBody>
          <a:bodyPr/>
          <a:lstStyle/>
          <a:p>
            <a:fld id="{567B6F56-350B-4E5B-A84B-F03C933C9AF6}"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571489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can’t just think about what</a:t>
            </a:r>
            <a:r>
              <a:rPr lang="en-US" baseline="0" dirty="0"/>
              <a:t> types of training we provide, we need to think about how we provide it…. </a:t>
            </a:r>
          </a:p>
          <a:p>
            <a:endParaRPr lang="en-US" baseline="0" dirty="0"/>
          </a:p>
          <a:p>
            <a:r>
              <a:rPr lang="en-US" baseline="0" dirty="0"/>
              <a:t>The modern learner is…</a:t>
            </a:r>
          </a:p>
          <a:p>
            <a:pPr marL="171450" indent="-171450">
              <a:buFont typeface="Arial" panose="020B0604020202020204" pitchFamily="34" charset="0"/>
              <a:buChar char="•"/>
            </a:pPr>
            <a:r>
              <a:rPr lang="en-US" baseline="0" dirty="0"/>
              <a:t>Untethered</a:t>
            </a:r>
          </a:p>
          <a:p>
            <a:pPr marL="171450" indent="-171450">
              <a:buFont typeface="Arial" panose="020B0604020202020204" pitchFamily="34" charset="0"/>
              <a:buChar char="•"/>
            </a:pPr>
            <a:r>
              <a:rPr lang="en-US" baseline="0" dirty="0"/>
              <a:t>On-demand</a:t>
            </a:r>
          </a:p>
          <a:p>
            <a:pPr marL="171450" indent="-171450">
              <a:buFont typeface="Arial" panose="020B0604020202020204" pitchFamily="34" charset="0"/>
              <a:buChar char="•"/>
            </a:pPr>
            <a:r>
              <a:rPr lang="en-US" baseline="0" dirty="0"/>
              <a:t>Collaborative</a:t>
            </a:r>
          </a:p>
          <a:p>
            <a:pPr marL="171450" indent="-171450">
              <a:buFont typeface="Arial" panose="020B0604020202020204" pitchFamily="34" charset="0"/>
              <a:buChar char="•"/>
            </a:pPr>
            <a:r>
              <a:rPr lang="en-US" baseline="0" dirty="0"/>
              <a:t>Empowered</a:t>
            </a:r>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18</a:t>
            </a:fld>
            <a:endParaRPr lang="en-US" dirty="0"/>
          </a:p>
        </p:txBody>
      </p:sp>
    </p:spTree>
    <p:extLst>
      <p:ext uri="{BB962C8B-B14F-4D97-AF65-F5344CB8AC3E}">
        <p14:creationId xmlns:p14="http://schemas.microsoft.com/office/powerpoint/2010/main" val="3127763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need to evolve how</a:t>
            </a:r>
            <a:r>
              <a:rPr lang="en-US" sz="1400" baseline="0" dirty="0"/>
              <a:t> we offer our training too…</a:t>
            </a:r>
            <a:endParaRPr lang="en-US" sz="1400" dirty="0"/>
          </a:p>
          <a:p>
            <a:endParaRPr lang="en-US" sz="1400" dirty="0"/>
          </a:p>
          <a:p>
            <a:r>
              <a:rPr lang="en-US" sz="1400" dirty="0"/>
              <a:t>In addition, from the TSIA, The State of Education Services 2016 report just released on 01.29.2016, Maria Manning-Chapman. </a:t>
            </a:r>
            <a:r>
              <a:rPr lang="en-US" sz="1400" dirty="0">
                <a:hlinkClick r:id="rId3"/>
              </a:rPr>
              <a:t>https://cisco.box.com/s/2i0ij9nzl5qk6ngnthvkuejx3s7qw462</a:t>
            </a:r>
            <a:r>
              <a:rPr lang="en-US" sz="1400" dirty="0"/>
              <a:t> </a:t>
            </a:r>
          </a:p>
          <a:p>
            <a:endParaRPr lang="en-US" sz="1400" dirty="0"/>
          </a:p>
          <a:p>
            <a:r>
              <a:rPr lang="en-US" sz="1400" b="1" dirty="0"/>
              <a:t>“New offer types. </a:t>
            </a:r>
            <a:r>
              <a:rPr lang="en-US" sz="1400" dirty="0"/>
              <a:t>The tried-and-true service portfolios are losing traction with customers. Traditional support, education, and professional services offerings are designed to implement technology and keep it running. Customers want help optimizing their use of technology. </a:t>
            </a:r>
            <a:r>
              <a:rPr lang="en-US" sz="1400" u="sng" dirty="0"/>
              <a:t>This drives the demand for new classes of services such as adoption services (help the customer move from low to effective adoption of your technology), managed services (help the customer optimize ongoing operational costs), and outcome services (help the customer achieve specific business outcomes)</a:t>
            </a:r>
            <a:r>
              <a:rPr lang="en-US" sz="1400" dirty="0"/>
              <a:t>. </a:t>
            </a:r>
            <a:r>
              <a:rPr lang="en-US" dirty="0"/>
              <a: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19</a:t>
            </a:fld>
            <a:endParaRPr lang="en-US"/>
          </a:p>
        </p:txBody>
      </p:sp>
    </p:spTree>
    <p:extLst>
      <p:ext uri="{BB962C8B-B14F-4D97-AF65-F5344CB8AC3E}">
        <p14:creationId xmlns:p14="http://schemas.microsoft.com/office/powerpoint/2010/main" val="1480106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sz="700" dirty="0"/>
              <a:t>How</a:t>
            </a:r>
            <a:r>
              <a:rPr lang="en-US" sz="700" baseline="0" dirty="0"/>
              <a:t> do we go about adapting to the modern learning environment? </a:t>
            </a:r>
            <a:endParaRPr lang="en-US" sz="700" dirty="0"/>
          </a:p>
          <a:p>
            <a:pPr marL="171707" indent="-171707">
              <a:buFont typeface="Arial" panose="020B0604020202020204" pitchFamily="34" charset="0"/>
              <a:buChar char="•"/>
            </a:pPr>
            <a:endParaRPr lang="en-US" sz="700" dirty="0"/>
          </a:p>
          <a:p>
            <a:pPr marL="171450" indent="-171450">
              <a:buFont typeface="Arial" panose="020B0604020202020204" pitchFamily="34" charset="0"/>
              <a:buChar char="•"/>
            </a:pPr>
            <a:r>
              <a:rPr lang="en-US" sz="900" b="0" u="none" dirty="0">
                <a:latin typeface="+mj-lt"/>
              </a:rPr>
              <a:t>By</a:t>
            </a:r>
            <a:r>
              <a:rPr lang="en-US" sz="900" b="0" u="none" baseline="0" dirty="0">
                <a:latin typeface="+mj-lt"/>
              </a:rPr>
              <a:t> keeping our </a:t>
            </a:r>
            <a:r>
              <a:rPr lang="en-US" sz="900" b="1" u="none" baseline="0" dirty="0">
                <a:latin typeface="+mj-lt"/>
              </a:rPr>
              <a:t>content relevant </a:t>
            </a:r>
          </a:p>
          <a:p>
            <a:pPr marL="171450" indent="-171450">
              <a:buFont typeface="Arial" panose="020B0604020202020204" pitchFamily="34" charset="0"/>
              <a:buChar char="•"/>
            </a:pPr>
            <a:r>
              <a:rPr lang="en-US" sz="900" b="0" u="none" baseline="0" dirty="0">
                <a:latin typeface="+mj-lt"/>
              </a:rPr>
              <a:t>By offering different </a:t>
            </a:r>
            <a:r>
              <a:rPr lang="en-US" sz="900" b="1" u="none" baseline="0" dirty="0">
                <a:latin typeface="+mj-lt"/>
              </a:rPr>
              <a:t>content modularity </a:t>
            </a:r>
          </a:p>
          <a:p>
            <a:pPr marL="171450" indent="-171450">
              <a:buFont typeface="Arial" panose="020B0604020202020204" pitchFamily="34" charset="0"/>
              <a:buChar char="•"/>
            </a:pPr>
            <a:r>
              <a:rPr lang="en-US" sz="900" b="0" u="none" baseline="0" dirty="0">
                <a:latin typeface="+mj-lt"/>
              </a:rPr>
              <a:t>By </a:t>
            </a:r>
            <a:r>
              <a:rPr lang="en-US" sz="900" b="1" u="none" baseline="0" dirty="0">
                <a:latin typeface="+mj-lt"/>
              </a:rPr>
              <a:t>aligning skills development with job roles</a:t>
            </a:r>
          </a:p>
          <a:p>
            <a:pPr marL="171450" indent="-171450">
              <a:buFont typeface="Arial" panose="020B0604020202020204" pitchFamily="34" charset="0"/>
              <a:buChar char="•"/>
            </a:pPr>
            <a:r>
              <a:rPr lang="en-US" sz="900" b="0" u="none" baseline="0" dirty="0">
                <a:latin typeface="+mj-lt"/>
              </a:rPr>
              <a:t>My offering different </a:t>
            </a:r>
            <a:r>
              <a:rPr lang="en-US" sz="900" b="1" u="none" baseline="0" dirty="0">
                <a:latin typeface="+mj-lt"/>
              </a:rPr>
              <a:t>modalities</a:t>
            </a:r>
            <a:r>
              <a:rPr lang="en-US" sz="900" b="0" u="none" baseline="0" dirty="0">
                <a:latin typeface="+mj-lt"/>
              </a:rPr>
              <a:t> of learning</a:t>
            </a:r>
          </a:p>
          <a:p>
            <a:pPr marL="171450" indent="-171450">
              <a:buFont typeface="Arial" panose="020B0604020202020204" pitchFamily="34" charset="0"/>
              <a:buChar char="•"/>
            </a:pPr>
            <a:r>
              <a:rPr lang="en-US" sz="900" b="0" u="none" baseline="0" dirty="0">
                <a:latin typeface="+mj-lt"/>
              </a:rPr>
              <a:t>By using method for </a:t>
            </a:r>
            <a:r>
              <a:rPr lang="en-US" sz="900" b="1" u="none" baseline="0" dirty="0">
                <a:latin typeface="+mj-lt"/>
              </a:rPr>
              <a:t>talent benchmarking</a:t>
            </a:r>
            <a:endParaRPr lang="en-US" sz="900" b="1" u="none" dirty="0">
              <a:latin typeface="+mj-lt"/>
            </a:endParaRPr>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90095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First, let’s take a look at today’s digital playing field…</a:t>
            </a:r>
          </a:p>
        </p:txBody>
      </p:sp>
      <p:sp>
        <p:nvSpPr>
          <p:cNvPr id="4" name="Slide Number Placeholder 3"/>
          <p:cNvSpPr>
            <a:spLocks noGrp="1"/>
          </p:cNvSpPr>
          <p:nvPr>
            <p:ph type="sldNum" sz="quarter" idx="10"/>
          </p:nvPr>
        </p:nvSpPr>
        <p:spPr/>
        <p:txBody>
          <a:bodyPr/>
          <a:lstStyle/>
          <a:p>
            <a:fld id="{B5CDF515-2FC2-CE47-BFA6-59703C8C6ABB}" type="slidenum">
              <a:rPr lang="en-US" smtClean="0"/>
              <a:t>3</a:t>
            </a:fld>
            <a:endParaRPr lang="en-US" dirty="0"/>
          </a:p>
        </p:txBody>
      </p:sp>
    </p:spTree>
    <p:extLst>
      <p:ext uri="{BB962C8B-B14F-4D97-AF65-F5344CB8AC3E}">
        <p14:creationId xmlns:p14="http://schemas.microsoft.com/office/powerpoint/2010/main" val="3918549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0" dirty="0">
                <a:solidFill>
                  <a:schemeClr val="accent3">
                    <a:lumMod val="75000"/>
                  </a:schemeClr>
                </a:solidFill>
                <a:latin typeface="CiscoSansTT Light" charset="0"/>
                <a:ea typeface="CiscoSansTT Light" charset="0"/>
                <a:cs typeface="CiscoSansTT Light" charset="0"/>
              </a:rPr>
              <a:t>Cisco’s Value of Certifications Research c</a:t>
            </a:r>
            <a:r>
              <a:rPr lang="en-US" sz="1200" dirty="0">
                <a:solidFill>
                  <a:schemeClr val="bg1">
                    <a:lumMod val="50000"/>
                  </a:schemeClr>
                </a:solidFill>
                <a:latin typeface="CiscoSansTT Light" panose="020B0503020201020303" pitchFamily="34" charset="0"/>
              </a:rPr>
              <a:t>onducted in July 2016 to understand the value of employing individuals who hold technical certifications.</a:t>
            </a:r>
            <a:r>
              <a:rPr lang="en-US" sz="1200" baseline="0" dirty="0">
                <a:solidFill>
                  <a:schemeClr val="bg1">
                    <a:lumMod val="50000"/>
                  </a:schemeClr>
                </a:solidFill>
                <a:latin typeface="CiscoSansTT Light" panose="020B0503020201020303" pitchFamily="34" charset="0"/>
              </a:rPr>
              <a:t> </a:t>
            </a:r>
            <a:r>
              <a:rPr lang="en-US" b="0" dirty="0"/>
              <a:t>300 respondent </a:t>
            </a:r>
            <a:r>
              <a:rPr lang="en-US" sz="1200" b="0" dirty="0">
                <a:solidFill>
                  <a:schemeClr val="bg1">
                    <a:lumMod val="50000"/>
                  </a:schemeClr>
                </a:solidFill>
                <a:latin typeface="CiscoSansTT Light" panose="020B0503020201020303" pitchFamily="34" charset="0"/>
              </a:rPr>
              <a:t>interviews were conducted in the United States.</a:t>
            </a:r>
            <a:endParaRPr lang="en-US" sz="1200" kern="1200" dirty="0">
              <a:solidFill>
                <a:schemeClr val="tx1"/>
              </a:solidFill>
              <a:effectLst/>
              <a:latin typeface="+mn-lt"/>
              <a:ea typeface="ＭＳ Ｐゴシック" charset="0"/>
              <a:cs typeface="ＭＳ Ｐゴシック" charset="0"/>
            </a:endParaRPr>
          </a:p>
          <a:p>
            <a:pPr lvl="0"/>
            <a:endParaRPr lang="en-US" sz="1200" kern="1200" dirty="0">
              <a:solidFill>
                <a:schemeClr val="tx1"/>
              </a:solidFill>
              <a:effectLst/>
              <a:latin typeface="+mn-lt"/>
              <a:ea typeface="ＭＳ Ｐゴシック" charset="0"/>
              <a:cs typeface="ＭＳ Ｐゴシック" charset="0"/>
            </a:endParaRPr>
          </a:p>
          <a:p>
            <a:pPr lvl="0"/>
            <a:r>
              <a:rPr lang="en-US" sz="1200" kern="1200" dirty="0">
                <a:solidFill>
                  <a:schemeClr val="tx1"/>
                </a:solidFill>
                <a:effectLst/>
                <a:latin typeface="+mn-lt"/>
                <a:ea typeface="ＭＳ Ｐゴシック" charset="0"/>
                <a:cs typeface="ＭＳ Ｐゴシック" charset="0"/>
              </a:rPr>
              <a:t>Continuous and integrated learning keeps certified professionals positioned for leadership and innovation.</a:t>
            </a:r>
          </a:p>
          <a:p>
            <a:pPr lvl="0"/>
            <a:r>
              <a:rPr lang="en-US" sz="1200" kern="1200" dirty="0">
                <a:solidFill>
                  <a:schemeClr val="tx1"/>
                </a:solidFill>
                <a:effectLst/>
                <a:latin typeface="+mn-lt"/>
                <a:ea typeface="ＭＳ Ｐゴシック" charset="0"/>
                <a:cs typeface="ＭＳ Ｐゴシック" charset="0"/>
              </a:rPr>
              <a:t>Certification is valued by hiring managers and is often linked directly to hiring decisions, salary level, and professional advancement. </a:t>
            </a:r>
          </a:p>
          <a:p>
            <a:endParaRPr lang="en-US" sz="1200" kern="1200" dirty="0">
              <a:solidFill>
                <a:schemeClr val="tx1"/>
              </a:solidFill>
              <a:effectLst/>
              <a:latin typeface="+mn-lt"/>
              <a:ea typeface="ＭＳ Ｐゴシック" charset="0"/>
              <a:cs typeface="ＭＳ Ｐゴシック" charset="0"/>
            </a:endParaRPr>
          </a:p>
          <a:p>
            <a:pPr lvl="0"/>
            <a:r>
              <a:rPr lang="en-US" sz="1200" kern="1200" dirty="0">
                <a:solidFill>
                  <a:schemeClr val="tx1"/>
                </a:solidFill>
                <a:effectLst/>
                <a:latin typeface="+mn-lt"/>
                <a:ea typeface="ＭＳ Ｐゴシック" charset="0"/>
                <a:cs typeface="ＭＳ Ｐゴシック" charset="0"/>
              </a:rPr>
              <a:t>Certifications provide differentiation in the market, improve chances of being hired, and provide premium in compensation.</a:t>
            </a:r>
          </a:p>
          <a:p>
            <a:pPr lvl="0"/>
            <a:endParaRPr lang="en-US" sz="120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21</a:t>
            </a:fld>
            <a:endParaRPr lang="en-US" dirty="0"/>
          </a:p>
        </p:txBody>
      </p:sp>
    </p:spTree>
    <p:extLst>
      <p:ext uri="{BB962C8B-B14F-4D97-AF65-F5344CB8AC3E}">
        <p14:creationId xmlns:p14="http://schemas.microsoft.com/office/powerpoint/2010/main" val="2267120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All professionals must be prepared for a security breach…</a:t>
            </a:r>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23</a:t>
            </a:fld>
            <a:endParaRPr lang="en-US"/>
          </a:p>
        </p:txBody>
      </p:sp>
    </p:spTree>
    <p:extLst>
      <p:ext uri="{BB962C8B-B14F-4D97-AF65-F5344CB8AC3E}">
        <p14:creationId xmlns:p14="http://schemas.microsoft.com/office/powerpoint/2010/main" val="52381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Security issues are in constant motion, and the threats are continuous. The security incidents prevalent three years ago, and the defenses that were in place will not work for today’s or tomorrow’s threats. The press has shined a light on many of the large scale security incidents happening on a daily basis, so this has placed increasing pressure on companies of all sizes to really assess their risks. </a:t>
            </a:r>
            <a:endParaRPr lang="en-US" sz="105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Companies are still trying to put risk management in place so they have context to apply to security risks they face and prioritize them. For example, if there are 200 security threats, how do companies prioritize? What’s the biggest hole in the boat, smallest hole in boat, above water line, below waterline?  Knowing the risks and what’s out there and knowing what’s coming are critical.  A strategy companies can employ:</a:t>
            </a:r>
            <a:endParaRPr lang="en-US" sz="105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pPr lvl="0"/>
            <a:r>
              <a:rPr lang="en-CA" sz="1200" b="1" kern="1200">
                <a:solidFill>
                  <a:schemeClr val="tx1"/>
                </a:solidFill>
                <a:effectLst/>
                <a:latin typeface="+mn-lt"/>
                <a:ea typeface="+mn-ea"/>
                <a:cs typeface="+mn-cs"/>
              </a:rPr>
              <a:t>Step 1:</a:t>
            </a:r>
            <a:r>
              <a:rPr lang="en-CA" sz="1200" kern="1200">
                <a:solidFill>
                  <a:schemeClr val="tx1"/>
                </a:solidFill>
                <a:effectLst/>
                <a:latin typeface="+mn-lt"/>
                <a:ea typeface="+mn-ea"/>
                <a:cs typeface="+mn-cs"/>
              </a:rPr>
              <a:t> Understanding company as a target. </a:t>
            </a:r>
            <a:r>
              <a:rPr lang="en-CA" sz="1200" kern="1200" dirty="0">
                <a:solidFill>
                  <a:schemeClr val="tx1"/>
                </a:solidFill>
                <a:effectLst/>
                <a:latin typeface="+mn-lt"/>
                <a:ea typeface="+mn-ea"/>
                <a:cs typeface="+mn-cs"/>
              </a:rPr>
              <a:t>Conduct a realistic assessment and ask: </a:t>
            </a:r>
            <a:endParaRPr lang="en-US" sz="1050" kern="1200">
              <a:solidFill>
                <a:schemeClr val="tx1"/>
              </a:solidFill>
              <a:effectLst/>
              <a:latin typeface="+mn-lt"/>
              <a:ea typeface="+mn-ea"/>
              <a:cs typeface="+mn-cs"/>
            </a:endParaRPr>
          </a:p>
          <a:p>
            <a:pPr lvl="1"/>
            <a:r>
              <a:rPr lang="en-CA" sz="1200" kern="1200">
                <a:solidFill>
                  <a:schemeClr val="tx1"/>
                </a:solidFill>
                <a:effectLst/>
                <a:latin typeface="+mn-lt"/>
                <a:ea typeface="+mn-ea"/>
                <a:cs typeface="+mn-cs"/>
              </a:rPr>
              <a:t>What assets do you have to protect?</a:t>
            </a:r>
            <a:endParaRPr lang="en-US" sz="1050" kern="1200">
              <a:solidFill>
                <a:schemeClr val="tx1"/>
              </a:solidFill>
              <a:effectLst/>
              <a:latin typeface="+mn-lt"/>
              <a:ea typeface="+mn-ea"/>
              <a:cs typeface="+mn-cs"/>
            </a:endParaRPr>
          </a:p>
          <a:p>
            <a:pPr lvl="1"/>
            <a:r>
              <a:rPr lang="en-CA" sz="1200" kern="1200">
                <a:solidFill>
                  <a:schemeClr val="tx1"/>
                </a:solidFill>
                <a:effectLst/>
                <a:latin typeface="+mn-lt"/>
                <a:ea typeface="+mn-ea"/>
                <a:cs typeface="+mn-cs"/>
              </a:rPr>
              <a:t>What are the regulations? </a:t>
            </a:r>
            <a:endParaRPr lang="en-US" sz="1050" kern="1200">
              <a:solidFill>
                <a:schemeClr val="tx1"/>
              </a:solidFill>
              <a:effectLst/>
              <a:latin typeface="+mn-lt"/>
              <a:ea typeface="+mn-ea"/>
              <a:cs typeface="+mn-cs"/>
            </a:endParaRPr>
          </a:p>
          <a:p>
            <a:r>
              <a:rPr lang="en-CA" sz="1200" kern="1200">
                <a:solidFill>
                  <a:schemeClr val="tx1"/>
                </a:solidFill>
                <a:effectLst/>
                <a:latin typeface="+mn-lt"/>
                <a:ea typeface="+mn-ea"/>
                <a:cs typeface="+mn-cs"/>
              </a:rPr>
              <a:t> </a:t>
            </a:r>
            <a:endParaRPr lang="en-US" sz="1050" kern="1200">
              <a:solidFill>
                <a:schemeClr val="tx1"/>
              </a:solidFill>
              <a:effectLst/>
              <a:latin typeface="+mn-lt"/>
              <a:ea typeface="+mn-ea"/>
              <a:cs typeface="+mn-cs"/>
            </a:endParaRPr>
          </a:p>
          <a:p>
            <a:pPr lvl="0"/>
            <a:r>
              <a:rPr lang="en-CA" sz="1200" b="1" kern="1200">
                <a:solidFill>
                  <a:schemeClr val="tx1"/>
                </a:solidFill>
                <a:effectLst/>
                <a:latin typeface="+mn-lt"/>
                <a:ea typeface="+mn-ea"/>
                <a:cs typeface="+mn-cs"/>
              </a:rPr>
              <a:t>Step 2:</a:t>
            </a:r>
            <a:r>
              <a:rPr lang="en-CA" sz="1200" kern="1200">
                <a:solidFill>
                  <a:schemeClr val="tx1"/>
                </a:solidFill>
                <a:effectLst/>
                <a:latin typeface="+mn-lt"/>
                <a:ea typeface="+mn-ea"/>
                <a:cs typeface="+mn-cs"/>
              </a:rPr>
              <a:t> Knowing outside and inside threats and having a catalog of things to tackle with priorities for each.</a:t>
            </a:r>
            <a:endParaRPr lang="en-US" sz="1050" kern="1200">
              <a:solidFill>
                <a:schemeClr val="tx1"/>
              </a:solidFill>
              <a:effectLst/>
              <a:latin typeface="+mn-lt"/>
              <a:ea typeface="+mn-ea"/>
              <a:cs typeface="+mn-cs"/>
            </a:endParaRPr>
          </a:p>
          <a:p>
            <a:r>
              <a:rPr lang="en-CA" sz="1200" kern="1200">
                <a:solidFill>
                  <a:schemeClr val="tx1"/>
                </a:solidFill>
                <a:effectLst/>
                <a:latin typeface="+mn-lt"/>
                <a:ea typeface="+mn-ea"/>
                <a:cs typeface="+mn-cs"/>
              </a:rPr>
              <a:t> </a:t>
            </a:r>
            <a:endParaRPr lang="en-US" sz="1050" kern="1200">
              <a:solidFill>
                <a:schemeClr val="tx1"/>
              </a:solidFill>
              <a:effectLst/>
              <a:latin typeface="+mn-lt"/>
              <a:ea typeface="+mn-ea"/>
              <a:cs typeface="+mn-cs"/>
            </a:endParaRPr>
          </a:p>
          <a:p>
            <a:pPr lvl="0"/>
            <a:r>
              <a:rPr lang="en-CA" sz="1200" b="1" kern="1200">
                <a:solidFill>
                  <a:schemeClr val="tx1"/>
                </a:solidFill>
                <a:effectLst/>
                <a:latin typeface="+mn-lt"/>
                <a:ea typeface="+mn-ea"/>
                <a:cs typeface="+mn-cs"/>
              </a:rPr>
              <a:t>Step 3:</a:t>
            </a:r>
            <a:r>
              <a:rPr lang="en-CA" sz="1200" kern="1200">
                <a:solidFill>
                  <a:schemeClr val="tx1"/>
                </a:solidFill>
                <a:effectLst/>
                <a:latin typeface="+mn-lt"/>
                <a:ea typeface="+mn-ea"/>
                <a:cs typeface="+mn-cs"/>
              </a:rPr>
              <a:t> Understanding companies own capabilities. </a:t>
            </a:r>
            <a:r>
              <a:rPr lang="en-CA" sz="1200" kern="1200" dirty="0">
                <a:solidFill>
                  <a:schemeClr val="tx1"/>
                </a:solidFill>
                <a:effectLst/>
                <a:latin typeface="+mn-lt"/>
                <a:ea typeface="+mn-ea"/>
                <a:cs typeface="+mn-cs"/>
              </a:rPr>
              <a:t>Are you prepared or not for a security event?  Conduct a realistic assessment and ask:</a:t>
            </a:r>
            <a:endParaRPr lang="en-US" sz="1050" kern="1200">
              <a:solidFill>
                <a:schemeClr val="tx1"/>
              </a:solidFill>
              <a:effectLst/>
              <a:latin typeface="+mn-lt"/>
              <a:ea typeface="+mn-ea"/>
              <a:cs typeface="+mn-cs"/>
            </a:endParaRPr>
          </a:p>
          <a:p>
            <a:pPr lvl="1"/>
            <a:r>
              <a:rPr lang="en-CA" sz="1200" kern="1200">
                <a:solidFill>
                  <a:schemeClr val="tx1"/>
                </a:solidFill>
                <a:effectLst/>
                <a:latin typeface="+mn-lt"/>
                <a:ea typeface="+mn-ea"/>
                <a:cs typeface="+mn-cs"/>
              </a:rPr>
              <a:t>Out of our existing organization, are we staffed to handle the risks?  </a:t>
            </a:r>
            <a:r>
              <a:rPr lang="en-CA" sz="1200" kern="1200" dirty="0">
                <a:solidFill>
                  <a:schemeClr val="tx1"/>
                </a:solidFill>
                <a:effectLst/>
                <a:latin typeface="+mn-lt"/>
                <a:ea typeface="+mn-ea"/>
                <a:cs typeface="+mn-cs"/>
              </a:rPr>
              <a:t>If not, do we have an outsourcing plan ready to go?  </a:t>
            </a:r>
            <a:endParaRPr lang="en-US" sz="1050" kern="1200">
              <a:solidFill>
                <a:schemeClr val="tx1"/>
              </a:solidFill>
              <a:effectLst/>
              <a:latin typeface="+mn-lt"/>
              <a:ea typeface="+mn-ea"/>
              <a:cs typeface="+mn-cs"/>
            </a:endParaRPr>
          </a:p>
          <a:p>
            <a:pPr lvl="1"/>
            <a:r>
              <a:rPr lang="en-CA" sz="1200" b="1" kern="1200">
                <a:solidFill>
                  <a:schemeClr val="tx1"/>
                </a:solidFill>
                <a:effectLst/>
                <a:latin typeface="+mn-lt"/>
                <a:ea typeface="+mn-ea"/>
                <a:cs typeface="+mn-cs"/>
              </a:rPr>
              <a:t>Do I have the right training, technology and people in place? </a:t>
            </a:r>
            <a:endParaRPr lang="en-US" sz="1050" b="1" kern="1200">
              <a:solidFill>
                <a:schemeClr val="tx1"/>
              </a:solidFill>
              <a:effectLst/>
              <a:latin typeface="+mn-lt"/>
              <a:ea typeface="+mn-ea"/>
              <a:cs typeface="+mn-cs"/>
            </a:endParaRPr>
          </a:p>
          <a:p>
            <a:r>
              <a:rPr lang="en-CA"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lvl="0"/>
            <a:r>
              <a:rPr lang="en-CA" sz="1200" b="1" kern="1200">
                <a:solidFill>
                  <a:schemeClr val="tx1"/>
                </a:solidFill>
                <a:effectLst/>
                <a:latin typeface="+mn-lt"/>
                <a:ea typeface="+mn-ea"/>
                <a:cs typeface="+mn-cs"/>
              </a:rPr>
              <a:t>Step 4:</a:t>
            </a:r>
            <a:r>
              <a:rPr lang="en-CA" sz="1200" kern="1200">
                <a:solidFill>
                  <a:schemeClr val="tx1"/>
                </a:solidFill>
                <a:effectLst/>
                <a:latin typeface="+mn-lt"/>
                <a:ea typeface="+mn-ea"/>
                <a:cs typeface="+mn-cs"/>
              </a:rPr>
              <a:t>  What is your company’s plan of attack based on the assessment?</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Source: Tom </a:t>
            </a:r>
            <a:r>
              <a:rPr lang="en-CA" sz="1200" kern="1200" dirty="0" err="1">
                <a:solidFill>
                  <a:schemeClr val="tx1"/>
                </a:solidFill>
                <a:effectLst/>
                <a:latin typeface="+mn-lt"/>
                <a:ea typeface="+mn-ea"/>
                <a:cs typeface="+mn-cs"/>
              </a:rPr>
              <a:t>Gilheany</a:t>
            </a:r>
            <a:r>
              <a:rPr lang="en-CA" sz="1200" kern="1200" baseline="0" dirty="0">
                <a:solidFill>
                  <a:schemeClr val="tx1"/>
                </a:solidFill>
                <a:effectLst/>
                <a:latin typeface="+mn-lt"/>
                <a:ea typeface="+mn-ea"/>
                <a:cs typeface="+mn-cs"/>
              </a:rPr>
              <a:t> (based loosely on Risk Management Framework from NIST)</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lvl="0"/>
            <a:endParaRPr lang="en-US" sz="105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24</a:t>
            </a:fld>
            <a:endParaRPr lang="en-US"/>
          </a:p>
        </p:txBody>
      </p:sp>
    </p:spTree>
    <p:extLst>
      <p:ext uri="{BB962C8B-B14F-4D97-AF65-F5344CB8AC3E}">
        <p14:creationId xmlns:p14="http://schemas.microsoft.com/office/powerpoint/2010/main" val="1539408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baseline="0" dirty="0">
                <a:solidFill>
                  <a:schemeClr val="accent6"/>
                </a:solidFill>
              </a:rPr>
              <a:t>Companies should develop a holistic IT security incidence response plan which outlines </a:t>
            </a:r>
            <a:r>
              <a:rPr lang="en-US" b="0" dirty="0">
                <a:solidFill>
                  <a:schemeClr val="accent6"/>
                </a:solidFill>
              </a:rPr>
              <a:t>what to do before, during, after an attack. </a:t>
            </a:r>
          </a:p>
          <a:p>
            <a:pPr algn="l"/>
            <a:endParaRPr lang="en-US" sz="1100" b="0" dirty="0">
              <a:solidFill>
                <a:schemeClr val="accent6"/>
              </a:solidFill>
            </a:endParaRPr>
          </a:p>
          <a:p>
            <a:pPr lvl="0"/>
            <a:r>
              <a:rPr lang="en-US" dirty="0">
                <a:solidFill>
                  <a:schemeClr val="accent6"/>
                </a:solidFill>
              </a:rPr>
              <a:t>Example: Cisco has developed a framework to consider reviewing is the </a:t>
            </a:r>
            <a:r>
              <a:rPr lang="en-US" u="sng" dirty="0">
                <a:solidFill>
                  <a:schemeClr val="accent6"/>
                </a:solidFill>
                <a:hlinkClick r:id="rId3"/>
              </a:rPr>
              <a:t>Cisco Attack Continuum</a:t>
            </a:r>
            <a:r>
              <a:rPr lang="en-US" dirty="0">
                <a:solidFill>
                  <a:schemeClr val="accent6"/>
                </a:solidFill>
              </a:rPr>
              <a:t>, which outlines what to do before, during and after an attack.</a:t>
            </a:r>
          </a:p>
          <a:p>
            <a:pPr lvl="0"/>
            <a:endParaRPr lang="en-US" sz="1100" dirty="0">
              <a:solidFill>
                <a:schemeClr val="accent6"/>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http://www.cisco.com/c/dam/r/en/us/internet-of-everything-ioe/assets/files/gartner_BDA_Whitepaper.pdf</a:t>
            </a:r>
            <a:r>
              <a:rPr lang="en-US" sz="1200" kern="1200" dirty="0">
                <a:solidFill>
                  <a:schemeClr val="tx1"/>
                </a:solidFill>
                <a:effectLst/>
                <a:latin typeface="+mn-lt"/>
                <a:ea typeface="+mn-ea"/>
                <a:cs typeface="+mn-cs"/>
              </a:rPr>
              <a:t>  </a:t>
            </a:r>
            <a:endParaRPr lang="en-US" sz="1100" dirty="0">
              <a:effectLst/>
            </a:endParaRPr>
          </a:p>
          <a:p>
            <a:pPr lvl="0"/>
            <a:endParaRPr lang="en-US" sz="1100" dirty="0">
              <a:solidFill>
                <a:schemeClr val="accent6"/>
              </a:solidFill>
            </a:endParaRPr>
          </a:p>
          <a:p>
            <a:endParaRPr lang="en-US" dirty="0">
              <a:solidFill>
                <a:schemeClr val="accent6"/>
              </a:solidFill>
            </a:endParaRPr>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25</a:t>
            </a:fld>
            <a:endParaRPr lang="en-US"/>
          </a:p>
        </p:txBody>
      </p:sp>
    </p:spTree>
    <p:extLst>
      <p:ext uri="{BB962C8B-B14F-4D97-AF65-F5344CB8AC3E}">
        <p14:creationId xmlns:p14="http://schemas.microsoft.com/office/powerpoint/2010/main" val="593561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2017</a:t>
            </a:r>
            <a:r>
              <a:rPr lang="en-US" baseline="0" dirty="0"/>
              <a:t> Midyear Cybersecurity Report</a:t>
            </a:r>
          </a:p>
          <a:p>
            <a:pPr marL="171450" indent="-171450">
              <a:buFont typeface="Arial" panose="020B0604020202020204" pitchFamily="34" charset="0"/>
              <a:buChar char="•"/>
            </a:pPr>
            <a:r>
              <a:rPr lang="en-US" baseline="0" dirty="0"/>
              <a:t>Highlights the need for specialized security skills as well as general security skills for all professionals </a:t>
            </a:r>
          </a:p>
          <a:p>
            <a:pPr marL="171450" indent="-171450">
              <a:buFont typeface="Arial" panose="020B0604020202020204" pitchFamily="34" charset="0"/>
              <a:buChar char="•"/>
            </a:pPr>
            <a:endParaRPr lang="en-US"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3"/>
              </a:rPr>
              <a:t>http://www.cisco.com/c/en/us/products/security/security-reports.html</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5CDF515-2FC2-CE47-BFA6-59703C8C6ABB}" type="slidenum">
              <a:rPr lang="en-US" smtClean="0"/>
              <a:t>26</a:t>
            </a:fld>
            <a:endParaRPr lang="en-US" dirty="0"/>
          </a:p>
        </p:txBody>
      </p:sp>
    </p:spTree>
    <p:extLst>
      <p:ext uri="{BB962C8B-B14F-4D97-AF65-F5344CB8AC3E}">
        <p14:creationId xmlns:p14="http://schemas.microsoft.com/office/powerpoint/2010/main" val="2722014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652">
              <a:defRPr/>
            </a:pPr>
            <a:r>
              <a:rPr lang="en-US" dirty="0">
                <a:solidFill>
                  <a:schemeClr val="bg1"/>
                </a:solidFill>
                <a:latin typeface="CiscoSans ExtraLight" panose="020B0303020201020303" pitchFamily="34" charset="0"/>
              </a:rPr>
              <a:t>The digital transformation train </a:t>
            </a:r>
            <a:r>
              <a:rPr lang="en-US" sz="2000" dirty="0">
                <a:solidFill>
                  <a:schemeClr val="bg1"/>
                </a:solidFill>
                <a:latin typeface="CiscoSans ExtraLight" panose="020B0303020201020303" pitchFamily="34" charset="0"/>
              </a:rPr>
              <a:t>has left the station… </a:t>
            </a:r>
            <a:r>
              <a:rPr lang="en-US" dirty="0"/>
              <a:t>Are you on it?</a:t>
            </a:r>
          </a:p>
          <a:p>
            <a:endParaRPr lang="en-US" dirty="0"/>
          </a:p>
          <a:p>
            <a:r>
              <a:rPr lang="en-US" baseline="0" dirty="0"/>
              <a:t>Digital transformation is coming of age. Everyone knows they need to transform and prepare for a digital world. </a:t>
            </a:r>
          </a:p>
          <a:p>
            <a:endParaRPr lang="en-US" baseline="0" dirty="0"/>
          </a:p>
          <a:p>
            <a:r>
              <a:rPr lang="en-US" baseline="0" dirty="0"/>
              <a:t>The question is how to innovate at scale, where to invest, and how to mitigate risks in the process.?</a:t>
            </a:r>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a:t>In 2020 the demand for digital related services will account for over 70% of all external</a:t>
            </a:r>
            <a:r>
              <a:rPr lang="en-US" b="1" baseline="0" dirty="0"/>
              <a:t> growth and 40% of total worldwide services spending.</a:t>
            </a:r>
          </a:p>
          <a:p>
            <a:endParaRPr lang="en-US" baseline="0" dirty="0"/>
          </a:p>
          <a:p>
            <a:r>
              <a:rPr lang="en-US" b="0" baseline="0" dirty="0"/>
              <a:t>No one is exempt. Everyone needs a blueprint for digital transformation. </a:t>
            </a:r>
          </a:p>
          <a:p>
            <a:endParaRPr lang="en-US" baseline="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27</a:t>
            </a:fld>
            <a:endParaRPr lang="en-US"/>
          </a:p>
        </p:txBody>
      </p:sp>
    </p:spTree>
    <p:extLst>
      <p:ext uri="{BB962C8B-B14F-4D97-AF65-F5344CB8AC3E}">
        <p14:creationId xmlns:p14="http://schemas.microsoft.com/office/powerpoint/2010/main" val="594791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a:t>
            </a:r>
            <a:r>
              <a:rPr lang="en-US" baseline="0" dirty="0"/>
              <a:t> us boil down IDC’s view on the world in to three key areas for you to focus your efforts on…</a:t>
            </a:r>
          </a:p>
          <a:p>
            <a:endParaRPr lang="en-US" baseline="0" dirty="0"/>
          </a:p>
          <a:p>
            <a:pPr defTabSz="457153">
              <a:defRPr/>
            </a:pPr>
            <a:r>
              <a:rPr lang="en-US" dirty="0"/>
              <a:t>In our estimation</a:t>
            </a:r>
            <a:r>
              <a:rPr lang="en-US" baseline="0" dirty="0"/>
              <a:t> at Cisco, </a:t>
            </a:r>
            <a:r>
              <a:rPr lang="en-US" dirty="0"/>
              <a:t>the three core tenets for </a:t>
            </a:r>
            <a:r>
              <a:rPr lang="en-US" dirty="0" err="1"/>
              <a:t>for</a:t>
            </a:r>
            <a:r>
              <a:rPr lang="en-US" dirty="0"/>
              <a:t> your business and our partnership as well.</a:t>
            </a:r>
          </a:p>
          <a:p>
            <a:pPr marL="228577" indent="-228577">
              <a:buFont typeface="+mj-lt"/>
              <a:buAutoNum type="arabicPeriod"/>
            </a:pPr>
            <a:r>
              <a:rPr lang="en-US" dirty="0"/>
              <a:t>Heighten customer intimacy.</a:t>
            </a:r>
          </a:p>
          <a:p>
            <a:pPr marL="228577" indent="-228577">
              <a:buFont typeface="+mj-lt"/>
              <a:buAutoNum type="arabicPeriod"/>
            </a:pPr>
            <a:r>
              <a:rPr lang="en-US" dirty="0"/>
              <a:t>Accelerate recurring revenue streams.</a:t>
            </a:r>
          </a:p>
          <a:p>
            <a:pPr marL="228577" indent="-228577">
              <a:buFont typeface="+mj-lt"/>
              <a:buAutoNum type="arabicPeriod"/>
            </a:pPr>
            <a:r>
              <a:rPr lang="en-US" dirty="0"/>
              <a:t>Drive continuous and high-frequency innovation.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29</a:t>
            </a:fld>
            <a:endParaRPr lang="en-US"/>
          </a:p>
        </p:txBody>
      </p:sp>
    </p:spTree>
    <p:extLst>
      <p:ext uri="{BB962C8B-B14F-4D97-AF65-F5344CB8AC3E}">
        <p14:creationId xmlns:p14="http://schemas.microsoft.com/office/powerpoint/2010/main" val="490491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652">
              <a:defRPr/>
            </a:pPr>
            <a:r>
              <a:rPr lang="en-US" dirty="0">
                <a:solidFill>
                  <a:schemeClr val="bg1"/>
                </a:solidFill>
                <a:latin typeface="CiscoSans ExtraLight" panose="020B0303020201020303" pitchFamily="34" charset="0"/>
              </a:rPr>
              <a:t>Digital transformation is happening all around</a:t>
            </a:r>
            <a:r>
              <a:rPr lang="en-US" baseline="0" dirty="0">
                <a:solidFill>
                  <a:schemeClr val="bg1"/>
                </a:solidFill>
                <a:latin typeface="CiscoSans ExtraLight" panose="020B0303020201020303" pitchFamily="34" charset="0"/>
              </a:rPr>
              <a:t> us. </a:t>
            </a:r>
            <a:r>
              <a:rPr lang="en-US" baseline="0" dirty="0"/>
              <a:t>Everyone knows they need to transform and prepare for a digital world. </a:t>
            </a:r>
          </a:p>
          <a:p>
            <a:endParaRPr lang="en-US" baseline="0" dirty="0"/>
          </a:p>
          <a:p>
            <a:r>
              <a:rPr lang="en-US" baseline="0" dirty="0"/>
              <a:t>The question is how to innovate at scale, where to invest, and how to mitigate risks in </a:t>
            </a:r>
            <a:r>
              <a:rPr lang="en-US" baseline="0"/>
              <a:t>the process? </a:t>
            </a:r>
            <a:endParaRPr lang="en-US" baseline="0" dirty="0"/>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baseline="0" dirty="0"/>
              <a:t>In the new digital world, 100% security protection isn’t attainable. But there are things that we can do to secure our systems and information along the way. </a:t>
            </a:r>
          </a:p>
          <a:p>
            <a:endParaRPr lang="en-US" baseline="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4</a:t>
            </a:fld>
            <a:endParaRPr lang="en-US"/>
          </a:p>
        </p:txBody>
      </p:sp>
    </p:spTree>
    <p:extLst>
      <p:ext uri="{BB962C8B-B14F-4D97-AF65-F5344CB8AC3E}">
        <p14:creationId xmlns:p14="http://schemas.microsoft.com/office/powerpoint/2010/main" val="1274264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652">
              <a:defRPr/>
            </a:pPr>
            <a:r>
              <a:rPr lang="en-US" dirty="0"/>
              <a:t>Worlds</a:t>
            </a:r>
            <a:r>
              <a:rPr lang="en-US" baseline="0" dirty="0"/>
              <a:t> collide and converge… </a:t>
            </a:r>
          </a:p>
          <a:p>
            <a:r>
              <a:rPr lang="en-US" baseline="0" dirty="0"/>
              <a:t>Industries, infrastructure, cultures and services collide.</a:t>
            </a:r>
          </a:p>
          <a:p>
            <a:endParaRPr lang="en-US" baseline="0" dirty="0"/>
          </a:p>
          <a:p>
            <a:r>
              <a:rPr lang="en-US" b="1" baseline="0" dirty="0"/>
              <a:t>25% of the world’s economy will be digital by 2020.</a:t>
            </a:r>
          </a:p>
          <a:p>
            <a:r>
              <a:rPr lang="en-US" baseline="0" dirty="0"/>
              <a:t> </a:t>
            </a:r>
          </a:p>
          <a:p>
            <a:r>
              <a:rPr lang="en-US" dirty="0"/>
              <a:t>Technology</a:t>
            </a:r>
            <a:r>
              <a:rPr lang="en-US" baseline="0" dirty="0"/>
              <a:t> is critical to d</a:t>
            </a:r>
            <a:r>
              <a:rPr lang="en-US" dirty="0"/>
              <a:t>igital transformation, but it</a:t>
            </a:r>
            <a:r>
              <a:rPr lang="en-US" baseline="0" dirty="0"/>
              <a:t> goes way beyond </a:t>
            </a:r>
            <a:r>
              <a:rPr lang="en-US" dirty="0"/>
              <a:t>technology…</a:t>
            </a:r>
          </a:p>
          <a:p>
            <a:endParaRPr lang="en-US" dirty="0"/>
          </a:p>
          <a:p>
            <a:r>
              <a:rPr lang="en-US" dirty="0"/>
              <a:t>Business models and operational models</a:t>
            </a:r>
            <a:r>
              <a:rPr lang="en-US" baseline="0" dirty="0"/>
              <a:t> are undergoing a massive revolution…</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5</a:t>
            </a:fld>
            <a:endParaRPr lang="en-US"/>
          </a:p>
        </p:txBody>
      </p:sp>
    </p:spTree>
    <p:extLst>
      <p:ext uri="{BB962C8B-B14F-4D97-AF65-F5344CB8AC3E}">
        <p14:creationId xmlns:p14="http://schemas.microsoft.com/office/powerpoint/2010/main" val="108714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409575" y="696913"/>
            <a:ext cx="619125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altLang="en-US" sz="1100" dirty="0"/>
              <a:t>There are no exemptions from digital transformation. It will touch every industry (if it hasn’t already)</a:t>
            </a:r>
            <a:r>
              <a:rPr lang="en-US" altLang="en-US" sz="1100" baseline="0" dirty="0"/>
              <a:t> from IDC Directions</a:t>
            </a:r>
          </a:p>
          <a:p>
            <a:pPr marL="171450" indent="-171450">
              <a:buFont typeface="Arial" panose="020B0604020202020204" pitchFamily="34" charset="0"/>
              <a:buChar char="•"/>
            </a:pPr>
            <a:r>
              <a:rPr lang="en-US" altLang="en-US" sz="1100" baseline="0" dirty="0"/>
              <a:t>But only 1 in 4  companies are actively responding to this transition</a:t>
            </a:r>
          </a:p>
          <a:p>
            <a:pPr marL="171450" indent="-171450">
              <a:buFont typeface="Arial" panose="020B0604020202020204" pitchFamily="34" charset="0"/>
              <a:buChar char="•"/>
            </a:pPr>
            <a:r>
              <a:rPr lang="en-US" altLang="en-US" sz="1100" baseline="0" dirty="0"/>
              <a:t>And 70% of digital transformation efforts are failing due to lack of talent </a:t>
            </a:r>
          </a:p>
          <a:p>
            <a:endParaRPr lang="en-US" sz="1100"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55060" indent="-290408">
              <a:spcBef>
                <a:spcPct val="30000"/>
              </a:spcBef>
              <a:defRPr sz="1200">
                <a:solidFill>
                  <a:schemeClr val="tx1"/>
                </a:solidFill>
                <a:latin typeface="Calibri" pitchFamily="34" charset="0"/>
                <a:ea typeface="ＭＳ Ｐゴシック" pitchFamily="34" charset="-128"/>
              </a:defRPr>
            </a:lvl2pPr>
            <a:lvl3pPr marL="1161631" indent="-232326">
              <a:spcBef>
                <a:spcPct val="30000"/>
              </a:spcBef>
              <a:defRPr sz="1200">
                <a:solidFill>
                  <a:schemeClr val="tx1"/>
                </a:solidFill>
                <a:latin typeface="Calibri" pitchFamily="34" charset="0"/>
                <a:ea typeface="ＭＳ Ｐゴシック" pitchFamily="34" charset="-128"/>
              </a:defRPr>
            </a:lvl3pPr>
            <a:lvl4pPr marL="1626283" indent="-232326">
              <a:spcBef>
                <a:spcPct val="30000"/>
              </a:spcBef>
              <a:defRPr sz="1200">
                <a:solidFill>
                  <a:schemeClr val="tx1"/>
                </a:solidFill>
                <a:latin typeface="Calibri" pitchFamily="34" charset="0"/>
                <a:ea typeface="ＭＳ Ｐゴシック" pitchFamily="34" charset="-128"/>
              </a:defRPr>
            </a:lvl4pPr>
            <a:lvl5pPr marL="2090936" indent="-232326">
              <a:spcBef>
                <a:spcPct val="30000"/>
              </a:spcBef>
              <a:defRPr sz="1200">
                <a:solidFill>
                  <a:schemeClr val="tx1"/>
                </a:solidFill>
                <a:latin typeface="Calibri" pitchFamily="34" charset="0"/>
                <a:ea typeface="ＭＳ Ｐゴシック" pitchFamily="34" charset="-128"/>
              </a:defRPr>
            </a:lvl5pPr>
            <a:lvl6pPr marL="2555588" indent="-232326" defTabSz="46465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0240" indent="-232326" defTabSz="46465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84893" indent="-232326" defTabSz="46465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49545" indent="-232326" defTabSz="46465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C8A2586-08B6-46DC-BABC-7D69BE171DCB}" type="slidenum">
              <a:rPr lang="en-US" altLang="en-US">
                <a:solidFill>
                  <a:srgbClr val="000000"/>
                </a:solidFill>
              </a:rPr>
              <a:pPr>
                <a:spcBef>
                  <a:spcPct val="0"/>
                </a:spcBef>
              </a:pPr>
              <a:t>6</a:t>
            </a:fld>
            <a:endParaRPr lang="en-US" altLang="en-US" dirty="0">
              <a:solidFill>
                <a:srgbClr val="000000"/>
              </a:solidFill>
            </a:endParaRPr>
          </a:p>
        </p:txBody>
      </p:sp>
    </p:spTree>
    <p:extLst>
      <p:ext uri="{BB962C8B-B14F-4D97-AF65-F5344CB8AC3E}">
        <p14:creationId xmlns:p14="http://schemas.microsoft.com/office/powerpoint/2010/main" val="2016164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8500"/>
            <a:ext cx="6200775" cy="3490913"/>
          </a:xfrm>
        </p:spPr>
      </p:sp>
      <p:sp>
        <p:nvSpPr>
          <p:cNvPr id="3" name="Notes Placeholder 2"/>
          <p:cNvSpPr>
            <a:spLocks noGrp="1"/>
          </p:cNvSpPr>
          <p:nvPr>
            <p:ph type="body" idx="1"/>
          </p:nvPr>
        </p:nvSpPr>
        <p:spPr>
          <a:xfrm>
            <a:off x="390172" y="4421823"/>
            <a:ext cx="6242756" cy="4189095"/>
          </a:xfrm>
        </p:spPr>
        <p:txBody>
          <a:bodyPr>
            <a:noAutofit/>
          </a:bodyPr>
          <a:lstStyle/>
          <a:p>
            <a:pPr marL="401328" algn="l" defTabSz="699828">
              <a:spcBef>
                <a:spcPts val="612"/>
              </a:spcBef>
            </a:pPr>
            <a:r>
              <a:rPr lang="en-US" sz="700" dirty="0">
                <a:latin typeface="Arial" panose="020B0604020202020204" pitchFamily="34" charset="0"/>
                <a:cs typeface="Arial" panose="020B0604020202020204" pitchFamily="34" charset="0"/>
              </a:rPr>
              <a:t>The</a:t>
            </a:r>
            <a:r>
              <a:rPr lang="en-US" sz="700" baseline="0" dirty="0">
                <a:latin typeface="Arial" panose="020B0604020202020204" pitchFamily="34" charset="0"/>
                <a:cs typeface="Arial" panose="020B0604020202020204" pitchFamily="34" charset="0"/>
              </a:rPr>
              <a:t> companies that do digitally transform have seen major success: </a:t>
            </a:r>
            <a:endParaRPr lang="en-US" sz="700" dirty="0">
              <a:latin typeface="Arial" panose="020B0604020202020204" pitchFamily="34" charset="0"/>
              <a:cs typeface="Arial" panose="020B0604020202020204" pitchFamily="34" charset="0"/>
            </a:endParaRPr>
          </a:p>
          <a:p>
            <a:pPr marL="572778" indent="-171450" algn="l" defTabSz="699828">
              <a:spcBef>
                <a:spcPts val="612"/>
              </a:spcBef>
              <a:buFont typeface="Arial" panose="020B0604020202020204" pitchFamily="34" charset="0"/>
              <a:buChar char="•"/>
            </a:pPr>
            <a:r>
              <a:rPr lang="en-US" sz="700" dirty="0">
                <a:latin typeface="Arial" panose="020B0604020202020204" pitchFamily="34" charset="0"/>
                <a:cs typeface="Arial" panose="020B0604020202020204" pitchFamily="34" charset="0"/>
              </a:rPr>
              <a:t>Boeing</a:t>
            </a:r>
            <a:r>
              <a:rPr lang="en-US" sz="700" baseline="0" dirty="0">
                <a:latin typeface="Arial" panose="020B0604020202020204" pitchFamily="34" charset="0"/>
                <a:cs typeface="Arial" panose="020B0604020202020204" pitchFamily="34" charset="0"/>
              </a:rPr>
              <a:t> – highest performing stock on the Dow Jones this year, reported CNBC 7/31</a:t>
            </a:r>
          </a:p>
          <a:p>
            <a:pPr marL="572778" indent="-171450" algn="l" defTabSz="699828">
              <a:spcBef>
                <a:spcPts val="612"/>
              </a:spcBef>
              <a:buFont typeface="Arial" panose="020B0604020202020204" pitchFamily="34" charset="0"/>
              <a:buChar char="•"/>
            </a:pPr>
            <a:r>
              <a:rPr lang="en-US" sz="700" baseline="0" dirty="0">
                <a:latin typeface="Arial" panose="020B0604020202020204" pitchFamily="34" charset="0"/>
                <a:cs typeface="Arial" panose="020B0604020202020204" pitchFamily="34" charset="0"/>
              </a:rPr>
              <a:t>Starbucks – order on your phone before you pull up to the drive through, your drink is ready for you </a:t>
            </a:r>
          </a:p>
        </p:txBody>
      </p:sp>
      <p:sp>
        <p:nvSpPr>
          <p:cNvPr id="4" name="Slide Number Placeholder 3"/>
          <p:cNvSpPr>
            <a:spLocks noGrp="1"/>
          </p:cNvSpPr>
          <p:nvPr>
            <p:ph type="sldNum" sz="quarter" idx="10"/>
          </p:nvPr>
        </p:nvSpPr>
        <p:spPr/>
        <p:txBody>
          <a:bodyPr/>
          <a:lstStyle/>
          <a:p>
            <a:fld id="{D604612D-37FF-4C96-9C8F-8E22EB2155A9}" type="slidenum">
              <a:rPr lang="en-US" smtClean="0"/>
              <a:pPr/>
              <a:t>7</a:t>
            </a:fld>
            <a:endParaRPr lang="en-US" dirty="0"/>
          </a:p>
        </p:txBody>
      </p:sp>
    </p:spTree>
    <p:extLst>
      <p:ext uri="{BB962C8B-B14F-4D97-AF65-F5344CB8AC3E}">
        <p14:creationId xmlns:p14="http://schemas.microsoft.com/office/powerpoint/2010/main" val="301175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In order</a:t>
            </a:r>
            <a:r>
              <a:rPr lang="en-US" sz="1200" kern="1200" baseline="0" dirty="0">
                <a:solidFill>
                  <a:schemeClr val="tx1"/>
                </a:solidFill>
                <a:effectLst/>
                <a:latin typeface="+mn-lt"/>
                <a:ea typeface="ＭＳ Ｐゴシック" charset="0"/>
                <a:cs typeface="ＭＳ Ｐゴシック" charset="0"/>
              </a:rPr>
              <a:t> to digitally transform, we now need more expanded </a:t>
            </a:r>
            <a:r>
              <a:rPr lang="en-US" sz="1200" b="1" kern="1200" baseline="0" dirty="0">
                <a:solidFill>
                  <a:schemeClr val="tx1"/>
                </a:solidFill>
                <a:effectLst/>
                <a:latin typeface="+mn-lt"/>
                <a:ea typeface="ＭＳ Ｐゴシック" charset="0"/>
                <a:cs typeface="ＭＳ Ｐゴシック" charset="0"/>
              </a:rPr>
              <a:t>infrastructure </a:t>
            </a:r>
            <a:r>
              <a:rPr lang="en-US" sz="1200" kern="1200" baseline="0" dirty="0">
                <a:solidFill>
                  <a:schemeClr val="tx1"/>
                </a:solidFill>
                <a:effectLst/>
                <a:latin typeface="+mn-lt"/>
                <a:ea typeface="ＭＳ Ｐゴシック" charset="0"/>
                <a:cs typeface="ＭＳ Ｐゴシック" charset="0"/>
              </a:rPr>
              <a:t>than we did in the past….</a:t>
            </a:r>
          </a:p>
          <a:p>
            <a:endParaRPr lang="en-US" sz="1200" kern="1200" baseline="0" dirty="0">
              <a:solidFill>
                <a:schemeClr val="tx1"/>
              </a:solidFill>
              <a:effectLst/>
              <a:latin typeface="+mn-lt"/>
              <a:ea typeface="ＭＳ Ｐゴシック" charset="0"/>
              <a:cs typeface="ＭＳ Ｐゴシック" charset="0"/>
            </a:endParaRPr>
          </a:p>
          <a:p>
            <a:r>
              <a:rPr lang="en-US" sz="1200" kern="1200" baseline="0" dirty="0">
                <a:solidFill>
                  <a:schemeClr val="tx1"/>
                </a:solidFill>
                <a:effectLst/>
                <a:latin typeface="+mn-lt"/>
                <a:ea typeface="ＭＳ Ｐゴシック" charset="0"/>
                <a:cs typeface="ＭＳ Ｐゴシック" charset="0"/>
              </a:rPr>
              <a:t>With </a:t>
            </a:r>
            <a:r>
              <a:rPr lang="en-US" sz="1200" b="1" kern="1200" baseline="0" dirty="0">
                <a:solidFill>
                  <a:schemeClr val="tx1"/>
                </a:solidFill>
                <a:effectLst/>
                <a:latin typeface="+mn-lt"/>
                <a:ea typeface="ＭＳ Ｐゴシック" charset="0"/>
                <a:cs typeface="ＭＳ Ｐゴシック" charset="0"/>
              </a:rPr>
              <a:t>applications </a:t>
            </a:r>
            <a:r>
              <a:rPr lang="en-US" sz="1200" kern="1200" baseline="0" dirty="0">
                <a:solidFill>
                  <a:schemeClr val="tx1"/>
                </a:solidFill>
                <a:effectLst/>
                <a:latin typeface="+mn-lt"/>
                <a:ea typeface="ＭＳ Ｐゴシック" charset="0"/>
                <a:cs typeface="ＭＳ Ｐゴシック" charset="0"/>
              </a:rPr>
              <a:t>that can process data at the edge of the network…</a:t>
            </a:r>
          </a:p>
          <a:p>
            <a:endParaRPr lang="en-US" sz="1200" kern="1200" baseline="0" dirty="0">
              <a:solidFill>
                <a:schemeClr val="tx1"/>
              </a:solidFill>
              <a:effectLst/>
              <a:latin typeface="+mn-lt"/>
              <a:ea typeface="ＭＳ Ｐゴシック" charset="0"/>
              <a:cs typeface="ＭＳ Ｐゴシック" charset="0"/>
            </a:endParaRPr>
          </a:p>
          <a:p>
            <a:r>
              <a:rPr lang="en-US" sz="1200" kern="1200" baseline="0" dirty="0">
                <a:solidFill>
                  <a:schemeClr val="tx1"/>
                </a:solidFill>
                <a:effectLst/>
                <a:latin typeface="+mn-lt"/>
                <a:ea typeface="ＭＳ Ｐゴシック" charset="0"/>
                <a:cs typeface="ＭＳ Ｐゴシック" charset="0"/>
              </a:rPr>
              <a:t>To generate </a:t>
            </a:r>
            <a:r>
              <a:rPr lang="en-US" sz="1200" b="1" kern="1200" baseline="0" dirty="0">
                <a:solidFill>
                  <a:schemeClr val="tx1"/>
                </a:solidFill>
                <a:effectLst/>
                <a:latin typeface="+mn-lt"/>
                <a:ea typeface="ＭＳ Ｐゴシック" charset="0"/>
                <a:cs typeface="ＭＳ Ｐゴシック" charset="0"/>
              </a:rPr>
              <a:t>business outcomes </a:t>
            </a:r>
            <a:r>
              <a:rPr lang="en-US" sz="1200" kern="1200" baseline="0" dirty="0">
                <a:solidFill>
                  <a:schemeClr val="tx1"/>
                </a:solidFill>
                <a:effectLst/>
                <a:latin typeface="+mn-lt"/>
                <a:ea typeface="ＭＳ Ｐゴシック" charset="0"/>
                <a:cs typeface="ＭＳ Ｐゴシック" charset="0"/>
              </a:rPr>
              <a:t>for our partners…</a:t>
            </a:r>
          </a:p>
          <a:p>
            <a:endParaRPr lang="en-US" sz="1200" kern="1200" baseline="0" dirty="0">
              <a:solidFill>
                <a:schemeClr val="tx1"/>
              </a:solidFill>
              <a:effectLst/>
              <a:latin typeface="+mn-lt"/>
              <a:ea typeface="ＭＳ Ｐゴシック" charset="0"/>
              <a:cs typeface="ＭＳ Ｐゴシック" charset="0"/>
            </a:endParaRPr>
          </a:p>
          <a:p>
            <a:r>
              <a:rPr lang="en-US" sz="1200" kern="1200" baseline="0" dirty="0">
                <a:solidFill>
                  <a:schemeClr val="tx1"/>
                </a:solidFill>
                <a:effectLst/>
                <a:latin typeface="+mn-lt"/>
                <a:ea typeface="ＭＳ Ｐゴシック" charset="0"/>
                <a:cs typeface="ＭＳ Ｐゴシック" charset="0"/>
              </a:rPr>
              <a:t>But expanding the network also requires extending</a:t>
            </a:r>
            <a:r>
              <a:rPr lang="en-US" sz="1200" b="1" kern="1200" baseline="0" dirty="0">
                <a:solidFill>
                  <a:schemeClr val="tx1"/>
                </a:solidFill>
                <a:effectLst/>
                <a:latin typeface="+mn-lt"/>
                <a:ea typeface="ＭＳ Ｐゴシック" charset="0"/>
                <a:cs typeface="ＭＳ Ｐゴシック" charset="0"/>
              </a:rPr>
              <a:t> security</a:t>
            </a:r>
            <a:r>
              <a:rPr lang="en-US" sz="1200" kern="1200" baseline="0" dirty="0">
                <a:solidFill>
                  <a:schemeClr val="tx1"/>
                </a:solidFill>
                <a:effectLst/>
                <a:latin typeface="+mn-lt"/>
                <a:ea typeface="ＭＳ Ｐゴシック" charset="0"/>
                <a:cs typeface="ＭＳ Ｐゴシック" charset="0"/>
              </a:rPr>
              <a:t>. Security from the core infrastructure to the edge requires the protection against a wider array of attack vectors.</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 </a:t>
            </a:r>
          </a:p>
          <a:p>
            <a:endParaRPr lang="en-US"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8</a:t>
            </a:fld>
            <a:endParaRPr lang="en-US"/>
          </a:p>
        </p:txBody>
      </p:sp>
    </p:spTree>
    <p:extLst>
      <p:ext uri="{BB962C8B-B14F-4D97-AF65-F5344CB8AC3E}">
        <p14:creationId xmlns:p14="http://schemas.microsoft.com/office/powerpoint/2010/main" val="3515529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security, we’ve seen some major</a:t>
            </a:r>
            <a:r>
              <a:rPr lang="en-US" baseline="0" dirty="0"/>
              <a:t> wins…</a:t>
            </a:r>
          </a:p>
          <a:p>
            <a:pPr marL="171450" indent="-171450">
              <a:buFont typeface="Arial" panose="020B0604020202020204" pitchFamily="34" charset="0"/>
              <a:buChar char="•"/>
            </a:pPr>
            <a:r>
              <a:rPr lang="en-US" baseline="0" dirty="0"/>
              <a:t>Over 90% faster detection time since 2015 at Cisco</a:t>
            </a:r>
          </a:p>
          <a:p>
            <a:pPr marL="171450" indent="-171450">
              <a:buFont typeface="Arial" panose="020B0604020202020204" pitchFamily="34" charset="0"/>
              <a:buChar char="•"/>
            </a:pPr>
            <a:r>
              <a:rPr lang="en-US" baseline="0" dirty="0"/>
              <a:t>62 days industry average to patch Flash vulnerabilities – down from 308 days in 2014</a:t>
            </a:r>
          </a:p>
          <a:p>
            <a:pPr marL="171450" indent="-171450">
              <a:buFont typeface="Arial" panose="020B0604020202020204" pitchFamily="34" charset="0"/>
              <a:buChar char="•"/>
            </a:pPr>
            <a:r>
              <a:rPr lang="en-US" baseline="0" dirty="0"/>
              <a:t>90% exploit kit activity down since high of 5,799 blocks in March 2016 </a:t>
            </a:r>
            <a:endParaRPr lang="en-US" dirty="0"/>
          </a:p>
          <a:p>
            <a:endParaRPr lang="en-US" baseline="0" dirty="0"/>
          </a:p>
          <a:p>
            <a:r>
              <a:rPr lang="en-US" baseline="0" dirty="0"/>
              <a:t>But we also continue to see areas for improvement….</a:t>
            </a:r>
          </a:p>
          <a:p>
            <a:pPr marL="171450" indent="-171450">
              <a:buFont typeface="Arial" panose="020B0604020202020204" pitchFamily="34" charset="0"/>
              <a:buChar char="•"/>
            </a:pPr>
            <a:r>
              <a:rPr lang="en-US" baseline="0" dirty="0"/>
              <a:t>$5.3B losses from business email compromise since 2013 </a:t>
            </a:r>
          </a:p>
          <a:p>
            <a:pPr marL="171450" indent="-171450">
              <a:buFont typeface="Arial" panose="020B0604020202020204" pitchFamily="34" charset="0"/>
              <a:buChar char="•"/>
            </a:pPr>
            <a:r>
              <a:rPr lang="en-US" baseline="0" dirty="0"/>
              <a:t>$150M average cost of a data breach by 2020 </a:t>
            </a:r>
          </a:p>
          <a:p>
            <a:pPr marL="171450" indent="-171450">
              <a:buFont typeface="Arial" panose="020B0604020202020204" pitchFamily="34" charset="0"/>
              <a:buChar char="•"/>
            </a:pPr>
            <a:r>
              <a:rPr lang="en-US" baseline="0" dirty="0"/>
              <a:t>4129 data breaches in 2016, exposing a record-shattering 4.2B records </a:t>
            </a:r>
          </a:p>
          <a:p>
            <a:pPr marL="171450" indent="-171450">
              <a:buFont typeface="Arial" panose="020B0604020202020204" pitchFamily="34" charset="0"/>
              <a:buChar char="•"/>
            </a:pPr>
            <a:endParaRPr lang="en-US" baseline="0" dirty="0"/>
          </a:p>
          <a:p>
            <a:endParaRPr lang="en-US" baseline="0" dirty="0"/>
          </a:p>
          <a:p>
            <a:r>
              <a:rPr lang="en-US" b="1" baseline="0" dirty="0"/>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WIN stats from Cisco 2017 Midyear Cybersecurity</a:t>
            </a:r>
            <a:r>
              <a:rPr lang="en-US" baseline="0" dirty="0"/>
              <a:t> report</a:t>
            </a:r>
          </a:p>
          <a:p>
            <a:endParaRPr lang="en-US" baseline="0" dirty="0"/>
          </a:p>
          <a:p>
            <a:r>
              <a:rPr lang="en-US" baseline="0" dirty="0"/>
              <a:t>5.3B BEC Losses </a:t>
            </a:r>
            <a:r>
              <a:rPr lang="mr-IN" baseline="0" dirty="0"/>
              <a:t>–</a:t>
            </a:r>
            <a:r>
              <a:rPr lang="en-US" baseline="0" dirty="0"/>
              <a:t> Cisco 2017 Midyear Cybersecurity report</a:t>
            </a:r>
          </a:p>
          <a:p>
            <a:endParaRPr lang="en-US" baseline="0" dirty="0"/>
          </a:p>
          <a:p>
            <a:r>
              <a:rPr lang="en-US" baseline="0" dirty="0"/>
              <a:t>$150M 2020 cost per breach</a:t>
            </a:r>
            <a:r>
              <a:rPr lang="mr-IN" baseline="0" dirty="0"/>
              <a:t>…</a:t>
            </a:r>
            <a:r>
              <a:rPr lang="en-US" baseline="0" dirty="0"/>
              <a:t> ISACA</a:t>
            </a:r>
          </a:p>
          <a:p>
            <a:endParaRPr lang="en-US" baseline="0" dirty="0"/>
          </a:p>
          <a:p>
            <a:r>
              <a:rPr lang="en-US" baseline="0" dirty="0"/>
              <a:t>4,129 Data Breaches in 2016 </a:t>
            </a:r>
            <a:r>
              <a:rPr lang="mr-IN" baseline="0" dirty="0"/>
              <a:t>–</a:t>
            </a:r>
            <a:r>
              <a:rPr lang="en-US" baseline="0" dirty="0"/>
              <a:t> Data Breach </a:t>
            </a:r>
            <a:r>
              <a:rPr lang="en-US" baseline="0" dirty="0" err="1"/>
              <a:t>Quickview</a:t>
            </a:r>
            <a:r>
              <a:rPr lang="en-US" baseline="0" dirty="0"/>
              <a:t> Report, Risk Based Security, 2017</a:t>
            </a:r>
            <a:endParaRPr lang="en-US" dirty="0"/>
          </a:p>
        </p:txBody>
      </p:sp>
      <p:sp>
        <p:nvSpPr>
          <p:cNvPr id="4" name="Slide Number Placeholder 3"/>
          <p:cNvSpPr>
            <a:spLocks noGrp="1"/>
          </p:cNvSpPr>
          <p:nvPr>
            <p:ph type="sldNum" sz="quarter" idx="10"/>
          </p:nvPr>
        </p:nvSpPr>
        <p:spPr/>
        <p:txBody>
          <a:bodyPr/>
          <a:lstStyle/>
          <a:p>
            <a:fld id="{B5CDF515-2FC2-CE47-BFA6-59703C8C6ABB}" type="slidenum">
              <a:rPr lang="en-US" smtClean="0"/>
              <a:t>9</a:t>
            </a:fld>
            <a:endParaRPr lang="en-US" dirty="0"/>
          </a:p>
        </p:txBody>
      </p:sp>
    </p:spTree>
    <p:extLst>
      <p:ext uri="{BB962C8B-B14F-4D97-AF65-F5344CB8AC3E}">
        <p14:creationId xmlns:p14="http://schemas.microsoft.com/office/powerpoint/2010/main" val="2731119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a:solidFill>
                  <a:schemeClr val="accent6"/>
                </a:solidFill>
              </a:rPr>
              <a:t>The hacker of today has evolved…they are undergoing their own digital transformations</a:t>
            </a:r>
            <a:r>
              <a:rPr lang="en-CA" baseline="0" dirty="0">
                <a:solidFill>
                  <a:schemeClr val="accent6"/>
                </a:solidFill>
              </a:rPr>
              <a:t> </a:t>
            </a:r>
            <a:endParaRPr lang="en-CA" dirty="0">
              <a:solidFill>
                <a:schemeClr val="accent6"/>
              </a:solidFill>
            </a:endParaRPr>
          </a:p>
          <a:p>
            <a:pPr marL="0" indent="0">
              <a:buFont typeface="Arial" panose="020B0604020202020204" pitchFamily="34" charset="0"/>
              <a:buNone/>
            </a:pPr>
            <a:endParaRPr lang="en-CA" dirty="0">
              <a:solidFill>
                <a:schemeClr val="accent6"/>
              </a:solidFill>
            </a:endParaRPr>
          </a:p>
          <a:p>
            <a:pPr marL="174982" indent="-174982">
              <a:buFont typeface="Arial" panose="020B0604020202020204" pitchFamily="34" charset="0"/>
              <a:buChar char="•"/>
            </a:pPr>
            <a:r>
              <a:rPr lang="en-CA" dirty="0">
                <a:solidFill>
                  <a:schemeClr val="accent6"/>
                </a:solidFill>
              </a:rPr>
              <a:t>Teenagers – Yes, they’re still a threat, but hackers can take many forms.</a:t>
            </a:r>
            <a:endParaRPr lang="en-US" dirty="0">
              <a:solidFill>
                <a:schemeClr val="accent6"/>
              </a:solidFill>
            </a:endParaRPr>
          </a:p>
          <a:p>
            <a:pPr marL="174982" indent="-174982">
              <a:buFont typeface="Arial" panose="020B0604020202020204" pitchFamily="34" charset="0"/>
              <a:buChar char="•"/>
            </a:pPr>
            <a:r>
              <a:rPr lang="en-CA" dirty="0">
                <a:solidFill>
                  <a:schemeClr val="accent6"/>
                </a:solidFill>
              </a:rPr>
              <a:t>Organized Crime -</a:t>
            </a:r>
            <a:r>
              <a:rPr lang="en-CA" b="1" dirty="0">
                <a:solidFill>
                  <a:schemeClr val="accent6"/>
                </a:solidFill>
              </a:rPr>
              <a:t> </a:t>
            </a:r>
            <a:r>
              <a:rPr lang="en-CA" dirty="0">
                <a:solidFill>
                  <a:schemeClr val="accent6"/>
                </a:solidFill>
              </a:rPr>
              <a:t>cyber criminals span multiple countries and are performing cybercrimes that are difficult to detect and prosecute.  </a:t>
            </a:r>
            <a:endParaRPr lang="en-US" dirty="0">
              <a:solidFill>
                <a:schemeClr val="accent6"/>
              </a:solidFill>
            </a:endParaRPr>
          </a:p>
          <a:p>
            <a:pPr marL="174982" indent="-174982">
              <a:buFont typeface="Arial" panose="020B0604020202020204" pitchFamily="34" charset="0"/>
              <a:buChar char="•"/>
            </a:pPr>
            <a:r>
              <a:rPr lang="en-CA" dirty="0">
                <a:solidFill>
                  <a:schemeClr val="accent6"/>
                </a:solidFill>
              </a:rPr>
              <a:t>Espionage -</a:t>
            </a:r>
            <a:r>
              <a:rPr lang="en-CA" b="1" dirty="0">
                <a:solidFill>
                  <a:schemeClr val="accent6"/>
                </a:solidFill>
              </a:rPr>
              <a:t> </a:t>
            </a:r>
            <a:r>
              <a:rPr lang="en-CA" dirty="0">
                <a:solidFill>
                  <a:schemeClr val="accent6"/>
                </a:solidFill>
              </a:rPr>
              <a:t>Cyber-espionage allows more information to be </a:t>
            </a:r>
            <a:r>
              <a:rPr lang="en-CA" dirty="0" err="1">
                <a:solidFill>
                  <a:schemeClr val="accent6"/>
                </a:solidFill>
              </a:rPr>
              <a:t>exfiltrated</a:t>
            </a:r>
            <a:r>
              <a:rPr lang="en-CA" dirty="0">
                <a:solidFill>
                  <a:schemeClr val="accent6"/>
                </a:solidFill>
              </a:rPr>
              <a:t> at cheaper costs, with greater deniability.</a:t>
            </a:r>
          </a:p>
          <a:p>
            <a:pPr marL="174982" indent="-174982">
              <a:buFont typeface="Arial" panose="020B0604020202020204" pitchFamily="34" charset="0"/>
              <a:buChar char="•"/>
            </a:pPr>
            <a:endParaRPr lang="en-CA" dirty="0">
              <a:solidFill>
                <a:schemeClr val="accent6"/>
              </a:solidFill>
            </a:endParaRPr>
          </a:p>
          <a:p>
            <a:pPr marL="174982" indent="-174982">
              <a:buFont typeface="Arial" panose="020B0604020202020204" pitchFamily="34" charset="0"/>
              <a:buChar char="•"/>
            </a:pPr>
            <a:endParaRPr lang="en-CA" dirty="0">
              <a:solidFill>
                <a:schemeClr val="accent6"/>
              </a:solidFill>
            </a:endParaRPr>
          </a:p>
          <a:p>
            <a:pPr marL="174982" marR="0" lvl="0" indent="-17498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By analyzing hundreds of criminal forums, Digital Shadows discovered a new trend in the form of remote learning ‘schools’. Available to Russian speakers only, these six-week courses comprise 20 lectures with five expert instructors. The course includes webinars, detailed notes and course material. In exchange for RUB 45,000 ($745) (plus $200 for course fees), aspiring cyber criminals have the potential to make $12k a month, based on a standard 40-hour working week. Given the average Russian monthly wage is less than $700 a month[2] it means cybercriminals could make nearly 17x more than a ‘legitimate’ job.</a:t>
            </a:r>
          </a:p>
          <a:p>
            <a:pPr marL="174982" indent="-174982">
              <a:buFont typeface="Arial" panose="020B0604020202020204" pitchFamily="34" charset="0"/>
              <a:buChar char="•"/>
            </a:pPr>
            <a:endParaRPr lang="en-US" dirty="0">
              <a:solidFill>
                <a:schemeClr val="accent6"/>
              </a:solidFill>
            </a:endParaRPr>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10</a:t>
            </a:fld>
            <a:endParaRPr lang="en-US"/>
          </a:p>
        </p:txBody>
      </p:sp>
    </p:spTree>
    <p:extLst>
      <p:ext uri="{BB962C8B-B14F-4D97-AF65-F5344CB8AC3E}">
        <p14:creationId xmlns:p14="http://schemas.microsoft.com/office/powerpoint/2010/main" val="279815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for Ic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57"/>
            <a:ext cx="9144000" cy="5151120"/>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8409709" y="4889513"/>
            <a:ext cx="359666" cy="274891"/>
          </a:xfrm>
          <a:prstGeom prst="rect">
            <a:avLst/>
          </a:prstGeom>
        </p:spPr>
        <p:txBody>
          <a:bodyPr vert="horz" lIns="91440" tIns="45720" rIns="91440" bIns="45720" rtlCol="0" anchor="ctr"/>
          <a:lstStyle>
            <a:lvl1pPr algn="r">
              <a:defRPr lang="en-US" sz="600" kern="1200" smtClean="0">
                <a:solidFill>
                  <a:srgbClr val="000000"/>
                </a:solidFill>
                <a:latin typeface="+mn-lt"/>
                <a:ea typeface="+mn-ea"/>
                <a:cs typeface="CiscoSans Thin"/>
              </a:defRPr>
            </a:lvl1pPr>
          </a:lstStyle>
          <a:p>
            <a:fld id="{96A97DD0-5BE7-4856-A2A9-C42C6688E607}" type="slidenum">
              <a:rPr/>
              <a:pPr/>
              <a:t>‹#›</a:t>
            </a:fld>
            <a:endParaRPr dirty="0"/>
          </a:p>
        </p:txBody>
      </p:sp>
      <p:sp>
        <p:nvSpPr>
          <p:cNvPr id="8" name="Footer Placeholder 2"/>
          <p:cNvSpPr>
            <a:spLocks noGrp="1"/>
          </p:cNvSpPr>
          <p:nvPr>
            <p:ph type="ftr" sz="quarter" idx="3"/>
          </p:nvPr>
        </p:nvSpPr>
        <p:spPr>
          <a:xfrm>
            <a:off x="5222534" y="4951485"/>
            <a:ext cx="716863" cy="154661"/>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rgbClr val="000000"/>
                </a:solidFill>
                <a:cs typeface="CiscoSans Thin"/>
              </a:defRPr>
            </a:lvl1pPr>
          </a:lstStyle>
          <a:p>
            <a:pPr defTabSz="610744"/>
            <a:r>
              <a:rPr lang="en-US"/>
              <a:t>ITMGEN-4337</a:t>
            </a:r>
          </a:p>
        </p:txBody>
      </p:sp>
      <p:sp>
        <p:nvSpPr>
          <p:cNvPr id="11" name="Title 1"/>
          <p:cNvSpPr>
            <a:spLocks noGrp="1"/>
          </p:cNvSpPr>
          <p:nvPr>
            <p:ph type="title"/>
          </p:nvPr>
        </p:nvSpPr>
        <p:spPr>
          <a:xfrm>
            <a:off x="356616" y="217917"/>
            <a:ext cx="8513064" cy="766141"/>
          </a:xfrm>
        </p:spPr>
        <p:txBody>
          <a:bodyPr/>
          <a:lstStyle/>
          <a:p>
            <a:r>
              <a:rPr lang="en-US"/>
              <a:t>Click to edit Master title style</a:t>
            </a:r>
            <a:endParaRPr lang="en-US" dirty="0"/>
          </a:p>
        </p:txBody>
      </p:sp>
    </p:spTree>
    <p:extLst>
      <p:ext uri="{BB962C8B-B14F-4D97-AF65-F5344CB8AC3E}">
        <p14:creationId xmlns:p14="http://schemas.microsoft.com/office/powerpoint/2010/main" val="700452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629"/>
            <a:ext cx="8345488" cy="73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
        <p:nvSpPr>
          <p:cNvPr id="4" name="Footer Placeholder 2"/>
          <p:cNvSpPr>
            <a:spLocks noGrp="1"/>
          </p:cNvSpPr>
          <p:nvPr>
            <p:ph type="ftr" sz="quarter" idx="3"/>
          </p:nvPr>
        </p:nvSpPr>
        <p:spPr>
          <a:xfrm>
            <a:off x="5222534" y="4951485"/>
            <a:ext cx="716863" cy="154661"/>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rgbClr val="000000"/>
                </a:solidFill>
                <a:cs typeface="CiscoSans Thin"/>
              </a:defRPr>
            </a:lvl1pPr>
          </a:lstStyle>
          <a:p>
            <a:pPr defTabSz="610744"/>
            <a:r>
              <a:rPr lang="en-US"/>
              <a:t>BRKCRT-1601</a:t>
            </a:r>
          </a:p>
        </p:txBody>
      </p:sp>
      <p:sp>
        <p:nvSpPr>
          <p:cNvPr id="5" name="Slide Number Placeholder 1"/>
          <p:cNvSpPr>
            <a:spLocks noGrp="1"/>
          </p:cNvSpPr>
          <p:nvPr>
            <p:ph type="sldNum" sz="quarter" idx="4"/>
          </p:nvPr>
        </p:nvSpPr>
        <p:spPr>
          <a:xfrm>
            <a:off x="8409709" y="4889513"/>
            <a:ext cx="359666" cy="274891"/>
          </a:xfrm>
          <a:prstGeom prst="rect">
            <a:avLst/>
          </a:prstGeom>
        </p:spPr>
        <p:txBody>
          <a:bodyPr vert="horz" lIns="91440" tIns="45720" rIns="91440" bIns="45720" rtlCol="0" anchor="ctr"/>
          <a:lstStyle>
            <a:lvl1pPr algn="r">
              <a:defRPr lang="en-US" sz="600" kern="1200" smtClean="0">
                <a:solidFill>
                  <a:srgbClr val="000000"/>
                </a:solidFill>
                <a:latin typeface="+mn-lt"/>
                <a:ea typeface="+mn-ea"/>
                <a:cs typeface="CiscoSans Thin"/>
              </a:defRPr>
            </a:lvl1pPr>
          </a:lstStyle>
          <a:p>
            <a:fld id="{96A97DD0-5BE7-4856-A2A9-C42C6688E607}" type="slidenum">
              <a:rPr lang="en-US" smtClean="0"/>
              <a:pPr/>
              <a:t>‹#›</a:t>
            </a:fld>
            <a:endParaRPr lang="en-US" dirty="0"/>
          </a:p>
        </p:txBody>
      </p:sp>
    </p:spTree>
    <p:extLst>
      <p:ext uri="{BB962C8B-B14F-4D97-AF65-F5344CB8AC3E}">
        <p14:creationId xmlns:p14="http://schemas.microsoft.com/office/powerpoint/2010/main" val="35719054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4604" y="1349036"/>
            <a:ext cx="8328650" cy="3171144"/>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Placeholder 5"/>
          <p:cNvSpPr>
            <a:spLocks noGrp="1"/>
          </p:cNvSpPr>
          <p:nvPr>
            <p:ph type="title"/>
          </p:nvPr>
        </p:nvSpPr>
        <p:spPr bwMode="auto">
          <a:xfrm>
            <a:off x="437766" y="341630"/>
            <a:ext cx="8345488" cy="52135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b" anchorCtr="0" compatLnSpc="1">
            <a:prstTxWarp prst="textNoShape">
              <a:avLst/>
            </a:prstTxWarp>
          </a:bodyPr>
          <a:lstStyle/>
          <a:p>
            <a:pPr lvl="0"/>
            <a:r>
              <a:rPr lang="en-CA" dirty="0"/>
              <a:t>Click to edit Master title style</a:t>
            </a:r>
            <a:endParaRPr lang="en-GB" dirty="0"/>
          </a:p>
        </p:txBody>
      </p:sp>
    </p:spTree>
    <p:extLst>
      <p:ext uri="{BB962C8B-B14F-4D97-AF65-F5344CB8AC3E}">
        <p14:creationId xmlns:p14="http://schemas.microsoft.com/office/powerpoint/2010/main" val="74684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5" name="Rectangle 4"/>
          <p:cNvSpPr/>
          <p:nvPr userDrawn="1"/>
        </p:nvSpPr>
        <p:spPr>
          <a:xfrm>
            <a:off x="0" y="5041216"/>
            <a:ext cx="9144000" cy="120427"/>
          </a:xfrm>
          <a:prstGeom prst="rect">
            <a:avLst/>
          </a:prstGeom>
          <a:solidFill>
            <a:srgbClr val="792C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294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575"/>
            <a:ext cx="9144000" cy="5147688"/>
          </a:xfrm>
          <a:prstGeom prst="rect">
            <a:avLst/>
          </a:prstGeom>
        </p:spPr>
      </p:pic>
      <p:sp>
        <p:nvSpPr>
          <p:cNvPr id="3" name="Title 1"/>
          <p:cNvSpPr>
            <a:spLocks noGrp="1"/>
          </p:cNvSpPr>
          <p:nvPr>
            <p:ph type="title" hasCustomPrompt="1"/>
          </p:nvPr>
        </p:nvSpPr>
        <p:spPr>
          <a:xfrm>
            <a:off x="4064000" y="2314486"/>
            <a:ext cx="4420628" cy="1215857"/>
          </a:xfrm>
          <a:prstGeom prst="rect">
            <a:avLst/>
          </a:prstGeom>
        </p:spPr>
        <p:txBody>
          <a:bodyPr>
            <a:noAutofit/>
          </a:bodyPr>
          <a:lstStyle>
            <a:lvl1pPr>
              <a:defRPr sz="4000" b="0" baseline="0">
                <a:solidFill>
                  <a:schemeClr val="bg1"/>
                </a:solidFill>
              </a:defRPr>
            </a:lvl1pPr>
          </a:lstStyle>
          <a:p>
            <a:r>
              <a:rPr lang="en-US" dirty="0"/>
              <a:t>Section Header</a:t>
            </a:r>
          </a:p>
        </p:txBody>
      </p:sp>
    </p:spTree>
    <p:extLst>
      <p:ext uri="{BB962C8B-B14F-4D97-AF65-F5344CB8AC3E}">
        <p14:creationId xmlns:p14="http://schemas.microsoft.com/office/powerpoint/2010/main" val="6674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70" y="41148"/>
            <a:ext cx="9144000" cy="5147688"/>
          </a:xfrm>
          <a:prstGeom prst="rect">
            <a:avLst/>
          </a:prstGeom>
        </p:spPr>
      </p:pic>
      <p:sp>
        <p:nvSpPr>
          <p:cNvPr id="3" name="Content Placeholder 2"/>
          <p:cNvSpPr>
            <a:spLocks noGrp="1"/>
          </p:cNvSpPr>
          <p:nvPr>
            <p:ph idx="1"/>
          </p:nvPr>
        </p:nvSpPr>
        <p:spPr>
          <a:xfrm>
            <a:off x="433214" y="1121178"/>
            <a:ext cx="8253586" cy="3477699"/>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436858" y="4771678"/>
            <a:ext cx="249942" cy="274097"/>
          </a:xfrm>
          <a:prstGeom prst="rect">
            <a:avLst/>
          </a:prstGeom>
        </p:spPr>
        <p:txBody>
          <a:bodyPr>
            <a:noAutofit/>
          </a:bodyPr>
          <a:lstStyle/>
          <a:p>
            <a:pPr>
              <a:defRPr/>
            </a:pPr>
            <a:fld id="{BBD1A7EA-EE01-F442-8B26-F345CA645394}" type="slidenum">
              <a:rPr lang="en-US" smtClean="0"/>
              <a:pPr>
                <a:defRPr/>
              </a:pPr>
              <a:t>‹#›</a:t>
            </a:fld>
            <a:endParaRPr lang="en-US" dirty="0"/>
          </a:p>
        </p:txBody>
      </p:sp>
      <p:sp>
        <p:nvSpPr>
          <p:cNvPr id="7" name="Title 1"/>
          <p:cNvSpPr>
            <a:spLocks noGrp="1"/>
          </p:cNvSpPr>
          <p:nvPr>
            <p:ph type="title"/>
          </p:nvPr>
        </p:nvSpPr>
        <p:spPr>
          <a:xfrm>
            <a:off x="463088" y="22474"/>
            <a:ext cx="8242815" cy="431761"/>
          </a:xfrm>
          <a:prstGeom prst="rect">
            <a:avLst/>
          </a:prstGeom>
        </p:spPr>
        <p:txBody>
          <a:bodyPr>
            <a:noAutofit/>
          </a:bodyPr>
          <a:lstStyle>
            <a:lvl1pPr>
              <a:defRPr b="0">
                <a:solidFill>
                  <a:srgbClr val="31444C"/>
                </a:solidFill>
              </a:defRPr>
            </a:lvl1pPr>
          </a:lstStyle>
          <a:p>
            <a:r>
              <a:rPr lang="en-US" dirty="0"/>
              <a:t>Click to edit Master title style</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148"/>
            <a:ext cx="9144000" cy="5147688"/>
          </a:xfrm>
          <a:prstGeom prst="rect">
            <a:avLst/>
          </a:prstGeom>
        </p:spPr>
      </p:pic>
      <p:sp>
        <p:nvSpPr>
          <p:cNvPr id="3" name="Content Placeholder 2"/>
          <p:cNvSpPr>
            <a:spLocks noGrp="1"/>
          </p:cNvSpPr>
          <p:nvPr>
            <p:ph idx="1"/>
          </p:nvPr>
        </p:nvSpPr>
        <p:spPr>
          <a:xfrm>
            <a:off x="463087" y="809962"/>
            <a:ext cx="8223717" cy="3788918"/>
          </a:xfrm>
          <a:prstGeom prst="rect">
            <a:avLst/>
          </a:prstGeom>
        </p:spPr>
        <p:txBody>
          <a:bodyPr>
            <a:noAutofit/>
          </a:bodyPr>
          <a:lstStyle>
            <a:lvl1pPr marL="0" indent="0">
              <a:buNone/>
              <a:defRPr/>
            </a:lvl1pPr>
            <a:lvl2pPr marL="457212" indent="0">
              <a:buNone/>
              <a:defRPr/>
            </a:lvl2pPr>
            <a:lvl3pPr marL="914424" indent="0">
              <a:buNone/>
              <a:defRPr/>
            </a:lvl3pPr>
            <a:lvl4pPr marL="1371635" indent="0">
              <a:buNone/>
              <a:defRPr/>
            </a:lvl4pPr>
            <a:lvl5pPr marL="1828847" indent="0">
              <a:buNone/>
              <a:defRPr/>
            </a:lvl5pPr>
          </a:lstStyle>
          <a:p>
            <a:pPr lvl="0"/>
            <a:r>
              <a:rPr lang="en-US"/>
              <a:t>Click to edit Master text styles</a:t>
            </a:r>
          </a:p>
        </p:txBody>
      </p:sp>
      <p:sp>
        <p:nvSpPr>
          <p:cNvPr id="6" name="Slide Number Placeholder 5"/>
          <p:cNvSpPr>
            <a:spLocks noGrp="1"/>
          </p:cNvSpPr>
          <p:nvPr>
            <p:ph type="sldNum" sz="quarter" idx="12"/>
          </p:nvPr>
        </p:nvSpPr>
        <p:spPr>
          <a:xfrm>
            <a:off x="8436858" y="4771678"/>
            <a:ext cx="249942" cy="274097"/>
          </a:xfrm>
          <a:prstGeom prst="rect">
            <a:avLst/>
          </a:prstGeom>
        </p:spPr>
        <p:txBody>
          <a:bodyPr>
            <a:noAutofit/>
          </a:bodyPr>
          <a:lstStyle/>
          <a:p>
            <a:pPr>
              <a:defRPr/>
            </a:pPr>
            <a:fld id="{BBD1A7EA-EE01-F442-8B26-F345CA645394}" type="slidenum">
              <a:rPr lang="en-US" smtClean="0"/>
              <a:pPr>
                <a:defRPr/>
              </a:pPr>
              <a:t>‹#›</a:t>
            </a:fld>
            <a:endParaRPr lang="en-US" dirty="0"/>
          </a:p>
        </p:txBody>
      </p:sp>
      <p:sp>
        <p:nvSpPr>
          <p:cNvPr id="7" name="Title 1"/>
          <p:cNvSpPr>
            <a:spLocks noGrp="1"/>
          </p:cNvSpPr>
          <p:nvPr>
            <p:ph type="title"/>
          </p:nvPr>
        </p:nvSpPr>
        <p:spPr>
          <a:xfrm>
            <a:off x="463088" y="22474"/>
            <a:ext cx="8242815" cy="431761"/>
          </a:xfrm>
          <a:prstGeom prst="rect">
            <a:avLst/>
          </a:prstGeom>
        </p:spPr>
        <p:txBody>
          <a:bodyPr>
            <a:noAutofit/>
          </a:bodyPr>
          <a:lstStyle>
            <a:lvl1pPr>
              <a:defRPr b="0">
                <a:solidFill>
                  <a:srgbClr val="31444C"/>
                </a:solidFill>
              </a:defRPr>
            </a:lvl1pPr>
          </a:lstStyle>
          <a:p>
            <a:r>
              <a:rPr lang="en-US" dirty="0"/>
              <a:t>Click to edit Master title style</a:t>
            </a:r>
          </a:p>
        </p:txBody>
      </p:sp>
    </p:spTree>
    <p:extLst>
      <p:ext uri="{BB962C8B-B14F-4D97-AF65-F5344CB8AC3E}">
        <p14:creationId xmlns:p14="http://schemas.microsoft.com/office/powerpoint/2010/main" val="296428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203"/>
            <a:ext cx="9156700" cy="5154837"/>
          </a:xfrm>
          <a:prstGeom prst="rect">
            <a:avLst/>
          </a:prstGeom>
        </p:spPr>
      </p:pic>
      <p:sp>
        <p:nvSpPr>
          <p:cNvPr id="3" name="Content Placeholder 2"/>
          <p:cNvSpPr>
            <a:spLocks noGrp="1"/>
          </p:cNvSpPr>
          <p:nvPr>
            <p:ph sz="half" idx="1"/>
          </p:nvPr>
        </p:nvSpPr>
        <p:spPr>
          <a:xfrm>
            <a:off x="406400" y="960286"/>
            <a:ext cx="4038600" cy="3397615"/>
          </a:xfrm>
          <a:prstGeom prst="rect">
            <a:avLst/>
          </a:prstGeo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60286"/>
            <a:ext cx="4038600" cy="3397615"/>
          </a:xfrm>
          <a:prstGeom prst="rect">
            <a:avLst/>
          </a:prstGeo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424867" y="4771678"/>
            <a:ext cx="261937" cy="274097"/>
          </a:xfrm>
          <a:prstGeom prst="rect">
            <a:avLst/>
          </a:prstGeom>
        </p:spPr>
        <p:txBody>
          <a:bodyPr>
            <a:noAutofit/>
          </a:bodyPr>
          <a:lstStyle/>
          <a:p>
            <a:pPr>
              <a:defRPr/>
            </a:pPr>
            <a:fld id="{00D40F12-9BF9-A24E-891E-18E7769A6C5C}" type="slidenum">
              <a:rPr lang="en-US" smtClean="0"/>
              <a:pPr>
                <a:defRPr/>
              </a:pPr>
              <a:t>‹#›</a:t>
            </a:fld>
            <a:endParaRPr lang="en-US" dirty="0"/>
          </a:p>
        </p:txBody>
      </p:sp>
      <p:sp>
        <p:nvSpPr>
          <p:cNvPr id="10" name="Title 1"/>
          <p:cNvSpPr>
            <a:spLocks noGrp="1"/>
          </p:cNvSpPr>
          <p:nvPr>
            <p:ph type="title"/>
          </p:nvPr>
        </p:nvSpPr>
        <p:spPr>
          <a:xfrm>
            <a:off x="463088" y="22474"/>
            <a:ext cx="8242815" cy="431761"/>
          </a:xfrm>
          <a:prstGeom prst="rect">
            <a:avLst/>
          </a:prstGeom>
        </p:spPr>
        <p:txBody>
          <a:bodyPr>
            <a:noAutofit/>
          </a:bodyPr>
          <a:lstStyle>
            <a:lvl1pPr>
              <a:defRPr b="0">
                <a:solidFill>
                  <a:srgbClr val="31444C"/>
                </a:solidFill>
              </a:defRPr>
            </a:lvl1pPr>
          </a:lstStyle>
          <a:p>
            <a:r>
              <a:rPr lang="en-US" dirty="0"/>
              <a:t>Click to edit Master title style</a:t>
            </a:r>
          </a:p>
        </p:txBody>
      </p:sp>
    </p:spTree>
    <p:extLst>
      <p:ext uri="{BB962C8B-B14F-4D97-AF65-F5344CB8AC3E}">
        <p14:creationId xmlns:p14="http://schemas.microsoft.com/office/powerpoint/2010/main" val="126059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1304"/>
            <a:ext cx="9178925" cy="5167349"/>
          </a:xfrm>
          <a:prstGeom prst="rect">
            <a:avLst/>
          </a:prstGeom>
        </p:spPr>
      </p:pic>
      <p:sp>
        <p:nvSpPr>
          <p:cNvPr id="3" name="Slide Number Placeholder 2"/>
          <p:cNvSpPr>
            <a:spLocks noGrp="1"/>
          </p:cNvSpPr>
          <p:nvPr>
            <p:ph type="sldNum" sz="quarter" idx="10"/>
          </p:nvPr>
        </p:nvSpPr>
        <p:spPr/>
        <p:txBody>
          <a:bodyPr/>
          <a:lstStyle/>
          <a:p>
            <a:fld id="{2066355A-084C-D24E-9AD2-7E4FC41EA627}" type="slidenum">
              <a:rPr lang="en-US" smtClean="0"/>
              <a:pPr/>
              <a:t>‹#›</a:t>
            </a:fld>
            <a:endParaRPr lang="en-US" dirty="0"/>
          </a:p>
        </p:txBody>
      </p:sp>
      <p:sp>
        <p:nvSpPr>
          <p:cNvPr id="5" name="Content Placeholder 2"/>
          <p:cNvSpPr>
            <a:spLocks noGrp="1"/>
          </p:cNvSpPr>
          <p:nvPr>
            <p:ph idx="1"/>
          </p:nvPr>
        </p:nvSpPr>
        <p:spPr>
          <a:xfrm>
            <a:off x="372396" y="953430"/>
            <a:ext cx="8402788" cy="3818247"/>
          </a:xfrm>
          <a:prstGeom prst="rect">
            <a:avLst/>
          </a:prstGeom>
        </p:spPr>
        <p:txBody>
          <a:bodyPr>
            <a:noAutofit/>
          </a:bodyPr>
          <a:lstStyle>
            <a:lvl1pPr marL="0" indent="0">
              <a:buNone/>
              <a:defRPr/>
            </a:lvl1pPr>
            <a:lvl2pPr marL="457212" indent="0">
              <a:buNone/>
              <a:defRPr/>
            </a:lvl2pPr>
            <a:lvl3pPr marL="914424" indent="0">
              <a:buNone/>
              <a:defRPr/>
            </a:lvl3pPr>
            <a:lvl4pPr marL="1371635" indent="0">
              <a:buNone/>
              <a:defRPr/>
            </a:lvl4pPr>
            <a:lvl5pPr marL="1828847" indent="0">
              <a:buNone/>
              <a:defRPr/>
            </a:lvl5pPr>
          </a:lstStyle>
          <a:p>
            <a:pPr lvl="0"/>
            <a:r>
              <a:rPr lang="en-US" dirty="0"/>
              <a:t>Click to edit Master text styles</a:t>
            </a:r>
          </a:p>
        </p:txBody>
      </p:sp>
      <p:sp>
        <p:nvSpPr>
          <p:cNvPr id="8" name="Title 1"/>
          <p:cNvSpPr>
            <a:spLocks noGrp="1"/>
          </p:cNvSpPr>
          <p:nvPr>
            <p:ph type="title"/>
          </p:nvPr>
        </p:nvSpPr>
        <p:spPr>
          <a:xfrm>
            <a:off x="463088" y="22474"/>
            <a:ext cx="8242815" cy="431761"/>
          </a:xfrm>
          <a:prstGeom prst="rect">
            <a:avLst/>
          </a:prstGeom>
        </p:spPr>
        <p:txBody>
          <a:bodyPr>
            <a:noAutofit/>
          </a:bodyPr>
          <a:lstStyle>
            <a:lvl1pPr>
              <a:defRPr b="0">
                <a:solidFill>
                  <a:srgbClr val="31444C"/>
                </a:solidFill>
              </a:defRPr>
            </a:lvl1pPr>
          </a:lstStyle>
          <a:p>
            <a:r>
              <a:rPr lang="en-US" dirty="0"/>
              <a:t>Click to edit Master title style</a:t>
            </a:r>
          </a:p>
        </p:txBody>
      </p:sp>
    </p:spTree>
    <p:extLst>
      <p:ext uri="{BB962C8B-B14F-4D97-AF65-F5344CB8AC3E}">
        <p14:creationId xmlns:p14="http://schemas.microsoft.com/office/powerpoint/2010/main" val="2896909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066355A-084C-D24E-9AD2-7E4FC41EA627}"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203"/>
            <a:ext cx="9156700" cy="5154837"/>
          </a:xfrm>
          <a:prstGeom prst="rect">
            <a:avLst/>
          </a:prstGeom>
        </p:spPr>
      </p:pic>
      <p:sp>
        <p:nvSpPr>
          <p:cNvPr id="5" name="Content Placeholder 2"/>
          <p:cNvSpPr>
            <a:spLocks noGrp="1"/>
          </p:cNvSpPr>
          <p:nvPr>
            <p:ph idx="1"/>
          </p:nvPr>
        </p:nvSpPr>
        <p:spPr>
          <a:xfrm>
            <a:off x="463087" y="809962"/>
            <a:ext cx="8223717" cy="3788918"/>
          </a:xfrm>
          <a:prstGeom prst="rect">
            <a:avLst/>
          </a:prstGeom>
        </p:spPr>
        <p:txBody>
          <a:bodyPr>
            <a:noAutofit/>
          </a:bodyPr>
          <a:lstStyle>
            <a:lvl1pPr marL="0" indent="0">
              <a:buNone/>
              <a:defRPr/>
            </a:lvl1pPr>
            <a:lvl2pPr marL="457212" indent="0">
              <a:buNone/>
              <a:defRPr/>
            </a:lvl2pPr>
            <a:lvl3pPr marL="914424" indent="0">
              <a:buNone/>
              <a:defRPr/>
            </a:lvl3pPr>
            <a:lvl4pPr marL="1371635" indent="0">
              <a:buNone/>
              <a:defRPr/>
            </a:lvl4pPr>
            <a:lvl5pPr marL="1828847" indent="0">
              <a:buNone/>
              <a:defRPr/>
            </a:lvl5pPr>
          </a:lstStyle>
          <a:p>
            <a:pPr lvl="0"/>
            <a:r>
              <a:rPr lang="en-US"/>
              <a:t>Click to edit Master text styles</a:t>
            </a:r>
          </a:p>
        </p:txBody>
      </p:sp>
      <p:sp>
        <p:nvSpPr>
          <p:cNvPr id="6" name="Title 1"/>
          <p:cNvSpPr>
            <a:spLocks noGrp="1"/>
          </p:cNvSpPr>
          <p:nvPr>
            <p:ph type="title"/>
          </p:nvPr>
        </p:nvSpPr>
        <p:spPr>
          <a:xfrm>
            <a:off x="463088" y="22474"/>
            <a:ext cx="8242815" cy="431761"/>
          </a:xfrm>
          <a:prstGeom prst="rect">
            <a:avLst/>
          </a:prstGeom>
        </p:spPr>
        <p:txBody>
          <a:bodyPr>
            <a:noAutofit/>
          </a:bodyPr>
          <a:lstStyle>
            <a:lvl1pPr>
              <a:defRPr b="0">
                <a:solidFill>
                  <a:srgbClr val="31444C"/>
                </a:solidFill>
              </a:defRPr>
            </a:lvl1pPr>
          </a:lstStyle>
          <a:p>
            <a:r>
              <a:rPr lang="en-US" dirty="0"/>
              <a:t>Click to edit Master title style</a:t>
            </a:r>
          </a:p>
        </p:txBody>
      </p:sp>
      <p:sp>
        <p:nvSpPr>
          <p:cNvPr id="7" name="Slide Number Placeholder 2"/>
          <p:cNvSpPr txBox="1">
            <a:spLocks/>
          </p:cNvSpPr>
          <p:nvPr userDrawn="1"/>
        </p:nvSpPr>
        <p:spPr>
          <a:xfrm>
            <a:off x="8577267" y="4924219"/>
            <a:ext cx="261937" cy="274097"/>
          </a:xfrm>
          <a:prstGeom prst="rect">
            <a:avLst/>
          </a:prstGeom>
        </p:spPr>
        <p:txBody>
          <a:bodyPr vert="horz" lIns="91440" tIns="45720" rIns="0" bIns="45720" rtlCol="0" anchor="ctr"/>
          <a:lstStyle>
            <a:defPPr>
              <a:defRPr lang="en-US"/>
            </a:defPPr>
            <a:lvl1pPr algn="r" defTabSz="457200" rtl="0" fontAlgn="base">
              <a:spcBef>
                <a:spcPct val="0"/>
              </a:spcBef>
              <a:spcAft>
                <a:spcPct val="0"/>
              </a:spcAft>
              <a:defRPr sz="900" kern="1200">
                <a:solidFill>
                  <a:srgbClr val="69727B"/>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2066355A-084C-D24E-9AD2-7E4FC41EA627}" type="slidenum">
              <a:rPr lang="en-US" sz="900" smtClean="0"/>
              <a:pPr/>
              <a:t>‹#›</a:t>
            </a:fld>
            <a:endParaRPr lang="en-US" sz="900" dirty="0"/>
          </a:p>
        </p:txBody>
      </p:sp>
    </p:spTree>
    <p:extLst>
      <p:ext uri="{BB962C8B-B14F-4D97-AF65-F5344CB8AC3E}">
        <p14:creationId xmlns:p14="http://schemas.microsoft.com/office/powerpoint/2010/main" val="378454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24867" y="4771678"/>
            <a:ext cx="261937" cy="274097"/>
          </a:xfrm>
          <a:prstGeom prst="rect">
            <a:avLst/>
          </a:prstGeom>
        </p:spPr>
        <p:txBody>
          <a:bodyPr>
            <a:noAutofit/>
          </a:bodyPr>
          <a:lstStyle/>
          <a:p>
            <a:pPr>
              <a:defRPr/>
            </a:pPr>
            <a:fld id="{BBD1A7EA-EE01-F442-8B26-F345CA645394}" type="slidenum">
              <a:rPr lang="en-US" smtClean="0"/>
              <a:pPr>
                <a:defRPr/>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1758"/>
            <a:ext cx="9299748" cy="5235367"/>
          </a:xfrm>
          <a:prstGeom prst="rect">
            <a:avLst/>
          </a:prstGeom>
        </p:spPr>
      </p:pic>
      <p:sp>
        <p:nvSpPr>
          <p:cNvPr id="4" name="Content Placeholder 2"/>
          <p:cNvSpPr>
            <a:spLocks noGrp="1"/>
          </p:cNvSpPr>
          <p:nvPr>
            <p:ph idx="1"/>
          </p:nvPr>
        </p:nvSpPr>
        <p:spPr>
          <a:xfrm>
            <a:off x="463087" y="809962"/>
            <a:ext cx="8223717" cy="3788918"/>
          </a:xfrm>
          <a:prstGeom prst="rect">
            <a:avLst/>
          </a:prstGeom>
        </p:spPr>
        <p:txBody>
          <a:bodyPr>
            <a:noAutofit/>
          </a:bodyPr>
          <a:lstStyle>
            <a:lvl1pPr marL="0" indent="0">
              <a:buNone/>
              <a:defRPr/>
            </a:lvl1pPr>
            <a:lvl2pPr marL="457212" indent="0">
              <a:buNone/>
              <a:defRPr/>
            </a:lvl2pPr>
            <a:lvl3pPr marL="914424" indent="0">
              <a:buNone/>
              <a:defRPr/>
            </a:lvl3pPr>
            <a:lvl4pPr marL="1371635" indent="0">
              <a:buNone/>
              <a:defRPr/>
            </a:lvl4pPr>
            <a:lvl5pPr marL="1828847" indent="0">
              <a:buNone/>
              <a:defRPr/>
            </a:lvl5pPr>
          </a:lstStyle>
          <a:p>
            <a:pPr lvl="0"/>
            <a:r>
              <a:rPr lang="en-US"/>
              <a:t>Click to edit Master text styles</a:t>
            </a:r>
          </a:p>
        </p:txBody>
      </p:sp>
      <p:sp>
        <p:nvSpPr>
          <p:cNvPr id="5" name="Title 1"/>
          <p:cNvSpPr>
            <a:spLocks noGrp="1"/>
          </p:cNvSpPr>
          <p:nvPr>
            <p:ph type="title"/>
          </p:nvPr>
        </p:nvSpPr>
        <p:spPr>
          <a:xfrm>
            <a:off x="463088" y="22474"/>
            <a:ext cx="8242815" cy="431761"/>
          </a:xfrm>
          <a:prstGeom prst="rect">
            <a:avLst/>
          </a:prstGeom>
        </p:spPr>
        <p:txBody>
          <a:bodyPr>
            <a:noAutofit/>
          </a:bodyPr>
          <a:lstStyle>
            <a:lvl1pPr>
              <a:defRPr b="0">
                <a:solidFill>
                  <a:srgbClr val="31444C"/>
                </a:solidFill>
              </a:defRPr>
            </a:lvl1pPr>
          </a:lstStyle>
          <a:p>
            <a:r>
              <a:rPr lang="en-US" dirty="0"/>
              <a:t>Click to edit Master title style</a:t>
            </a:r>
          </a:p>
        </p:txBody>
      </p:sp>
      <p:sp>
        <p:nvSpPr>
          <p:cNvPr id="7" name="Slide Number Placeholder 2"/>
          <p:cNvSpPr txBox="1">
            <a:spLocks/>
          </p:cNvSpPr>
          <p:nvPr userDrawn="1"/>
        </p:nvSpPr>
        <p:spPr>
          <a:xfrm>
            <a:off x="8577267" y="4924219"/>
            <a:ext cx="261937" cy="274097"/>
          </a:xfrm>
          <a:prstGeom prst="rect">
            <a:avLst/>
          </a:prstGeom>
        </p:spPr>
        <p:txBody>
          <a:bodyPr vert="horz" lIns="91440" tIns="45720" rIns="0" bIns="45720" rtlCol="0" anchor="ctr"/>
          <a:lstStyle>
            <a:defPPr>
              <a:defRPr lang="en-US"/>
            </a:defPPr>
            <a:lvl1pPr algn="r" defTabSz="457200" rtl="0" fontAlgn="base">
              <a:spcBef>
                <a:spcPct val="0"/>
              </a:spcBef>
              <a:spcAft>
                <a:spcPct val="0"/>
              </a:spcAft>
              <a:defRPr sz="900" kern="1200">
                <a:solidFill>
                  <a:srgbClr val="69727B"/>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2066355A-084C-D24E-9AD2-7E4FC41EA627}" type="slidenum">
              <a:rPr lang="en-US" sz="900" smtClean="0"/>
              <a:pPr/>
              <a:t>‹#›</a:t>
            </a:fld>
            <a:endParaRPr lang="en-US" sz="900" dirty="0"/>
          </a:p>
        </p:txBody>
      </p:sp>
    </p:spTree>
    <p:extLst>
      <p:ext uri="{BB962C8B-B14F-4D97-AF65-F5344CB8AC3E}">
        <p14:creationId xmlns:p14="http://schemas.microsoft.com/office/powerpoint/2010/main" val="215498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68" y="-14557"/>
            <a:ext cx="9166194" cy="5160182"/>
          </a:xfrm>
          <a:prstGeom prst="rect">
            <a:avLst/>
          </a:prstGeom>
        </p:spPr>
      </p:pic>
      <p:sp>
        <p:nvSpPr>
          <p:cNvPr id="5" name="Title 1"/>
          <p:cNvSpPr>
            <a:spLocks noGrp="1"/>
          </p:cNvSpPr>
          <p:nvPr>
            <p:ph type="title" hasCustomPrompt="1"/>
          </p:nvPr>
        </p:nvSpPr>
        <p:spPr>
          <a:xfrm>
            <a:off x="4633654" y="2314486"/>
            <a:ext cx="3850974" cy="1215857"/>
          </a:xfrm>
          <a:prstGeom prst="rect">
            <a:avLst/>
          </a:prstGeom>
        </p:spPr>
        <p:txBody>
          <a:bodyPr>
            <a:noAutofit/>
          </a:bodyPr>
          <a:lstStyle>
            <a:lvl1pPr>
              <a:defRPr sz="4000" b="0" baseline="0">
                <a:solidFill>
                  <a:srgbClr val="FFFFFF"/>
                </a:solidFill>
              </a:defRPr>
            </a:lvl1pPr>
          </a:lstStyle>
          <a:p>
            <a:r>
              <a:rPr lang="en-US" dirty="0"/>
              <a:t>THANK YOU!</a:t>
            </a:r>
          </a:p>
        </p:txBody>
      </p:sp>
    </p:spTree>
    <p:extLst>
      <p:ext uri="{BB962C8B-B14F-4D97-AF65-F5344CB8AC3E}">
        <p14:creationId xmlns:p14="http://schemas.microsoft.com/office/powerpoint/2010/main" val="386082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8424867" y="4771678"/>
            <a:ext cx="261937" cy="274097"/>
          </a:xfrm>
          <a:prstGeom prst="rect">
            <a:avLst/>
          </a:prstGeom>
        </p:spPr>
        <p:txBody>
          <a:bodyPr vert="horz" lIns="91440" tIns="45720" rIns="0" bIns="45720" rtlCol="0" anchor="ctr"/>
          <a:lstStyle>
            <a:lvl1pPr algn="r">
              <a:defRPr sz="900">
                <a:solidFill>
                  <a:srgbClr val="69727B"/>
                </a:solidFill>
              </a:defRPr>
            </a:lvl1pPr>
          </a:lstStyle>
          <a:p>
            <a:fld id="{2066355A-084C-D24E-9AD2-7E4FC41EA627}" type="slidenum">
              <a:rPr lang="en-US" smtClean="0"/>
              <a:pPr/>
              <a:t>‹#›</a:t>
            </a:fld>
            <a:endParaRPr lang="en-US" dirty="0"/>
          </a:p>
        </p:txBody>
      </p:sp>
      <p:sp>
        <p:nvSpPr>
          <p:cNvPr id="12" name="Title Placeholder 1"/>
          <p:cNvSpPr>
            <a:spLocks noGrp="1"/>
          </p:cNvSpPr>
          <p:nvPr>
            <p:ph type="title"/>
          </p:nvPr>
        </p:nvSpPr>
        <p:spPr>
          <a:xfrm>
            <a:off x="457200" y="206171"/>
            <a:ext cx="8229600" cy="858044"/>
          </a:xfrm>
          <a:prstGeom prst="rect">
            <a:avLst/>
          </a:prstGeom>
        </p:spPr>
        <p:txBody>
          <a:bodyPr vert="horz" lIns="0" tIns="45720" rIns="91440" bIns="45720" rtlCol="0" anchor="ctr">
            <a:noAutofit/>
          </a:bodyPr>
          <a:lstStyle/>
          <a:p>
            <a:r>
              <a:rPr lang="en-US" dirty="0"/>
              <a:t>Click to edit Master title style</a:t>
            </a:r>
          </a:p>
        </p:txBody>
      </p:sp>
      <p:sp>
        <p:nvSpPr>
          <p:cNvPr id="13" name="Text Placeholder 2"/>
          <p:cNvSpPr>
            <a:spLocks noGrp="1"/>
          </p:cNvSpPr>
          <p:nvPr>
            <p:ph type="body" idx="1"/>
          </p:nvPr>
        </p:nvSpPr>
        <p:spPr>
          <a:xfrm>
            <a:off x="457200" y="1201262"/>
            <a:ext cx="8229600" cy="3397615"/>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83745" r:id="rId1"/>
    <p:sldLayoutId id="2147483761" r:id="rId2"/>
    <p:sldLayoutId id="2147483746" r:id="rId3"/>
    <p:sldLayoutId id="2147483747" r:id="rId4"/>
    <p:sldLayoutId id="2147483754" r:id="rId5"/>
    <p:sldLayoutId id="2147483762" r:id="rId6"/>
    <p:sldLayoutId id="2147483763" r:id="rId7"/>
    <p:sldLayoutId id="2147483757" r:id="rId8"/>
    <p:sldLayoutId id="2147483755" r:id="rId9"/>
    <p:sldLayoutId id="2147483764" r:id="rId10"/>
    <p:sldLayoutId id="2147483769" r:id="rId11"/>
    <p:sldLayoutId id="2147483770" r:id="rId12"/>
    <p:sldLayoutId id="2147483771" r:id="rId13"/>
  </p:sldLayoutIdLst>
  <p:txStyles>
    <p:titleStyle>
      <a:lvl1pPr algn="l" defTabSz="457212" rtl="0" eaLnBrk="1" latinLnBrk="0" hangingPunct="1">
        <a:spcBef>
          <a:spcPct val="0"/>
        </a:spcBef>
        <a:buNone/>
        <a:defRPr sz="2800" b="1" kern="1200">
          <a:solidFill>
            <a:schemeClr val="accent1"/>
          </a:solidFill>
          <a:latin typeface="+mj-lt"/>
          <a:ea typeface="+mj-ea"/>
          <a:cs typeface="+mj-cs"/>
        </a:defRPr>
      </a:lvl1pPr>
    </p:titleStyle>
    <p:bodyStyle>
      <a:lvl1pPr marL="225431" indent="-225431" algn="l" defTabSz="457212"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69" indent="-285757" algn="l" defTabSz="457212" rtl="0" eaLnBrk="1" latinLnBrk="0" hangingPunct="1">
        <a:spcBef>
          <a:spcPct val="20000"/>
        </a:spcBef>
        <a:buFont typeface="Arial"/>
        <a:buChar char="–"/>
        <a:defRPr sz="1800" kern="1200">
          <a:solidFill>
            <a:srgbClr val="576068"/>
          </a:solidFill>
          <a:latin typeface="+mn-lt"/>
          <a:ea typeface="+mn-ea"/>
          <a:cs typeface="+mn-cs"/>
        </a:defRPr>
      </a:lvl2pPr>
      <a:lvl3pPr marL="1081115" indent="-166692" algn="l" defTabSz="457212"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42" indent="-228606" algn="l" defTabSz="457212" rtl="0" eaLnBrk="1" latinLnBrk="0" hangingPunct="1">
        <a:spcBef>
          <a:spcPct val="20000"/>
        </a:spcBef>
        <a:buFont typeface="Arial"/>
        <a:buChar char="–"/>
        <a:defRPr sz="1400" kern="1200">
          <a:solidFill>
            <a:srgbClr val="576068"/>
          </a:solidFill>
          <a:latin typeface="+mn-lt"/>
          <a:ea typeface="+mn-ea"/>
          <a:cs typeface="+mn-cs"/>
        </a:defRPr>
      </a:lvl4pPr>
      <a:lvl5pPr marL="2003477" indent="-174630" algn="l" defTabSz="457212"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65" indent="-228606" algn="l" defTabSz="457212" rtl="0" eaLnBrk="1" latinLnBrk="0" hangingPunct="1">
        <a:spcBef>
          <a:spcPct val="20000"/>
        </a:spcBef>
        <a:buFont typeface="Arial"/>
        <a:buChar char="•"/>
        <a:defRPr sz="2000" kern="1200">
          <a:solidFill>
            <a:schemeClr val="tx1"/>
          </a:solidFill>
          <a:latin typeface="+mn-lt"/>
          <a:ea typeface="+mn-ea"/>
          <a:cs typeface="+mn-cs"/>
        </a:defRPr>
      </a:lvl6pPr>
      <a:lvl7pPr marL="2971877" indent="-228606" algn="l" defTabSz="457212" rtl="0" eaLnBrk="1" latinLnBrk="0" hangingPunct="1">
        <a:spcBef>
          <a:spcPct val="20000"/>
        </a:spcBef>
        <a:buFont typeface="Arial"/>
        <a:buChar char="•"/>
        <a:defRPr sz="2000" kern="1200">
          <a:solidFill>
            <a:schemeClr val="tx1"/>
          </a:solidFill>
          <a:latin typeface="+mn-lt"/>
          <a:ea typeface="+mn-ea"/>
          <a:cs typeface="+mn-cs"/>
        </a:defRPr>
      </a:lvl7pPr>
      <a:lvl8pPr marL="3429089" indent="-228606" algn="l" defTabSz="457212" rtl="0" eaLnBrk="1" latinLnBrk="0" hangingPunct="1">
        <a:spcBef>
          <a:spcPct val="20000"/>
        </a:spcBef>
        <a:buFont typeface="Arial"/>
        <a:buChar char="•"/>
        <a:defRPr sz="2000" kern="1200">
          <a:solidFill>
            <a:schemeClr val="tx1"/>
          </a:solidFill>
          <a:latin typeface="+mn-lt"/>
          <a:ea typeface="+mn-ea"/>
          <a:cs typeface="+mn-cs"/>
        </a:defRPr>
      </a:lvl8pPr>
      <a:lvl9pPr marL="3886300" indent="-228606" algn="l" defTabSz="45721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2" rtl="0" eaLnBrk="1" latinLnBrk="0" hangingPunct="1">
        <a:defRPr sz="1800" kern="1200">
          <a:solidFill>
            <a:schemeClr val="tx1"/>
          </a:solidFill>
          <a:latin typeface="+mn-lt"/>
          <a:ea typeface="+mn-ea"/>
          <a:cs typeface="+mn-cs"/>
        </a:defRPr>
      </a:lvl1pPr>
      <a:lvl2pPr marL="457212" algn="l" defTabSz="457212" rtl="0" eaLnBrk="1" latinLnBrk="0" hangingPunct="1">
        <a:defRPr sz="1800" kern="1200">
          <a:solidFill>
            <a:schemeClr val="tx1"/>
          </a:solidFill>
          <a:latin typeface="+mn-lt"/>
          <a:ea typeface="+mn-ea"/>
          <a:cs typeface="+mn-cs"/>
        </a:defRPr>
      </a:lvl2pPr>
      <a:lvl3pPr marL="914424" algn="l" defTabSz="457212" rtl="0" eaLnBrk="1" latinLnBrk="0" hangingPunct="1">
        <a:defRPr sz="1800" kern="1200">
          <a:solidFill>
            <a:schemeClr val="tx1"/>
          </a:solidFill>
          <a:latin typeface="+mn-lt"/>
          <a:ea typeface="+mn-ea"/>
          <a:cs typeface="+mn-cs"/>
        </a:defRPr>
      </a:lvl3pPr>
      <a:lvl4pPr marL="1371635" algn="l" defTabSz="457212" rtl="0" eaLnBrk="1" latinLnBrk="0" hangingPunct="1">
        <a:defRPr sz="1800" kern="1200">
          <a:solidFill>
            <a:schemeClr val="tx1"/>
          </a:solidFill>
          <a:latin typeface="+mn-lt"/>
          <a:ea typeface="+mn-ea"/>
          <a:cs typeface="+mn-cs"/>
        </a:defRPr>
      </a:lvl4pPr>
      <a:lvl5pPr marL="1828847" algn="l" defTabSz="457212" rtl="0" eaLnBrk="1" latinLnBrk="0" hangingPunct="1">
        <a:defRPr sz="1800" kern="1200">
          <a:solidFill>
            <a:schemeClr val="tx1"/>
          </a:solidFill>
          <a:latin typeface="+mn-lt"/>
          <a:ea typeface="+mn-ea"/>
          <a:cs typeface="+mn-cs"/>
        </a:defRPr>
      </a:lvl5pPr>
      <a:lvl6pPr marL="2286059" algn="l" defTabSz="457212" rtl="0" eaLnBrk="1" latinLnBrk="0" hangingPunct="1">
        <a:defRPr sz="1800" kern="1200">
          <a:solidFill>
            <a:schemeClr val="tx1"/>
          </a:solidFill>
          <a:latin typeface="+mn-lt"/>
          <a:ea typeface="+mn-ea"/>
          <a:cs typeface="+mn-cs"/>
        </a:defRPr>
      </a:lvl6pPr>
      <a:lvl7pPr marL="2743271" algn="l" defTabSz="457212" rtl="0" eaLnBrk="1" latinLnBrk="0" hangingPunct="1">
        <a:defRPr sz="1800" kern="1200">
          <a:solidFill>
            <a:schemeClr val="tx1"/>
          </a:solidFill>
          <a:latin typeface="+mn-lt"/>
          <a:ea typeface="+mn-ea"/>
          <a:cs typeface="+mn-cs"/>
        </a:defRPr>
      </a:lvl7pPr>
      <a:lvl8pPr marL="3200482" algn="l" defTabSz="457212" rtl="0" eaLnBrk="1" latinLnBrk="0" hangingPunct="1">
        <a:defRPr sz="1800" kern="1200">
          <a:solidFill>
            <a:schemeClr val="tx1"/>
          </a:solidFill>
          <a:latin typeface="+mn-lt"/>
          <a:ea typeface="+mn-ea"/>
          <a:cs typeface="+mn-cs"/>
        </a:defRPr>
      </a:lvl8pPr>
      <a:lvl9pPr marL="3657694" algn="l" defTabSz="4572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33.jpe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6.jpeg"/><Relationship Id="rId7"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38.png"/><Relationship Id="rId5" Type="http://schemas.microsoft.com/office/2007/relationships/hdphoto" Target="../media/hdphoto3.wdp"/><Relationship Id="rId4" Type="http://schemas.openxmlformats.org/officeDocument/2006/relationships/image" Target="../media/image37.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128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t="15764"/>
          <a:stretch/>
        </p:blipFill>
        <p:spPr>
          <a:xfrm>
            <a:off x="0" y="2382"/>
            <a:ext cx="9144000" cy="5143500"/>
          </a:xfrm>
          <a:prstGeom prst="rect">
            <a:avLst/>
          </a:prstGeom>
        </p:spPr>
      </p:pic>
      <p:sp>
        <p:nvSpPr>
          <p:cNvPr id="6" name="Rounded Rectangle 5"/>
          <p:cNvSpPr/>
          <p:nvPr/>
        </p:nvSpPr>
        <p:spPr>
          <a:xfrm rot="10800000" flipH="1">
            <a:off x="2381" y="4762"/>
            <a:ext cx="9141619" cy="5143501"/>
          </a:xfrm>
          <a:prstGeom prst="roundRect">
            <a:avLst>
              <a:gd name="adj" fmla="val 0"/>
            </a:avLst>
          </a:prstGeom>
          <a:solidFill>
            <a:srgbClr val="003F66">
              <a:alpha val="278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9510" tIns="34755" rIns="69510" bIns="34755" spcCol="0" rtlCol="0" anchor="ctr"/>
          <a:lstStyle/>
          <a:p>
            <a:pPr algn="ctr"/>
            <a:endParaRPr lang="en-US" sz="1050" dirty="0">
              <a:latin typeface="Arial" panose="020B0604020202020204" pitchFamily="34" charset="0"/>
              <a:cs typeface="Arial" panose="020B0604020202020204" pitchFamily="34" charset="0"/>
            </a:endParaRPr>
          </a:p>
        </p:txBody>
      </p:sp>
      <p:pic>
        <p:nvPicPr>
          <p:cNvPr id="7" name="Imagen 1"/>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61830" y="4539904"/>
            <a:ext cx="751872" cy="562778"/>
          </a:xfrm>
          <a:prstGeom prst="rect">
            <a:avLst/>
          </a:prstGeom>
        </p:spPr>
      </p:pic>
      <p:sp>
        <p:nvSpPr>
          <p:cNvPr id="8" name="Rectangle 7"/>
          <p:cNvSpPr>
            <a:spLocks noChangeArrowheads="1"/>
          </p:cNvSpPr>
          <p:nvPr/>
        </p:nvSpPr>
        <p:spPr bwMode="ltGray">
          <a:xfrm>
            <a:off x="8515707" y="4745288"/>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25000"/>
                  </a:schemeClr>
                </a:solidFill>
                <a:latin typeface="Arial" panose="020B0604020202020204" pitchFamily="34" charset="0"/>
                <a:ea typeface="+mn-ea"/>
                <a:cs typeface="Arial" panose="020B0604020202020204" pitchFamily="34" charset="0"/>
              </a:rPr>
              <a:pPr algn="r" defTabSz="610744" fontAlgn="auto">
                <a:spcBef>
                  <a:spcPts val="0"/>
                </a:spcBef>
                <a:spcAft>
                  <a:spcPts val="0"/>
                </a:spcAft>
                <a:defRPr/>
              </a:pPr>
              <a:t>10</a:t>
            </a:fld>
            <a:endParaRPr lang="en-US" sz="600" dirty="0">
              <a:solidFill>
                <a:schemeClr val="bg1">
                  <a:alpha val="25000"/>
                </a:schemeClr>
              </a:solidFill>
              <a:latin typeface="Arial" panose="020B0604020202020204" pitchFamily="34" charset="0"/>
              <a:ea typeface="+mn-ea"/>
              <a:cs typeface="Arial" panose="020B0604020202020204" pitchFamily="34" charset="0"/>
            </a:endParaRPr>
          </a:p>
        </p:txBody>
      </p:sp>
      <p:sp>
        <p:nvSpPr>
          <p:cNvPr id="9" name="Rectangle 4"/>
          <p:cNvSpPr>
            <a:spLocks noChangeArrowheads="1"/>
          </p:cNvSpPr>
          <p:nvPr/>
        </p:nvSpPr>
        <p:spPr bwMode="ltGray">
          <a:xfrm>
            <a:off x="5867508" y="4744034"/>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25000"/>
                  </a:schemeClr>
                </a:solidFill>
                <a:latin typeface="Arial" panose="020B0604020202020204" pitchFamily="34" charset="0"/>
                <a:ea typeface="+mn-ea"/>
                <a:cs typeface="Arial" panose="020B0604020202020204" pitchFamily="34" charset="0"/>
              </a:rPr>
              <a:t>© 2017  Cisco and/or its affiliates. All rights reserved.   Cisco Confidential</a:t>
            </a:r>
          </a:p>
        </p:txBody>
      </p:sp>
      <p:grpSp>
        <p:nvGrpSpPr>
          <p:cNvPr id="24" name="Group 23"/>
          <p:cNvGrpSpPr/>
          <p:nvPr/>
        </p:nvGrpSpPr>
        <p:grpSpPr>
          <a:xfrm>
            <a:off x="0" y="3235804"/>
            <a:ext cx="2834640" cy="731520"/>
            <a:chOff x="0" y="3233423"/>
            <a:chExt cx="2834640" cy="731520"/>
          </a:xfrm>
        </p:grpSpPr>
        <p:sp>
          <p:nvSpPr>
            <p:cNvPr id="20" name="Pentagon 19"/>
            <p:cNvSpPr/>
            <p:nvPr/>
          </p:nvSpPr>
          <p:spPr>
            <a:xfrm>
              <a:off x="0" y="3233423"/>
              <a:ext cx="2834640" cy="731520"/>
            </a:xfrm>
            <a:prstGeom prst="homePlate">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TextBox 12"/>
            <p:cNvSpPr txBox="1"/>
            <p:nvPr/>
          </p:nvSpPr>
          <p:spPr>
            <a:xfrm>
              <a:off x="85203" y="3368351"/>
              <a:ext cx="2491279" cy="461665"/>
            </a:xfrm>
            <a:prstGeom prst="rect">
              <a:avLst/>
            </a:prstGeom>
            <a:noFill/>
          </p:spPr>
          <p:txBody>
            <a:bodyPr wrap="square" rtlCol="0" anchor="ctr">
              <a:spAutoFit/>
            </a:bodyPr>
            <a:lstStyle/>
            <a:p>
              <a:pPr lvl="0" algn="ctr"/>
              <a:r>
                <a:rPr lang="en-US" sz="2400" dirty="0">
                  <a:solidFill>
                    <a:schemeClr val="bg1"/>
                  </a:solidFill>
                  <a:latin typeface="Arial" panose="020B0604020202020204" pitchFamily="34" charset="0"/>
                  <a:ea typeface="Arial" charset="0"/>
                  <a:cs typeface="Arial" panose="020B0604020202020204" pitchFamily="34" charset="0"/>
                </a:rPr>
                <a:t>From individuals</a:t>
              </a:r>
            </a:p>
          </p:txBody>
        </p:sp>
      </p:grpSp>
      <p:grpSp>
        <p:nvGrpSpPr>
          <p:cNvPr id="25" name="Group 24"/>
          <p:cNvGrpSpPr/>
          <p:nvPr/>
        </p:nvGrpSpPr>
        <p:grpSpPr>
          <a:xfrm>
            <a:off x="2515007" y="3235804"/>
            <a:ext cx="2788920" cy="731520"/>
            <a:chOff x="2515007" y="3233423"/>
            <a:chExt cx="2788920" cy="731520"/>
          </a:xfrm>
        </p:grpSpPr>
        <p:sp>
          <p:nvSpPr>
            <p:cNvPr id="22" name="Chevron 21"/>
            <p:cNvSpPr/>
            <p:nvPr/>
          </p:nvSpPr>
          <p:spPr>
            <a:xfrm>
              <a:off x="2515007" y="3233423"/>
              <a:ext cx="2788920" cy="731520"/>
            </a:xfrm>
            <a:prstGeom prst="chevron">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TextBox 15"/>
            <p:cNvSpPr txBox="1"/>
            <p:nvPr/>
          </p:nvSpPr>
          <p:spPr>
            <a:xfrm>
              <a:off x="2937977" y="3368351"/>
              <a:ext cx="2103120" cy="461665"/>
            </a:xfrm>
            <a:prstGeom prst="rect">
              <a:avLst/>
            </a:prstGeom>
            <a:noFill/>
          </p:spPr>
          <p:txBody>
            <a:bodyPr wrap="square" rtlCol="0" anchor="ctr">
              <a:spAutoFit/>
            </a:bodyPr>
            <a:lstStyle/>
            <a:p>
              <a:pPr lvl="0" algn="ctr"/>
              <a:r>
                <a:rPr lang="en-US" sz="2400" dirty="0">
                  <a:solidFill>
                    <a:schemeClr val="bg1"/>
                  </a:solidFill>
                  <a:latin typeface="Arial" panose="020B0604020202020204" pitchFamily="34" charset="0"/>
                  <a:ea typeface="Arial" charset="0"/>
                  <a:cs typeface="Arial" panose="020B0604020202020204" pitchFamily="34" charset="0"/>
                </a:rPr>
                <a:t>to teams</a:t>
              </a:r>
            </a:p>
          </p:txBody>
        </p:sp>
      </p:grpSp>
      <p:grpSp>
        <p:nvGrpSpPr>
          <p:cNvPr id="26" name="Group 25"/>
          <p:cNvGrpSpPr/>
          <p:nvPr/>
        </p:nvGrpSpPr>
        <p:grpSpPr>
          <a:xfrm>
            <a:off x="4984295" y="3235804"/>
            <a:ext cx="4563860" cy="731520"/>
            <a:chOff x="4984295" y="3233423"/>
            <a:chExt cx="4563860" cy="731520"/>
          </a:xfrm>
        </p:grpSpPr>
        <p:sp>
          <p:nvSpPr>
            <p:cNvPr id="23" name="Chevron 22"/>
            <p:cNvSpPr/>
            <p:nvPr/>
          </p:nvSpPr>
          <p:spPr>
            <a:xfrm>
              <a:off x="4984295" y="3233423"/>
              <a:ext cx="4563860" cy="731520"/>
            </a:xfrm>
            <a:prstGeom prst="chevron">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TextBox 18"/>
            <p:cNvSpPr txBox="1"/>
            <p:nvPr/>
          </p:nvSpPr>
          <p:spPr>
            <a:xfrm>
              <a:off x="5253294" y="3368351"/>
              <a:ext cx="3958648" cy="461665"/>
            </a:xfrm>
            <a:prstGeom prst="rect">
              <a:avLst/>
            </a:prstGeom>
            <a:noFill/>
          </p:spPr>
          <p:txBody>
            <a:bodyPr wrap="square" rtlCol="0" anchor="ctr">
              <a:spAutoFit/>
            </a:bodyPr>
            <a:lstStyle/>
            <a:p>
              <a:pPr lvl="0" algn="ctr"/>
              <a:r>
                <a:rPr lang="en-US" sz="2400" dirty="0">
                  <a:solidFill>
                    <a:schemeClr val="accent2"/>
                  </a:solidFill>
                  <a:latin typeface="Arial" panose="020B0604020202020204" pitchFamily="34" charset="0"/>
                  <a:cs typeface="Arial" panose="020B0604020202020204" pitchFamily="34" charset="0"/>
                </a:rPr>
                <a:t>to organized criminals</a:t>
              </a:r>
              <a:endParaRPr lang="en-US" sz="2400" dirty="0">
                <a:solidFill>
                  <a:srgbClr val="FCA72E"/>
                </a:solidFill>
                <a:latin typeface="Arial" panose="020B0604020202020204" pitchFamily="34" charset="0"/>
                <a:ea typeface="Arial" charset="0"/>
                <a:cs typeface="Arial" panose="020B0604020202020204" pitchFamily="34" charset="0"/>
              </a:endParaRPr>
            </a:p>
          </p:txBody>
        </p:sp>
      </p:grpSp>
      <p:sp>
        <p:nvSpPr>
          <p:cNvPr id="17" name="Rectangle 16"/>
          <p:cNvSpPr/>
          <p:nvPr/>
        </p:nvSpPr>
        <p:spPr>
          <a:xfrm>
            <a:off x="3046838" y="2466364"/>
            <a:ext cx="6097164" cy="769441"/>
          </a:xfrm>
          <a:prstGeom prst="rect">
            <a:avLst/>
          </a:prstGeom>
        </p:spPr>
        <p:txBody>
          <a:bodyPr wrap="square">
            <a:spAutoFit/>
          </a:bodyPr>
          <a:lstStyle/>
          <a:p>
            <a:r>
              <a:rPr lang="en-US" sz="4400" dirty="0">
                <a:solidFill>
                  <a:schemeClr val="bg1"/>
                </a:solidFill>
                <a:latin typeface="Arial" panose="020B0604020202020204" pitchFamily="34" charset="0"/>
                <a:cs typeface="Arial" panose="020B0604020202020204" pitchFamily="34" charset="0"/>
              </a:rPr>
              <a:t>Evolution of the Hacker</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51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p:tgtEl>
                                          <p:spTgt spid="24"/>
                                        </p:tgtEl>
                                        <p:attrNameLst>
                                          <p:attrName>ppt_x</p:attrName>
                                        </p:attrNameLst>
                                      </p:cBhvr>
                                      <p:tavLst>
                                        <p:tav tm="0">
                                          <p:val>
                                            <p:strVal val="#ppt_x-#ppt_w*1.125000"/>
                                          </p:val>
                                        </p:tav>
                                        <p:tav tm="100000">
                                          <p:val>
                                            <p:strVal val="#ppt_x"/>
                                          </p:val>
                                        </p:tav>
                                      </p:tavLst>
                                    </p:anim>
                                    <p:animEffect transition="in" filter="wipe(right)">
                                      <p:cBhvr>
                                        <p:cTn id="13" dur="750"/>
                                        <p:tgtEl>
                                          <p:spTgt spid="24"/>
                                        </p:tgtEl>
                                      </p:cBhvr>
                                    </p:animEffect>
                                  </p:childTnLst>
                                </p:cTn>
                              </p:par>
                            </p:childTnLst>
                          </p:cTn>
                        </p:par>
                        <p:par>
                          <p:cTn id="14" fill="hold">
                            <p:stCondLst>
                              <p:cond delay="1500"/>
                            </p:stCondLst>
                            <p:childTnLst>
                              <p:par>
                                <p:cTn id="15" presetID="12" presetClass="entr" presetSubtype="8" fill="hold" nodeType="afterEffect">
                                  <p:stCondLst>
                                    <p:cond delay="50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750"/>
                                        <p:tgtEl>
                                          <p:spTgt spid="25"/>
                                        </p:tgtEl>
                                        <p:attrNameLst>
                                          <p:attrName>ppt_x</p:attrName>
                                        </p:attrNameLst>
                                      </p:cBhvr>
                                      <p:tavLst>
                                        <p:tav tm="0">
                                          <p:val>
                                            <p:strVal val="#ppt_x-#ppt_w*1.125000"/>
                                          </p:val>
                                        </p:tav>
                                        <p:tav tm="100000">
                                          <p:val>
                                            <p:strVal val="#ppt_x"/>
                                          </p:val>
                                        </p:tav>
                                      </p:tavLst>
                                    </p:anim>
                                    <p:animEffect transition="in" filter="wipe(right)">
                                      <p:cBhvr>
                                        <p:cTn id="18" dur="750"/>
                                        <p:tgtEl>
                                          <p:spTgt spid="25"/>
                                        </p:tgtEl>
                                      </p:cBhvr>
                                    </p:animEffect>
                                  </p:childTnLst>
                                </p:cTn>
                              </p:par>
                            </p:childTnLst>
                          </p:cTn>
                        </p:par>
                        <p:par>
                          <p:cTn id="19" fill="hold">
                            <p:stCondLst>
                              <p:cond delay="2750"/>
                            </p:stCondLst>
                            <p:childTnLst>
                              <p:par>
                                <p:cTn id="20" presetID="12" presetClass="entr" presetSubtype="8" fill="hold" nodeType="afterEffect">
                                  <p:stCondLst>
                                    <p:cond delay="50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750"/>
                                        <p:tgtEl>
                                          <p:spTgt spid="26"/>
                                        </p:tgtEl>
                                        <p:attrNameLst>
                                          <p:attrName>ppt_x</p:attrName>
                                        </p:attrNameLst>
                                      </p:cBhvr>
                                      <p:tavLst>
                                        <p:tav tm="0">
                                          <p:val>
                                            <p:strVal val="#ppt_x-#ppt_w*1.125000"/>
                                          </p:val>
                                        </p:tav>
                                        <p:tav tm="100000">
                                          <p:val>
                                            <p:strVal val="#ppt_x"/>
                                          </p:val>
                                        </p:tav>
                                      </p:tavLst>
                                    </p:anim>
                                    <p:animEffect transition="in" filter="wipe(right)">
                                      <p:cBhvr>
                                        <p:cTn id="23"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3">
            <a:extLst>
              <a:ext uri="{28A0092B-C50C-407E-A947-70E740481C1C}">
                <a14:useLocalDpi xmlns:a14="http://schemas.microsoft.com/office/drawing/2010/main" val="0"/>
              </a:ext>
            </a:extLst>
          </a:blip>
          <a:srcRect t="17937" b="9564"/>
          <a:stretch/>
        </p:blipFill>
        <p:spPr>
          <a:xfrm>
            <a:off x="0" y="2381"/>
            <a:ext cx="9144000" cy="5143500"/>
          </a:xfrm>
          <a:prstGeom prst="rect">
            <a:avLst/>
          </a:prstGeom>
        </p:spPr>
      </p:pic>
      <p:sp>
        <p:nvSpPr>
          <p:cNvPr id="39" name="Rectangle 38"/>
          <p:cNvSpPr/>
          <p:nvPr/>
        </p:nvSpPr>
        <p:spPr>
          <a:xfrm>
            <a:off x="0" y="980"/>
            <a:ext cx="9144000" cy="5143500"/>
          </a:xfrm>
          <a:prstGeom prst="rect">
            <a:avLst/>
          </a:prstGeom>
          <a:solidFill>
            <a:srgbClr val="003F66">
              <a:alpha val="25882"/>
            </a:srgbClr>
          </a:solidFill>
          <a:ln w="12700" cap="flat">
            <a:noFill/>
            <a:miter lim="800000"/>
            <a:headEnd type="none" w="med" len="med"/>
            <a:tailEnd type="none" w="med" len="med"/>
          </a:ln>
        </p:spPr>
        <p:txBody>
          <a:bodyPr lIns="91440" tIns="45720" rIns="91440" bIns="45720" rtlCol="0" anchor="ctr"/>
          <a:lstStyle/>
          <a:p>
            <a:pPr algn="ctr" defTabSz="514350"/>
            <a:endParaRPr lang="en-US" sz="1400" dirty="0">
              <a:solidFill>
                <a:schemeClr val="bg1"/>
              </a:solidFill>
              <a:ea typeface="Arial" pitchFamily="-107" charset="0"/>
              <a:cs typeface="Arial" pitchFamily="-107" charset="0"/>
            </a:endParaRPr>
          </a:p>
        </p:txBody>
      </p:sp>
      <p:sp>
        <p:nvSpPr>
          <p:cNvPr id="18" name="Rectangle 4"/>
          <p:cNvSpPr>
            <a:spLocks noChangeArrowheads="1"/>
          </p:cNvSpPr>
          <p:nvPr/>
        </p:nvSpPr>
        <p:spPr bwMode="ltGray">
          <a:xfrm>
            <a:off x="5985510" y="4949285"/>
            <a:ext cx="2472136" cy="154518"/>
          </a:xfrm>
          <a:prstGeom prst="rect">
            <a:avLst/>
          </a:prstGeom>
          <a:noFill/>
          <a:ln w="9525">
            <a:noFill/>
            <a:miter lim="800000"/>
            <a:headEnd/>
            <a:tailEnd/>
          </a:ln>
          <a:effectLst/>
        </p:spPr>
        <p:txBody>
          <a:bodyPr wrap="square" lIns="61586" tIns="30792" rIns="61586" bIns="30792" anchor="b">
            <a:spAutoFit/>
          </a:bodyPr>
          <a:lstStyle/>
          <a:p>
            <a:pPr algn="r" defTabSz="610744"/>
            <a:r>
              <a:rPr lang="en-US" sz="600" dirty="0">
                <a:solidFill>
                  <a:srgbClr val="FFFFFF">
                    <a:alpha val="60000"/>
                  </a:srgbClr>
                </a:solidFill>
                <a:latin typeface="Arial" panose="020B0604020202020204" pitchFamily="34" charset="0"/>
                <a:cs typeface="Arial" panose="020B0604020202020204" pitchFamily="34" charset="0"/>
              </a:rPr>
              <a:t>© 2017  Cisco and/or its affiliates. All rights reserved.   Cisco Public</a:t>
            </a:r>
          </a:p>
        </p:txBody>
      </p:sp>
      <p:sp>
        <p:nvSpPr>
          <p:cNvPr id="22" name="Slide Number Placeholder 1"/>
          <p:cNvSpPr>
            <a:spLocks noGrp="1"/>
          </p:cNvSpPr>
          <p:nvPr>
            <p:ph type="sldNum" sz="quarter" idx="4"/>
          </p:nvPr>
        </p:nvSpPr>
        <p:spPr>
          <a:xfrm>
            <a:off x="8409709" y="4887371"/>
            <a:ext cx="359666" cy="274637"/>
          </a:xfrm>
          <a:prstGeom prst="rect">
            <a:avLst/>
          </a:prstGeom>
        </p:spPr>
        <p:txBody>
          <a:bodyPr vert="horz" lIns="91440" tIns="45720" rIns="91440" bIns="45720" rtlCol="0" anchor="ctr"/>
          <a:lstStyle>
            <a:lvl1pPr algn="r">
              <a:defRPr lang="en-US" sz="600" kern="1200" smtClean="0">
                <a:solidFill>
                  <a:schemeClr val="bg1">
                    <a:alpha val="60000"/>
                  </a:schemeClr>
                </a:solidFill>
                <a:latin typeface="+mn-lt"/>
                <a:ea typeface="+mn-ea"/>
                <a:cs typeface="CiscoSans Thin"/>
              </a:defRPr>
            </a:lvl1pPr>
          </a:lstStyle>
          <a:p>
            <a:fld id="{96A97DD0-5BE7-4856-A2A9-C42C6688E607}" type="slidenum">
              <a:rPr>
                <a:solidFill>
                  <a:srgbClr val="FFFFFF">
                    <a:alpha val="60000"/>
                  </a:srgbClr>
                </a:solidFill>
              </a:rPr>
              <a:pPr/>
              <a:t>11</a:t>
            </a:fld>
            <a:endParaRPr dirty="0">
              <a:solidFill>
                <a:srgbClr val="FFFFFF">
                  <a:alpha val="60000"/>
                </a:srgbClr>
              </a:solidFill>
            </a:endParaRPr>
          </a:p>
        </p:txBody>
      </p:sp>
      <p:sp>
        <p:nvSpPr>
          <p:cNvPr id="37" name="TextBox 36"/>
          <p:cNvSpPr txBox="1"/>
          <p:nvPr/>
        </p:nvSpPr>
        <p:spPr>
          <a:xfrm>
            <a:off x="6400800" y="506063"/>
            <a:ext cx="2622050" cy="2092881"/>
          </a:xfrm>
          <a:prstGeom prst="rect">
            <a:avLst/>
          </a:prstGeom>
          <a:noFill/>
        </p:spPr>
        <p:txBody>
          <a:bodyPr wrap="square" lIns="0" tIns="0" rIns="0" bIns="0" rtlCol="0">
            <a:spAutoFit/>
          </a:bodyPr>
          <a:lstStyle/>
          <a:p>
            <a:pPr>
              <a:tabLst>
                <a:tab pos="2286000" algn="l"/>
              </a:tabLst>
            </a:pPr>
            <a:r>
              <a:rPr lang="en-US" sz="2400" dirty="0">
                <a:solidFill>
                  <a:schemeClr val="bg1"/>
                </a:solidFill>
                <a:latin typeface="Arial" panose="020B0604020202020204" pitchFamily="34" charset="0"/>
                <a:cs typeface="Arial" panose="020B0604020202020204" pitchFamily="34" charset="0"/>
              </a:rPr>
              <a:t>Digital transformation can’t happen without </a:t>
            </a:r>
            <a:r>
              <a:rPr lang="en-US" sz="3200" dirty="0">
                <a:solidFill>
                  <a:srgbClr val="FCA72E"/>
                </a:solidFill>
                <a:latin typeface="Arial" panose="020B0604020202020204" pitchFamily="34" charset="0"/>
                <a:cs typeface="Arial" panose="020B0604020202020204" pitchFamily="34" charset="0"/>
              </a:rPr>
              <a:t>secure systems</a:t>
            </a:r>
          </a:p>
        </p:txBody>
      </p:sp>
      <p:sp>
        <p:nvSpPr>
          <p:cNvPr id="44" name="TextBox 43"/>
          <p:cNvSpPr txBox="1"/>
          <p:nvPr/>
        </p:nvSpPr>
        <p:spPr>
          <a:xfrm>
            <a:off x="6400801" y="2721519"/>
            <a:ext cx="2544477" cy="2215991"/>
          </a:xfrm>
          <a:prstGeom prst="rect">
            <a:avLst/>
          </a:prstGeom>
          <a:noFill/>
        </p:spPr>
        <p:txBody>
          <a:bodyPr wrap="square" lIns="0" tIns="0" rIns="0" bIns="0" rtlCol="0">
            <a:spAutoFit/>
          </a:bodyPr>
          <a:lstStyle/>
          <a:p>
            <a:r>
              <a:rPr lang="en-US" sz="3200" dirty="0">
                <a:solidFill>
                  <a:schemeClr val="bg1"/>
                </a:solidFill>
                <a:latin typeface="Arial" panose="020B0604020202020204" pitchFamily="34" charset="0"/>
                <a:cs typeface="Arial" panose="020B0604020202020204" pitchFamily="34" charset="0"/>
              </a:rPr>
              <a:t>Systems </a:t>
            </a:r>
            <a:r>
              <a:rPr lang="en-US" sz="2400" dirty="0">
                <a:solidFill>
                  <a:schemeClr val="bg1"/>
                </a:solidFill>
                <a:latin typeface="Arial" panose="020B0604020202020204" pitchFamily="34" charset="0"/>
                <a:cs typeface="Arial" panose="020B0604020202020204" pitchFamily="34" charset="0"/>
              </a:rPr>
              <a:t>can’t be </a:t>
            </a:r>
            <a:r>
              <a:rPr lang="en-US" sz="3200" dirty="0">
                <a:solidFill>
                  <a:schemeClr val="bg1"/>
                </a:solidFill>
                <a:latin typeface="Arial" panose="020B0604020202020204" pitchFamily="34" charset="0"/>
                <a:cs typeface="Arial" panose="020B0604020202020204" pitchFamily="34" charset="0"/>
              </a:rPr>
              <a:t>secure</a:t>
            </a:r>
          </a:p>
          <a:p>
            <a:r>
              <a:rPr lang="en-US" sz="2400" dirty="0">
                <a:solidFill>
                  <a:schemeClr val="bg1"/>
                </a:solidFill>
                <a:latin typeface="Arial" panose="020B0604020202020204" pitchFamily="34" charset="0"/>
                <a:cs typeface="Arial" panose="020B0604020202020204" pitchFamily="34" charset="0"/>
              </a:rPr>
              <a:t>without the </a:t>
            </a:r>
          </a:p>
          <a:p>
            <a:r>
              <a:rPr lang="en-US" sz="3200" dirty="0">
                <a:solidFill>
                  <a:srgbClr val="FCA72E"/>
                </a:solidFill>
                <a:latin typeface="Arial" panose="020B0604020202020204" pitchFamily="34" charset="0"/>
                <a:cs typeface="Arial" panose="020B0604020202020204" pitchFamily="34" charset="0"/>
              </a:rPr>
              <a:t>right talent</a:t>
            </a:r>
          </a:p>
          <a:p>
            <a:endParaRPr lang="en-US" sz="2400" dirty="0" err="1">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368968" y="3155154"/>
            <a:ext cx="2590800" cy="1255728"/>
          </a:xfrm>
          <a:prstGeom prst="rect">
            <a:avLst/>
          </a:prstGeom>
          <a:noFill/>
        </p:spPr>
        <p:txBody>
          <a:bodyPr wrap="square" rtlCol="0">
            <a:spAutoFit/>
          </a:bodyPr>
          <a:lstStyle/>
          <a:p>
            <a:pPr>
              <a:lnSpc>
                <a:spcPct val="90000"/>
              </a:lnSpc>
            </a:pPr>
            <a:r>
              <a:rPr lang="en-US" sz="2800" dirty="0">
                <a:solidFill>
                  <a:schemeClr val="bg1"/>
                </a:solidFill>
                <a:latin typeface="Arial" panose="020B0604020202020204" pitchFamily="34" charset="0"/>
                <a:cs typeface="Arial" panose="020B0604020202020204" pitchFamily="34" charset="0"/>
              </a:rPr>
              <a:t>Two Things </a:t>
            </a:r>
          </a:p>
          <a:p>
            <a:pPr>
              <a:lnSpc>
                <a:spcPct val="90000"/>
              </a:lnSpc>
            </a:pPr>
            <a:r>
              <a:rPr lang="en-US" sz="2800" dirty="0">
                <a:solidFill>
                  <a:schemeClr val="bg1"/>
                </a:solidFill>
                <a:latin typeface="Arial" panose="020B0604020202020204" pitchFamily="34" charset="0"/>
                <a:cs typeface="Arial" panose="020B0604020202020204" pitchFamily="34" charset="0"/>
              </a:rPr>
              <a:t>We Know </a:t>
            </a:r>
          </a:p>
          <a:p>
            <a:pPr>
              <a:lnSpc>
                <a:spcPct val="90000"/>
              </a:lnSpc>
            </a:pPr>
            <a:r>
              <a:rPr lang="en-US" sz="2800" dirty="0">
                <a:solidFill>
                  <a:schemeClr val="bg1"/>
                </a:solidFill>
                <a:latin typeface="Arial" panose="020B0604020202020204" pitchFamily="34" charset="0"/>
                <a:cs typeface="Arial" panose="020B0604020202020204" pitchFamily="34" charset="0"/>
              </a:rPr>
              <a:t>For Sure…</a:t>
            </a:r>
          </a:p>
        </p:txBody>
      </p:sp>
    </p:spTree>
    <p:extLst>
      <p:ext uri="{BB962C8B-B14F-4D97-AF65-F5344CB8AC3E}">
        <p14:creationId xmlns:p14="http://schemas.microsoft.com/office/powerpoint/2010/main" val="14775959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childTnLst>
                                </p:cTn>
                              </p:par>
                            </p:childTnLst>
                          </p:cTn>
                        </p:par>
                        <p:par>
                          <p:cTn id="8" fill="hold">
                            <p:stCondLst>
                              <p:cond delay="1750"/>
                            </p:stCondLst>
                            <p:childTnLst>
                              <p:par>
                                <p:cTn id="9" presetID="10" presetClass="entr" presetSubtype="0" fill="hold" grpId="0" nodeType="afterEffect">
                                  <p:stCondLst>
                                    <p:cond delay="100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3999" y="2314486"/>
            <a:ext cx="4665221" cy="1215857"/>
          </a:xfrm>
        </p:spPr>
        <p:txBody>
          <a:bodyPr/>
          <a:lstStyle/>
          <a:p>
            <a:r>
              <a:rPr lang="en-US" dirty="0">
                <a:latin typeface="Arial" panose="020B0604020202020204" pitchFamily="34" charset="0"/>
                <a:cs typeface="Arial" panose="020B0604020202020204" pitchFamily="34" charset="0"/>
              </a:rPr>
              <a:t>Your Digital Team </a:t>
            </a:r>
          </a:p>
        </p:txBody>
      </p:sp>
    </p:spTree>
    <p:extLst>
      <p:ext uri="{BB962C8B-B14F-4D97-AF65-F5344CB8AC3E}">
        <p14:creationId xmlns:p14="http://schemas.microsoft.com/office/powerpoint/2010/main" val="179088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9894"/>
          <a:stretch/>
        </p:blipFill>
        <p:spPr>
          <a:xfrm>
            <a:off x="0" y="0"/>
            <a:ext cx="9144000" cy="5149516"/>
          </a:xfrm>
          <a:prstGeom prst="rect">
            <a:avLst/>
          </a:prstGeom>
        </p:spPr>
      </p:pic>
      <p:sp>
        <p:nvSpPr>
          <p:cNvPr id="5" name="Rectangle 4"/>
          <p:cNvSpPr/>
          <p:nvPr/>
        </p:nvSpPr>
        <p:spPr>
          <a:xfrm>
            <a:off x="0" y="22058"/>
            <a:ext cx="9144000" cy="5143500"/>
          </a:xfrm>
          <a:prstGeom prst="rect">
            <a:avLst/>
          </a:prstGeom>
          <a:solidFill>
            <a:srgbClr val="003F66">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latin typeface="Arial" panose="020B0604020202020204" pitchFamily="34" charset="0"/>
              <a:cs typeface="Arial" panose="020B0604020202020204" pitchFamily="34" charset="0"/>
            </a:endParaRPr>
          </a:p>
        </p:txBody>
      </p:sp>
      <p:sp>
        <p:nvSpPr>
          <p:cNvPr id="4" name="TextBox 3"/>
          <p:cNvSpPr txBox="1"/>
          <p:nvPr/>
        </p:nvSpPr>
        <p:spPr>
          <a:xfrm>
            <a:off x="315972" y="345044"/>
            <a:ext cx="8130012" cy="1421928"/>
          </a:xfrm>
          <a:prstGeom prst="rect">
            <a:avLst/>
          </a:prstGeom>
          <a:noFill/>
        </p:spPr>
        <p:txBody>
          <a:bodyPr wrap="square" rtlCol="0">
            <a:spAutoFit/>
          </a:bodyPr>
          <a:lstStyle/>
          <a:p>
            <a:pPr>
              <a:lnSpc>
                <a:spcPct val="90000"/>
              </a:lnSpc>
            </a:pPr>
            <a:r>
              <a:rPr lang="en-US" sz="3200" dirty="0">
                <a:solidFill>
                  <a:schemeClr val="bg1"/>
                </a:solidFill>
                <a:latin typeface="Arial" panose="020B0604020202020204" pitchFamily="34" charset="0"/>
                <a:cs typeface="Arial" panose="020B0604020202020204" pitchFamily="34" charset="0"/>
              </a:rPr>
              <a:t>Digital transformation success</a:t>
            </a:r>
            <a:r>
              <a:rPr lang="mr-IN" sz="3200" dirty="0">
                <a:solidFill>
                  <a:schemeClr val="bg1"/>
                </a:solidFill>
                <a:latin typeface="Arial" panose="020B0604020202020204" pitchFamily="34" charset="0"/>
              </a:rPr>
              <a:t>…</a:t>
            </a:r>
            <a:r>
              <a:rPr lang="en-US" sz="3200" dirty="0">
                <a:solidFill>
                  <a:schemeClr val="bg1"/>
                </a:solidFill>
                <a:latin typeface="Arial" panose="020B0604020202020204" pitchFamily="34" charset="0"/>
                <a:cs typeface="Arial" panose="020B0604020202020204" pitchFamily="34" charset="0"/>
              </a:rPr>
              <a:t> </a:t>
            </a:r>
            <a:r>
              <a:rPr lang="en-US" sz="3200" b="1" dirty="0">
                <a:solidFill>
                  <a:schemeClr val="bg1"/>
                </a:solidFill>
                <a:latin typeface="Arial" panose="020B0604020202020204" pitchFamily="34" charset="0"/>
                <a:cs typeface="Arial" panose="020B0604020202020204" pitchFamily="34" charset="0"/>
              </a:rPr>
              <a:t>As much about talent and teamwork as technology.</a:t>
            </a:r>
            <a:endParaRPr lang="en-US" sz="4800" dirty="0">
              <a:solidFill>
                <a:schemeClr val="bg1"/>
              </a:solidFill>
              <a:latin typeface="Arial" panose="020B0604020202020204" pitchFamily="34" charset="0"/>
              <a:cs typeface="Arial" panose="020B0604020202020204" pitchFamily="34" charset="0"/>
            </a:endParaRPr>
          </a:p>
        </p:txBody>
      </p:sp>
      <p:pic>
        <p:nvPicPr>
          <p:cNvPr id="7" name="Imagen 1"/>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61830" y="4539904"/>
            <a:ext cx="751872" cy="562778"/>
          </a:xfrm>
          <a:prstGeom prst="rect">
            <a:avLst/>
          </a:prstGeom>
        </p:spPr>
      </p:pic>
      <p:sp>
        <p:nvSpPr>
          <p:cNvPr id="9" name="Rectangle 7"/>
          <p:cNvSpPr>
            <a:spLocks noChangeArrowheads="1"/>
          </p:cNvSpPr>
          <p:nvPr/>
        </p:nvSpPr>
        <p:spPr bwMode="ltGray">
          <a:xfrm>
            <a:off x="8515707" y="4745288"/>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25000"/>
                  </a:schemeClr>
                </a:solidFill>
                <a:latin typeface="Arial" panose="020B0604020202020204" pitchFamily="34" charset="0"/>
                <a:ea typeface="+mn-ea"/>
                <a:cs typeface="Arial" panose="020B0604020202020204" pitchFamily="34" charset="0"/>
              </a:rPr>
              <a:pPr algn="r" defTabSz="610744" fontAlgn="auto">
                <a:spcBef>
                  <a:spcPts val="0"/>
                </a:spcBef>
                <a:spcAft>
                  <a:spcPts val="0"/>
                </a:spcAft>
                <a:defRPr/>
              </a:pPr>
              <a:t>13</a:t>
            </a:fld>
            <a:endParaRPr lang="en-US" sz="600" dirty="0">
              <a:solidFill>
                <a:schemeClr val="bg1">
                  <a:alpha val="25000"/>
                </a:schemeClr>
              </a:solidFill>
              <a:latin typeface="Arial" panose="020B0604020202020204" pitchFamily="34" charset="0"/>
              <a:ea typeface="+mn-ea"/>
              <a:cs typeface="Arial" panose="020B0604020202020204" pitchFamily="34" charset="0"/>
            </a:endParaRPr>
          </a:p>
        </p:txBody>
      </p:sp>
      <p:sp>
        <p:nvSpPr>
          <p:cNvPr id="11" name="Rectangle 4"/>
          <p:cNvSpPr>
            <a:spLocks noChangeArrowheads="1"/>
          </p:cNvSpPr>
          <p:nvPr/>
        </p:nvSpPr>
        <p:spPr bwMode="ltGray">
          <a:xfrm>
            <a:off x="5867508" y="4744034"/>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25000"/>
                  </a:schemeClr>
                </a:solidFill>
                <a:latin typeface="Arial" panose="020B0604020202020204" pitchFamily="34" charset="0"/>
                <a:ea typeface="+mn-ea"/>
                <a:cs typeface="Arial" panose="020B0604020202020204" pitchFamily="34" charset="0"/>
              </a:rPr>
              <a:t>© 2017  Cisco and/or its affiliates. All rights reserved.   Cisco Confidential</a:t>
            </a:r>
          </a:p>
        </p:txBody>
      </p:sp>
      <p:sp>
        <p:nvSpPr>
          <p:cNvPr id="6" name="TextBox 5"/>
          <p:cNvSpPr txBox="1"/>
          <p:nvPr/>
        </p:nvSpPr>
        <p:spPr>
          <a:xfrm>
            <a:off x="1991903" y="2871813"/>
            <a:ext cx="6868867" cy="1200329"/>
          </a:xfrm>
          <a:prstGeom prst="rect">
            <a:avLst/>
          </a:prstGeom>
          <a:noFill/>
        </p:spPr>
        <p:txBody>
          <a:bodyPr wrap="square" rtlCol="0">
            <a:spAutoFit/>
          </a:bodyPr>
          <a:lstStyle/>
          <a:p>
            <a:r>
              <a:rPr lang="en-US" sz="2400" i="1" dirty="0">
                <a:solidFill>
                  <a:schemeClr val="bg1"/>
                </a:solidFill>
                <a:latin typeface="Arial" panose="020B0604020202020204" pitchFamily="34" charset="0"/>
                <a:cs typeface="Arial" panose="020B0604020202020204" pitchFamily="34" charset="0"/>
              </a:rPr>
              <a:t>“Champions behave like champions before they're champions: they have a winning standard of performance before they are winners</a:t>
            </a:r>
            <a:r>
              <a:rPr lang="en-US" sz="2400" b="1" i="1" dirty="0">
                <a:solidFill>
                  <a:schemeClr val="bg1"/>
                </a:solidFill>
                <a:latin typeface="Arial" panose="020B0604020202020204" pitchFamily="34" charset="0"/>
                <a:cs typeface="Arial" panose="020B0604020202020204" pitchFamily="34" charset="0"/>
              </a:rPr>
              <a:t>.”</a:t>
            </a:r>
          </a:p>
        </p:txBody>
      </p:sp>
      <p:cxnSp>
        <p:nvCxnSpPr>
          <p:cNvPr id="14" name="Straight Connector 13"/>
          <p:cNvCxnSpPr/>
          <p:nvPr/>
        </p:nvCxnSpPr>
        <p:spPr>
          <a:xfrm flipV="1">
            <a:off x="6028705" y="4167630"/>
            <a:ext cx="2693504" cy="19878"/>
          </a:xfrm>
          <a:prstGeom prst="line">
            <a:avLst/>
          </a:prstGeom>
          <a:ln>
            <a:solidFill>
              <a:schemeClr val="bg1"/>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503297" y="4296373"/>
            <a:ext cx="130369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Bill Walsh</a:t>
            </a:r>
          </a:p>
        </p:txBody>
      </p:sp>
    </p:spTree>
    <p:extLst>
      <p:ext uri="{BB962C8B-B14F-4D97-AF65-F5344CB8AC3E}">
        <p14:creationId xmlns:p14="http://schemas.microsoft.com/office/powerpoint/2010/main" val="190483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08401" y="300215"/>
            <a:ext cx="2571753" cy="4310656"/>
            <a:chOff x="3264722" y="460731"/>
            <a:chExt cx="2571753" cy="4310656"/>
          </a:xfrm>
        </p:grpSpPr>
        <p:pic>
          <p:nvPicPr>
            <p:cNvPr id="12" name="Picture 11"/>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3264722" y="460731"/>
              <a:ext cx="2571753" cy="4310656"/>
            </a:xfrm>
            <a:prstGeom prst="rect">
              <a:avLst/>
            </a:prstGeom>
            <a:ln>
              <a:noFill/>
            </a:ln>
          </p:spPr>
        </p:pic>
        <p:sp>
          <p:nvSpPr>
            <p:cNvPr id="22" name="Rectangle 21"/>
            <p:cNvSpPr/>
            <p:nvPr/>
          </p:nvSpPr>
          <p:spPr>
            <a:xfrm>
              <a:off x="3264723" y="460731"/>
              <a:ext cx="2571750" cy="4310656"/>
            </a:xfrm>
            <a:prstGeom prst="rect">
              <a:avLst/>
            </a:prstGeom>
            <a:solidFill>
              <a:srgbClr val="000000">
                <a:alpha val="2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7" name="Rectangle 36"/>
            <p:cNvSpPr/>
            <p:nvPr/>
          </p:nvSpPr>
          <p:spPr>
            <a:xfrm>
              <a:off x="3547632" y="3123207"/>
              <a:ext cx="2005934" cy="523220"/>
            </a:xfrm>
            <a:prstGeom prst="rect">
              <a:avLst/>
            </a:prstGeom>
          </p:spPr>
          <p:txBody>
            <a:bodyPr wrap="none">
              <a:spAutoFit/>
            </a:bodyPr>
            <a:lstStyle/>
            <a:p>
              <a:pPr algn="ctr" defTabSz="683811" fontAlgn="auto">
                <a:spcBef>
                  <a:spcPts val="0"/>
                </a:spcBef>
                <a:spcAft>
                  <a:spcPts val="0"/>
                </a:spcAft>
              </a:pPr>
              <a:r>
                <a:rPr lang="en-US" sz="2800" dirty="0">
                  <a:solidFill>
                    <a:srgbClr val="FFFFFF"/>
                  </a:solidFill>
                  <a:latin typeface="Arial" panose="020B0604020202020204" pitchFamily="34" charset="0"/>
                  <a:ea typeface="CiscoSans ExtraLight" charset="0"/>
                  <a:cs typeface="Arial" panose="020B0604020202020204" pitchFamily="34" charset="0"/>
                </a:rPr>
                <a:t>Technology</a:t>
              </a:r>
            </a:p>
          </p:txBody>
        </p:sp>
        <p:pic>
          <p:nvPicPr>
            <p:cNvPr id="4" name="Picture 3" descr="Technology.png"/>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3824923" y="980088"/>
              <a:ext cx="1451350" cy="1422352"/>
            </a:xfrm>
            <a:prstGeom prst="rect">
              <a:avLst/>
            </a:prstGeom>
          </p:spPr>
        </p:pic>
        <p:cxnSp>
          <p:nvCxnSpPr>
            <p:cNvPr id="18" name="Straight Connector 17"/>
            <p:cNvCxnSpPr/>
            <p:nvPr/>
          </p:nvCxnSpPr>
          <p:spPr>
            <a:xfrm>
              <a:off x="3621647" y="3775787"/>
              <a:ext cx="1857903"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3237369" y="300215"/>
            <a:ext cx="2571750" cy="4310656"/>
            <a:chOff x="409324" y="460731"/>
            <a:chExt cx="2571750" cy="4310656"/>
          </a:xfrm>
        </p:grpSpPr>
        <p:pic>
          <p:nvPicPr>
            <p:cNvPr id="2" name="Picture 1" descr="Dollarphotoclub_72149850.jpg"/>
            <p:cNvPicPr>
              <a:picLocks noChangeAspect="1"/>
            </p:cNvPicPr>
            <p:nvPr/>
          </p:nvPicPr>
          <p:blipFill rotWithShape="1">
            <a:blip r:embed="rId5"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409324" y="460731"/>
              <a:ext cx="2571750" cy="4310656"/>
            </a:xfrm>
            <a:prstGeom prst="rect">
              <a:avLst/>
            </a:prstGeom>
            <a:ln>
              <a:noFill/>
            </a:ln>
          </p:spPr>
        </p:pic>
        <p:sp>
          <p:nvSpPr>
            <p:cNvPr id="23" name="Rectangle 22"/>
            <p:cNvSpPr/>
            <p:nvPr/>
          </p:nvSpPr>
          <p:spPr>
            <a:xfrm>
              <a:off x="409324" y="460731"/>
              <a:ext cx="2571750" cy="4310656"/>
            </a:xfrm>
            <a:prstGeom prst="rect">
              <a:avLst/>
            </a:prstGeom>
            <a:solidFill>
              <a:srgbClr val="000000">
                <a:alpha val="2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6" name="Rectangle 35"/>
            <p:cNvSpPr/>
            <p:nvPr/>
          </p:nvSpPr>
          <p:spPr>
            <a:xfrm>
              <a:off x="1122638" y="3103600"/>
              <a:ext cx="1145122" cy="523220"/>
            </a:xfrm>
            <a:prstGeom prst="rect">
              <a:avLst/>
            </a:prstGeom>
          </p:spPr>
          <p:txBody>
            <a:bodyPr wrap="none">
              <a:spAutoFit/>
            </a:bodyPr>
            <a:lstStyle/>
            <a:p>
              <a:pPr algn="ctr" defTabSz="683811" fontAlgn="auto">
                <a:spcBef>
                  <a:spcPts val="0"/>
                </a:spcBef>
                <a:spcAft>
                  <a:spcPts val="0"/>
                </a:spcAft>
              </a:pPr>
              <a:r>
                <a:rPr lang="en-US" sz="2800" dirty="0">
                  <a:solidFill>
                    <a:srgbClr val="FFFFFF"/>
                  </a:solidFill>
                  <a:latin typeface="Arial" panose="020B0604020202020204" pitchFamily="34" charset="0"/>
                  <a:ea typeface="CiscoSans ExtraLight" charset="0"/>
                  <a:cs typeface="Arial" panose="020B0604020202020204" pitchFamily="34" charset="0"/>
                </a:rPr>
                <a:t>Talent</a:t>
              </a:r>
              <a:endParaRPr lang="en-US" sz="2400" dirty="0">
                <a:solidFill>
                  <a:srgbClr val="FFFFFF"/>
                </a:solidFill>
                <a:latin typeface="Arial" panose="020B0604020202020204" pitchFamily="34" charset="0"/>
                <a:cs typeface="Arial" panose="020B0604020202020204" pitchFamily="34" charset="0"/>
              </a:endParaRPr>
            </a:p>
          </p:txBody>
        </p:sp>
        <p:pic>
          <p:nvPicPr>
            <p:cNvPr id="3" name="Picture 2" descr="Talent.png"/>
            <p:cNvPicPr>
              <a:picLocks noChangeAspect="1"/>
            </p:cNvPicPr>
            <p:nvPr/>
          </p:nvPicPr>
          <p:blipFill rotWithShape="1">
            <a:blip r:embed="rId6" cstate="screen">
              <a:biLevel thresh="25000"/>
              <a:extLst>
                <a:ext uri="{28A0092B-C50C-407E-A947-70E740481C1C}">
                  <a14:useLocalDpi xmlns:a14="http://schemas.microsoft.com/office/drawing/2010/main"/>
                </a:ext>
              </a:extLst>
            </a:blip>
            <a:srcRect/>
            <a:stretch/>
          </p:blipFill>
          <p:spPr>
            <a:xfrm>
              <a:off x="1162125" y="929366"/>
              <a:ext cx="1066148" cy="1523796"/>
            </a:xfrm>
            <a:prstGeom prst="rect">
              <a:avLst/>
            </a:prstGeom>
          </p:spPr>
        </p:pic>
        <p:cxnSp>
          <p:nvCxnSpPr>
            <p:cNvPr id="8" name="Straight Connector 7"/>
            <p:cNvCxnSpPr/>
            <p:nvPr/>
          </p:nvCxnSpPr>
          <p:spPr>
            <a:xfrm>
              <a:off x="766248" y="3775787"/>
              <a:ext cx="1857903"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6120122" y="300215"/>
            <a:ext cx="2571750" cy="4310656"/>
            <a:chOff x="6120122" y="460731"/>
            <a:chExt cx="2571750" cy="4310656"/>
          </a:xfrm>
        </p:grpSpPr>
        <p:pic>
          <p:nvPicPr>
            <p:cNvPr id="13" name="Picture 12"/>
            <p:cNvPicPr>
              <a:picLocks noChangeAspect="1"/>
            </p:cNvPicPr>
            <p:nvPr/>
          </p:nvPicPr>
          <p:blipFill rotWithShape="1">
            <a:blip r:embed="rId7"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6120122" y="460731"/>
              <a:ext cx="2571750" cy="4310656"/>
            </a:xfrm>
            <a:prstGeom prst="rect">
              <a:avLst/>
            </a:prstGeom>
            <a:ln>
              <a:noFill/>
            </a:ln>
          </p:spPr>
        </p:pic>
        <p:sp>
          <p:nvSpPr>
            <p:cNvPr id="9" name="Rectangle 8"/>
            <p:cNvSpPr/>
            <p:nvPr/>
          </p:nvSpPr>
          <p:spPr>
            <a:xfrm>
              <a:off x="6120122" y="460731"/>
              <a:ext cx="2571750" cy="4310656"/>
            </a:xfrm>
            <a:prstGeom prst="rect">
              <a:avLst/>
            </a:prstGeom>
            <a:solidFill>
              <a:srgbClr val="000000">
                <a:alpha val="2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8" name="Rectangle 37"/>
            <p:cNvSpPr/>
            <p:nvPr/>
          </p:nvSpPr>
          <p:spPr>
            <a:xfrm>
              <a:off x="6493600" y="3103600"/>
              <a:ext cx="1824795" cy="523220"/>
            </a:xfrm>
            <a:prstGeom prst="rect">
              <a:avLst/>
            </a:prstGeom>
          </p:spPr>
          <p:txBody>
            <a:bodyPr wrap="none">
              <a:spAutoFit/>
            </a:bodyPr>
            <a:lstStyle/>
            <a:p>
              <a:pPr algn="ctr" defTabSz="683811" fontAlgn="auto">
                <a:spcBef>
                  <a:spcPts val="0"/>
                </a:spcBef>
                <a:spcAft>
                  <a:spcPts val="0"/>
                </a:spcAft>
              </a:pPr>
              <a:r>
                <a:rPr lang="en-US" sz="2800" dirty="0">
                  <a:solidFill>
                    <a:srgbClr val="FFFFFF"/>
                  </a:solidFill>
                  <a:latin typeface="Arial" panose="020B0604020202020204" pitchFamily="34" charset="0"/>
                  <a:ea typeface="CiscoSans ExtraLight" charset="0"/>
                  <a:cs typeface="Arial" panose="020B0604020202020204" pitchFamily="34" charset="0"/>
                </a:rPr>
                <a:t>Teamwork</a:t>
              </a:r>
            </a:p>
          </p:txBody>
        </p:sp>
        <p:pic>
          <p:nvPicPr>
            <p:cNvPr id="5" name="Picture 4" descr="Teamwork.png"/>
            <p:cNvPicPr>
              <a:picLocks noChangeAspect="1"/>
            </p:cNvPicPr>
            <p:nvPr/>
          </p:nvPicPr>
          <p:blipFill rotWithShape="1">
            <a:blip r:embed="rId8" cstate="screen">
              <a:biLevel thresh="25000"/>
              <a:extLst>
                <a:ext uri="{28A0092B-C50C-407E-A947-70E740481C1C}">
                  <a14:useLocalDpi xmlns:a14="http://schemas.microsoft.com/office/drawing/2010/main"/>
                </a:ext>
              </a:extLst>
            </a:blip>
            <a:srcRect/>
            <a:stretch/>
          </p:blipFill>
          <p:spPr>
            <a:xfrm>
              <a:off x="6556338" y="1098035"/>
              <a:ext cx="1699318" cy="1186458"/>
            </a:xfrm>
            <a:prstGeom prst="rect">
              <a:avLst/>
            </a:prstGeom>
          </p:spPr>
        </p:pic>
        <p:cxnSp>
          <p:nvCxnSpPr>
            <p:cNvPr id="19" name="Straight Connector 18"/>
            <p:cNvCxnSpPr/>
            <p:nvPr/>
          </p:nvCxnSpPr>
          <p:spPr>
            <a:xfrm>
              <a:off x="6477046" y="3775787"/>
              <a:ext cx="1857903"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544749" y="3708541"/>
            <a:ext cx="8011698" cy="646331"/>
            <a:chOff x="544749" y="3869056"/>
            <a:chExt cx="8011698" cy="646331"/>
          </a:xfrm>
        </p:grpSpPr>
        <p:sp>
          <p:nvSpPr>
            <p:cNvPr id="44" name="TextBox 43"/>
            <p:cNvSpPr txBox="1"/>
            <p:nvPr/>
          </p:nvSpPr>
          <p:spPr>
            <a:xfrm>
              <a:off x="6255547" y="3869056"/>
              <a:ext cx="2300900"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ea typeface="CiscoSans ExtraLight" charset="0"/>
                  <a:cs typeface="Arial" panose="020B0604020202020204" pitchFamily="34" charset="0"/>
                </a:rPr>
                <a:t>14%</a:t>
              </a:r>
            </a:p>
            <a:p>
              <a:pPr algn="ctr"/>
              <a:r>
                <a:rPr lang="en-US" dirty="0">
                  <a:solidFill>
                    <a:schemeClr val="bg1"/>
                  </a:solidFill>
                  <a:latin typeface="Arial" panose="020B0604020202020204" pitchFamily="34" charset="0"/>
                  <a:ea typeface="CiscoSans ExtraLight" charset="0"/>
                  <a:cs typeface="Arial" panose="020B0604020202020204" pitchFamily="34" charset="0"/>
                </a:rPr>
                <a:t>feel prepared</a:t>
              </a:r>
            </a:p>
          </p:txBody>
        </p:sp>
        <p:sp>
          <p:nvSpPr>
            <p:cNvPr id="49" name="TextBox 48"/>
            <p:cNvSpPr txBox="1"/>
            <p:nvPr/>
          </p:nvSpPr>
          <p:spPr>
            <a:xfrm>
              <a:off x="544749" y="3869056"/>
              <a:ext cx="2300900"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ea typeface="CiscoSans ExtraLight" charset="0"/>
                  <a:cs typeface="Arial" panose="020B0604020202020204" pitchFamily="34" charset="0"/>
                </a:rPr>
                <a:t>21%</a:t>
              </a:r>
            </a:p>
            <a:p>
              <a:pPr algn="ctr"/>
              <a:r>
                <a:rPr lang="en-US" dirty="0">
                  <a:solidFill>
                    <a:schemeClr val="bg1"/>
                  </a:solidFill>
                  <a:latin typeface="Arial" panose="020B0604020202020204" pitchFamily="34" charset="0"/>
                  <a:ea typeface="CiscoSans ExtraLight" charset="0"/>
                  <a:cs typeface="Arial" panose="020B0604020202020204" pitchFamily="34" charset="0"/>
                </a:rPr>
                <a:t>feel prepared</a:t>
              </a:r>
            </a:p>
          </p:txBody>
        </p:sp>
        <p:sp>
          <p:nvSpPr>
            <p:cNvPr id="42" name="TextBox 41"/>
            <p:cNvSpPr txBox="1"/>
            <p:nvPr/>
          </p:nvSpPr>
          <p:spPr>
            <a:xfrm>
              <a:off x="3400148" y="3869056"/>
              <a:ext cx="2300900"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ea typeface="CiscoSans ExtraLight" charset="0"/>
                  <a:cs typeface="Arial" panose="020B0604020202020204" pitchFamily="34" charset="0"/>
                </a:rPr>
                <a:t>16%</a:t>
              </a:r>
            </a:p>
            <a:p>
              <a:pPr algn="ctr"/>
              <a:r>
                <a:rPr lang="en-US" dirty="0">
                  <a:solidFill>
                    <a:schemeClr val="bg1"/>
                  </a:solidFill>
                  <a:latin typeface="Arial" panose="020B0604020202020204" pitchFamily="34" charset="0"/>
                  <a:ea typeface="CiscoSans ExtraLight" charset="0"/>
                  <a:cs typeface="Arial" panose="020B0604020202020204" pitchFamily="34" charset="0"/>
                </a:rPr>
                <a:t>feel prepared</a:t>
              </a:r>
            </a:p>
          </p:txBody>
        </p:sp>
      </p:grpSp>
      <p:sp>
        <p:nvSpPr>
          <p:cNvPr id="25" name="TextBox 24"/>
          <p:cNvSpPr txBox="1"/>
          <p:nvPr/>
        </p:nvSpPr>
        <p:spPr>
          <a:xfrm>
            <a:off x="4785064" y="4571003"/>
            <a:ext cx="3982039" cy="200055"/>
          </a:xfrm>
          <a:prstGeom prst="rect">
            <a:avLst/>
          </a:prstGeom>
          <a:noFill/>
        </p:spPr>
        <p:txBody>
          <a:bodyPr wrap="square" rtlCol="0" anchor="b">
            <a:spAutoFit/>
          </a:bodyPr>
          <a:lstStyle/>
          <a:p>
            <a:pPr algn="r"/>
            <a:r>
              <a:rPr lang="en-US" sz="700" dirty="0">
                <a:solidFill>
                  <a:schemeClr val="bg1">
                    <a:lumMod val="50000"/>
                  </a:schemeClr>
                </a:solidFill>
                <a:latin typeface="Arial" panose="020B0604020202020204" pitchFamily="34" charset="0"/>
                <a:cs typeface="Arial" panose="020B0604020202020204" pitchFamily="34" charset="0"/>
              </a:rPr>
              <a:t>Source: State of Digital Business, 2015-2020, Forrester, 2016</a:t>
            </a:r>
          </a:p>
        </p:txBody>
      </p:sp>
      <p:sp>
        <p:nvSpPr>
          <p:cNvPr id="26" name="Rectangle 7"/>
          <p:cNvSpPr>
            <a:spLocks noChangeArrowheads="1"/>
          </p:cNvSpPr>
          <p:nvPr/>
        </p:nvSpPr>
        <p:spPr bwMode="ltGray">
          <a:xfrm>
            <a:off x="8515707" y="4745288"/>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Arial" panose="020B0604020202020204" pitchFamily="34" charset="0"/>
                <a:ea typeface="+mn-ea"/>
                <a:cs typeface="Arial" panose="020B0604020202020204" pitchFamily="34" charset="0"/>
              </a:rPr>
              <a:pPr algn="r" defTabSz="610744" fontAlgn="auto">
                <a:spcBef>
                  <a:spcPts val="0"/>
                </a:spcBef>
                <a:spcAft>
                  <a:spcPts val="0"/>
                </a:spcAft>
                <a:defRPr/>
              </a:pPr>
              <a:t>14</a:t>
            </a:fld>
            <a:endParaRPr lang="en-US" sz="600" dirty="0">
              <a:solidFill>
                <a:srgbClr val="000000">
                  <a:alpha val="25000"/>
                </a:srgbClr>
              </a:solidFill>
              <a:latin typeface="Arial" panose="020B0604020202020204" pitchFamily="34" charset="0"/>
              <a:ea typeface="+mn-ea"/>
              <a:cs typeface="Arial" panose="020B0604020202020204" pitchFamily="34" charset="0"/>
            </a:endParaRPr>
          </a:p>
        </p:txBody>
      </p:sp>
      <p:sp>
        <p:nvSpPr>
          <p:cNvPr id="27" name="Rectangle 4"/>
          <p:cNvSpPr>
            <a:spLocks noChangeArrowheads="1"/>
          </p:cNvSpPr>
          <p:nvPr/>
        </p:nvSpPr>
        <p:spPr bwMode="ltGray">
          <a:xfrm>
            <a:off x="5867508" y="4744034"/>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Arial" panose="020B0604020202020204" pitchFamily="34" charset="0"/>
                <a:ea typeface="+mn-ea"/>
                <a:cs typeface="Arial" panose="020B0604020202020204" pitchFamily="34" charset="0"/>
              </a:rPr>
              <a:t>© 2017  Cisco and/or its affiliates. All rights reserved.   Cisco Confidential</a:t>
            </a:r>
          </a:p>
        </p:txBody>
      </p:sp>
    </p:spTree>
    <p:extLst>
      <p:ext uri="{BB962C8B-B14F-4D97-AF65-F5344CB8AC3E}">
        <p14:creationId xmlns:p14="http://schemas.microsoft.com/office/powerpoint/2010/main" val="33598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0" presetClass="entr" presetSubtype="0"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3500"/>
                            </p:stCondLst>
                            <p:childTnLst>
                              <p:par>
                                <p:cTn id="13" presetID="10" presetClass="entr" presetSubtype="0" fill="hold"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7"/>
          <p:cNvSpPr>
            <a:spLocks noChangeArrowheads="1"/>
          </p:cNvSpPr>
          <p:nvPr/>
        </p:nvSpPr>
        <p:spPr bwMode="ltGray">
          <a:xfrm>
            <a:off x="8515707" y="4752088"/>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Arial" panose="020B0604020202020204" pitchFamily="34" charset="0"/>
                <a:ea typeface="+mn-ea"/>
                <a:cs typeface="Arial" panose="020B0604020202020204" pitchFamily="34" charset="0"/>
              </a:rPr>
              <a:pPr algn="r" defTabSz="610744" fontAlgn="auto">
                <a:spcBef>
                  <a:spcPts val="0"/>
                </a:spcBef>
                <a:spcAft>
                  <a:spcPts val="0"/>
                </a:spcAft>
                <a:defRPr/>
              </a:pPr>
              <a:t>15</a:t>
            </a:fld>
            <a:endParaRPr lang="en-US" sz="600" dirty="0">
              <a:solidFill>
                <a:srgbClr val="000000">
                  <a:alpha val="25000"/>
                </a:srgbClr>
              </a:solidFill>
              <a:latin typeface="Arial" panose="020B0604020202020204" pitchFamily="34" charset="0"/>
              <a:ea typeface="+mn-ea"/>
              <a:cs typeface="Arial" panose="020B0604020202020204" pitchFamily="34" charset="0"/>
            </a:endParaRPr>
          </a:p>
        </p:txBody>
      </p:sp>
      <p:sp>
        <p:nvSpPr>
          <p:cNvPr id="31" name="Rectangle 30"/>
          <p:cNvSpPr/>
          <p:nvPr/>
        </p:nvSpPr>
        <p:spPr>
          <a:xfrm>
            <a:off x="4859624" y="4384976"/>
            <a:ext cx="3756871" cy="246221"/>
          </a:xfrm>
          <a:prstGeom prst="rect">
            <a:avLst/>
          </a:prstGeom>
          <a:noFill/>
        </p:spPr>
        <p:txBody>
          <a:bodyPr wrap="square" rtlCol="0">
            <a:spAutoFit/>
          </a:bodyPr>
          <a:lstStyle/>
          <a:p>
            <a:pPr algn="ctr"/>
            <a:r>
              <a:rPr lang="en-US" sz="1000" dirty="0">
                <a:solidFill>
                  <a:schemeClr val="bg1">
                    <a:lumMod val="50000"/>
                  </a:schemeClr>
                </a:solidFill>
                <a:latin typeface="Arial" panose="020B0604020202020204" pitchFamily="34" charset="0"/>
                <a:cs typeface="Arial" panose="020B0604020202020204" pitchFamily="34" charset="0"/>
              </a:rPr>
              <a:t>Source: DX Data Center Study 2017, IDC, 2017</a:t>
            </a:r>
          </a:p>
        </p:txBody>
      </p:sp>
      <p:sp>
        <p:nvSpPr>
          <p:cNvPr id="34" name="TextBox 33"/>
          <p:cNvSpPr txBox="1"/>
          <p:nvPr/>
        </p:nvSpPr>
        <p:spPr>
          <a:xfrm>
            <a:off x="450451" y="4384976"/>
            <a:ext cx="3858317" cy="246221"/>
          </a:xfrm>
          <a:prstGeom prst="rect">
            <a:avLst/>
          </a:prstGeom>
          <a:noFill/>
        </p:spPr>
        <p:txBody>
          <a:bodyPr wrap="square" rtlCol="0">
            <a:spAutoFit/>
          </a:bodyPr>
          <a:lstStyle/>
          <a:p>
            <a:pPr algn="ctr"/>
            <a:r>
              <a:rPr lang="en-US" sz="1000" dirty="0">
                <a:solidFill>
                  <a:schemeClr val="bg1">
                    <a:lumMod val="50000"/>
                  </a:schemeClr>
                </a:solidFill>
                <a:latin typeface="Arial" panose="020B0604020202020204" pitchFamily="34" charset="0"/>
                <a:cs typeface="Arial" panose="020B0604020202020204" pitchFamily="34" charset="0"/>
              </a:rPr>
              <a:t>Source: 2017 Global Digital IQ Survey, PwC, 2017</a:t>
            </a:r>
          </a:p>
        </p:txBody>
      </p:sp>
      <p:sp>
        <p:nvSpPr>
          <p:cNvPr id="11" name="Title 2"/>
          <p:cNvSpPr txBox="1">
            <a:spLocks/>
          </p:cNvSpPr>
          <p:nvPr/>
        </p:nvSpPr>
        <p:spPr>
          <a:xfrm>
            <a:off x="217847" y="327637"/>
            <a:ext cx="8345488" cy="520874"/>
          </a:xfrm>
          <a:prstGeom prst="rect">
            <a:avLst/>
          </a:prstGeom>
        </p:spPr>
        <p:txBody>
          <a:bodyPr>
            <a:normAutofit/>
          </a:bodyPr>
          <a:lstStyle>
            <a:lvl1pPr algn="l" defTabSz="457212" rtl="0" eaLnBrk="1" latinLnBrk="0" hangingPunct="1">
              <a:spcBef>
                <a:spcPct val="0"/>
              </a:spcBef>
              <a:buNone/>
              <a:defRPr sz="2800" b="1" kern="1200">
                <a:solidFill>
                  <a:schemeClr val="accent1"/>
                </a:solidFill>
                <a:latin typeface="+mj-lt"/>
                <a:ea typeface="+mj-ea"/>
                <a:cs typeface="+mj-cs"/>
              </a:defRPr>
            </a:lvl1pPr>
          </a:lstStyle>
          <a:p>
            <a:pPr fontAlgn="auto">
              <a:spcAft>
                <a:spcPts val="0"/>
              </a:spcAft>
            </a:pPr>
            <a:r>
              <a:rPr lang="en-US" b="0" dirty="0">
                <a:solidFill>
                  <a:srgbClr val="31444C"/>
                </a:solidFill>
                <a:latin typeface="Arial" panose="020B0604020202020204" pitchFamily="34" charset="0"/>
                <a:cs typeface="Arial" panose="020B0604020202020204" pitchFamily="34" charset="0"/>
              </a:rPr>
              <a:t>Digital Skills are as Critical as Technology</a:t>
            </a:r>
          </a:p>
        </p:txBody>
      </p:sp>
      <p:graphicFrame>
        <p:nvGraphicFramePr>
          <p:cNvPr id="4" name="Chart 3"/>
          <p:cNvGraphicFramePr/>
          <p:nvPr>
            <p:extLst>
              <p:ext uri="{D42A27DB-BD31-4B8C-83A1-F6EECF244321}">
                <p14:modId xmlns:p14="http://schemas.microsoft.com/office/powerpoint/2010/main" val="2918546946"/>
              </p:ext>
            </p:extLst>
          </p:nvPr>
        </p:nvGraphicFramePr>
        <p:xfrm>
          <a:off x="1151431" y="756763"/>
          <a:ext cx="2227560" cy="23698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752291" y="1618516"/>
            <a:ext cx="1254641" cy="646331"/>
          </a:xfrm>
          <a:prstGeom prst="rect">
            <a:avLst/>
          </a:prstGeom>
          <a:noFill/>
        </p:spPr>
        <p:txBody>
          <a:bodyPr wrap="square" rtlCol="0">
            <a:spAutoFit/>
          </a:bodyPr>
          <a:lstStyle/>
          <a:p>
            <a:pPr algn="ctr"/>
            <a:r>
              <a:rPr lang="en-US" sz="3600" b="1" dirty="0">
                <a:solidFill>
                  <a:srgbClr val="0097B3"/>
                </a:solidFill>
              </a:rPr>
              <a:t>63%</a:t>
            </a:r>
          </a:p>
        </p:txBody>
      </p:sp>
      <p:sp>
        <p:nvSpPr>
          <p:cNvPr id="6" name="TextBox 5"/>
          <p:cNvSpPr txBox="1"/>
          <p:nvPr/>
        </p:nvSpPr>
        <p:spPr>
          <a:xfrm>
            <a:off x="994660" y="3037697"/>
            <a:ext cx="2769901" cy="954107"/>
          </a:xfrm>
          <a:prstGeom prst="rect">
            <a:avLst/>
          </a:prstGeom>
          <a:noFill/>
        </p:spPr>
        <p:txBody>
          <a:bodyPr wrap="square" rtlCol="0">
            <a:spAutoFit/>
          </a:bodyPr>
          <a:lstStyle/>
          <a:p>
            <a:pPr algn="ctr"/>
            <a:r>
              <a:rPr lang="en-US" sz="1400" dirty="0">
                <a:solidFill>
                  <a:schemeClr val="tx2"/>
                </a:solidFill>
              </a:rPr>
              <a:t>of managers cited lack of properly skilled teams as a barrier to digital transformation in their organization </a:t>
            </a:r>
          </a:p>
        </p:txBody>
      </p:sp>
      <p:sp>
        <p:nvSpPr>
          <p:cNvPr id="7" name="TextBox 6"/>
          <p:cNvSpPr txBox="1"/>
          <p:nvPr/>
        </p:nvSpPr>
        <p:spPr>
          <a:xfrm>
            <a:off x="5797080" y="1398045"/>
            <a:ext cx="1711842" cy="1200329"/>
          </a:xfrm>
          <a:prstGeom prst="rect">
            <a:avLst/>
          </a:prstGeom>
          <a:noFill/>
        </p:spPr>
        <p:txBody>
          <a:bodyPr wrap="square" rtlCol="0">
            <a:spAutoFit/>
          </a:bodyPr>
          <a:lstStyle/>
          <a:p>
            <a:pPr algn="ctr"/>
            <a:r>
              <a:rPr lang="en-US" sz="7200" b="1" dirty="0">
                <a:solidFill>
                  <a:srgbClr val="0097B3"/>
                </a:solidFill>
              </a:rPr>
              <a:t>#1</a:t>
            </a:r>
          </a:p>
        </p:txBody>
      </p:sp>
      <p:sp>
        <p:nvSpPr>
          <p:cNvPr id="20" name="TextBox 19"/>
          <p:cNvSpPr txBox="1"/>
          <p:nvPr/>
        </p:nvSpPr>
        <p:spPr>
          <a:xfrm>
            <a:off x="5353110" y="3034481"/>
            <a:ext cx="2769901" cy="738664"/>
          </a:xfrm>
          <a:prstGeom prst="rect">
            <a:avLst/>
          </a:prstGeom>
          <a:noFill/>
        </p:spPr>
        <p:txBody>
          <a:bodyPr wrap="square" rtlCol="0">
            <a:spAutoFit/>
          </a:bodyPr>
          <a:lstStyle/>
          <a:p>
            <a:pPr algn="ctr"/>
            <a:r>
              <a:rPr lang="en-US" sz="1400" dirty="0">
                <a:solidFill>
                  <a:schemeClr val="tx2"/>
                </a:solidFill>
              </a:rPr>
              <a:t>challenge in digital transformation and focus area for budget  - the right IT skills </a:t>
            </a:r>
          </a:p>
        </p:txBody>
      </p:sp>
      <p:cxnSp>
        <p:nvCxnSpPr>
          <p:cNvPr id="10" name="Straight Connector 9"/>
          <p:cNvCxnSpPr/>
          <p:nvPr/>
        </p:nvCxnSpPr>
        <p:spPr>
          <a:xfrm>
            <a:off x="4589677" y="1139217"/>
            <a:ext cx="0" cy="3586264"/>
          </a:xfrm>
          <a:prstGeom prst="line">
            <a:avLst/>
          </a:prstGeom>
          <a:ln>
            <a:solidFill>
              <a:srgbClr val="0097B3"/>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543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64435" y="1284931"/>
            <a:ext cx="3976656" cy="337894"/>
          </a:xfrm>
          <a:prstGeom prst="rect">
            <a:avLst/>
          </a:prstGeom>
          <a:solidFill>
            <a:srgbClr val="0097B3"/>
          </a:solidFill>
          <a:ln>
            <a:solidFill>
              <a:srgbClr val="0097B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6" name="Rectangle 5"/>
          <p:cNvSpPr/>
          <p:nvPr/>
        </p:nvSpPr>
        <p:spPr>
          <a:xfrm>
            <a:off x="284440" y="1286194"/>
            <a:ext cx="3977139" cy="364794"/>
          </a:xfrm>
          <a:prstGeom prst="rect">
            <a:avLst/>
          </a:prstGeom>
          <a:solidFill>
            <a:srgbClr val="003F6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3" name="Title 2"/>
          <p:cNvSpPr>
            <a:spLocks noGrp="1"/>
          </p:cNvSpPr>
          <p:nvPr>
            <p:ph type="title"/>
          </p:nvPr>
        </p:nvSpPr>
        <p:spPr>
          <a:xfrm>
            <a:off x="217847" y="327637"/>
            <a:ext cx="8345488" cy="520874"/>
          </a:xfrm>
        </p:spPr>
        <p:txBody>
          <a:bodyPr>
            <a:normAutofit/>
          </a:bodyPr>
          <a:lstStyle/>
          <a:p>
            <a:r>
              <a:rPr lang="en-US" b="0" dirty="0">
                <a:solidFill>
                  <a:srgbClr val="31444C"/>
                </a:solidFill>
                <a:latin typeface="Arial" panose="020B0604020202020204" pitchFamily="34" charset="0"/>
                <a:cs typeface="Arial" panose="020B0604020202020204" pitchFamily="34" charset="0"/>
              </a:rPr>
              <a:t>Digital Training: Security is a Priority </a:t>
            </a:r>
          </a:p>
        </p:txBody>
      </p:sp>
      <p:sp>
        <p:nvSpPr>
          <p:cNvPr id="4" name="TextBox 3"/>
          <p:cNvSpPr txBox="1"/>
          <p:nvPr/>
        </p:nvSpPr>
        <p:spPr>
          <a:xfrm>
            <a:off x="4898427" y="1270104"/>
            <a:ext cx="3942664" cy="369332"/>
          </a:xfrm>
          <a:prstGeom prst="rect">
            <a:avLst/>
          </a:prstGeom>
          <a:noFill/>
        </p:spPr>
        <p:txBody>
          <a:bodyPr wrap="square" rtlCol="0">
            <a:spAutoFit/>
          </a:bodyPr>
          <a:lstStyle/>
          <a:p>
            <a:pPr algn="ctr"/>
            <a:r>
              <a:rPr lang="en-US" dirty="0">
                <a:solidFill>
                  <a:schemeClr val="bg1"/>
                </a:solidFill>
              </a:rPr>
              <a:t>2017 Training Investment Increase</a:t>
            </a:r>
          </a:p>
        </p:txBody>
      </p:sp>
      <p:sp>
        <p:nvSpPr>
          <p:cNvPr id="50" name="TextBox 49"/>
          <p:cNvSpPr txBox="1"/>
          <p:nvPr/>
        </p:nvSpPr>
        <p:spPr>
          <a:xfrm>
            <a:off x="284440" y="1281655"/>
            <a:ext cx="3977139" cy="369332"/>
          </a:xfrm>
          <a:prstGeom prst="rect">
            <a:avLst/>
          </a:prstGeom>
          <a:noFill/>
        </p:spPr>
        <p:txBody>
          <a:bodyPr wrap="square" rtlCol="0">
            <a:spAutoFit/>
          </a:bodyPr>
          <a:lstStyle/>
          <a:p>
            <a:pPr algn="ctr"/>
            <a:r>
              <a:rPr lang="en-US" dirty="0">
                <a:solidFill>
                  <a:schemeClr val="bg1"/>
                </a:solidFill>
              </a:rPr>
              <a:t>2017 Technical Training Priorities</a:t>
            </a:r>
          </a:p>
        </p:txBody>
      </p:sp>
      <p:pic>
        <p:nvPicPr>
          <p:cNvPr id="51" name="Picture 50"/>
          <p:cNvPicPr>
            <a:picLocks noChangeAspect="1"/>
          </p:cNvPicPr>
          <p:nvPr/>
        </p:nvPicPr>
        <p:blipFill>
          <a:blip r:embed="rId3"/>
          <a:stretch>
            <a:fillRect/>
          </a:stretch>
        </p:blipFill>
        <p:spPr>
          <a:xfrm>
            <a:off x="340835" y="1686263"/>
            <a:ext cx="3657600" cy="2616200"/>
          </a:xfrm>
          <a:prstGeom prst="rect">
            <a:avLst/>
          </a:prstGeom>
        </p:spPr>
      </p:pic>
      <p:sp>
        <p:nvSpPr>
          <p:cNvPr id="52" name="TextBox 51"/>
          <p:cNvSpPr txBox="1"/>
          <p:nvPr/>
        </p:nvSpPr>
        <p:spPr>
          <a:xfrm>
            <a:off x="2385389" y="4671538"/>
            <a:ext cx="6455702" cy="200055"/>
          </a:xfrm>
          <a:prstGeom prst="rect">
            <a:avLst/>
          </a:prstGeom>
          <a:noFill/>
        </p:spPr>
        <p:txBody>
          <a:bodyPr wrap="square" rtlCol="0" anchor="b">
            <a:spAutoFit/>
          </a:bodyPr>
          <a:lstStyle/>
          <a:p>
            <a:pPr algn="r"/>
            <a:r>
              <a:rPr lang="en-US" sz="700" dirty="0">
                <a:solidFill>
                  <a:schemeClr val="bg1">
                    <a:lumMod val="50000"/>
                  </a:schemeClr>
                </a:solidFill>
                <a:latin typeface="Arial" panose="020B0604020202020204" pitchFamily="34" charset="0"/>
                <a:cs typeface="Arial" panose="020B0604020202020204" pitchFamily="34" charset="0"/>
              </a:rPr>
              <a:t>Source: Learning@Cisco Value of Certifications Survey Report, Cisco, 2016 </a:t>
            </a:r>
          </a:p>
        </p:txBody>
      </p:sp>
      <p:graphicFrame>
        <p:nvGraphicFramePr>
          <p:cNvPr id="9" name="Chart 8"/>
          <p:cNvGraphicFramePr/>
          <p:nvPr>
            <p:extLst>
              <p:ext uri="{D42A27DB-BD31-4B8C-83A1-F6EECF244321}">
                <p14:modId xmlns:p14="http://schemas.microsoft.com/office/powerpoint/2010/main" val="1682692601"/>
              </p:ext>
            </p:extLst>
          </p:nvPr>
        </p:nvGraphicFramePr>
        <p:xfrm>
          <a:off x="4872843" y="1620832"/>
          <a:ext cx="3978881" cy="2811794"/>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284440" y="1289273"/>
            <a:ext cx="3970315" cy="3154226"/>
          </a:xfrm>
          <a:prstGeom prst="rect">
            <a:avLst/>
          </a:prstGeom>
          <a:noFill/>
          <a:ln>
            <a:solidFill>
              <a:srgbClr val="003F6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4" name="Rectangle 13"/>
          <p:cNvSpPr/>
          <p:nvPr/>
        </p:nvSpPr>
        <p:spPr>
          <a:xfrm>
            <a:off x="4863952" y="1282939"/>
            <a:ext cx="3977139" cy="3154226"/>
          </a:xfrm>
          <a:prstGeom prst="rect">
            <a:avLst/>
          </a:prstGeom>
          <a:noFill/>
          <a:ln>
            <a:solidFill>
              <a:srgbClr val="0097B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 name="TextBox 1"/>
          <p:cNvSpPr txBox="1"/>
          <p:nvPr/>
        </p:nvSpPr>
        <p:spPr>
          <a:xfrm>
            <a:off x="1364774" y="4167107"/>
            <a:ext cx="2953053" cy="338554"/>
          </a:xfrm>
          <a:prstGeom prst="rect">
            <a:avLst/>
          </a:prstGeom>
          <a:noFill/>
        </p:spPr>
        <p:txBody>
          <a:bodyPr wrap="none" rtlCol="0">
            <a:spAutoFit/>
          </a:bodyPr>
          <a:lstStyle/>
          <a:p>
            <a:r>
              <a:rPr lang="en-US" sz="1600" i="1" dirty="0">
                <a:solidFill>
                  <a:schemeClr val="accent2"/>
                </a:solidFill>
              </a:rPr>
              <a:t>They all require Security skills!</a:t>
            </a:r>
          </a:p>
        </p:txBody>
      </p:sp>
    </p:spTree>
    <p:extLst>
      <p:ext uri="{BB962C8B-B14F-4D97-AF65-F5344CB8AC3E}">
        <p14:creationId xmlns:p14="http://schemas.microsoft.com/office/powerpoint/2010/main" val="193779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20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2000"/>
                                        <p:tgtEl>
                                          <p:spTgt spid="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2000"/>
                                        <p:tgtEl>
                                          <p:spTgt spid="5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0" grpId="0"/>
      <p:bldP spid="52" grpId="0"/>
      <p:bldGraphic spid="9" grpId="0">
        <p:bldAsOne/>
      </p:bldGraphic>
      <p:bldP spid="10" grpId="0" animBg="1"/>
      <p:bldP spid="14"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83" y="4388607"/>
            <a:ext cx="9156583" cy="688812"/>
          </a:xfrm>
          <a:prstGeom prst="rect">
            <a:avLst/>
          </a:prstGeom>
          <a:solidFill>
            <a:srgbClr val="009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3" name="Rectangle 92"/>
          <p:cNvSpPr/>
          <p:nvPr/>
        </p:nvSpPr>
        <p:spPr>
          <a:xfrm>
            <a:off x="-12583" y="4311383"/>
            <a:ext cx="9156583" cy="77225"/>
          </a:xfrm>
          <a:prstGeom prst="rect">
            <a:avLst/>
          </a:prstGeom>
          <a:solidFill>
            <a:srgbClr val="00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p:cNvSpPr/>
          <p:nvPr/>
        </p:nvSpPr>
        <p:spPr>
          <a:xfrm>
            <a:off x="-12583" y="5068654"/>
            <a:ext cx="9156583" cy="77225"/>
          </a:xfrm>
          <a:prstGeom prst="rect">
            <a:avLst/>
          </a:prstGeom>
          <a:solidFill>
            <a:srgbClr val="00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2" name="Title 2"/>
          <p:cNvSpPr txBox="1">
            <a:spLocks/>
          </p:cNvSpPr>
          <p:nvPr/>
        </p:nvSpPr>
        <p:spPr>
          <a:xfrm>
            <a:off x="310518" y="4488994"/>
            <a:ext cx="8497802" cy="476426"/>
          </a:xfrm>
          <a:prstGeom prst="rect">
            <a:avLst/>
          </a:prstGeom>
        </p:spPr>
        <p:txBody>
          <a:bodyPr vert="horz" lIns="91176" tIns="45588" rIns="91176" bIns="45588" rtlCol="0" anchor="ctr">
            <a:noAutofit/>
          </a:bodyPr>
          <a:lstStyle>
            <a:lvl1pPr algn="ctr">
              <a:spcBef>
                <a:spcPct val="0"/>
              </a:spcBef>
              <a:buNone/>
              <a:defRPr lang="en-US" sz="2800" b="0" spc="-75" baseline="0">
                <a:gradFill>
                  <a:gsLst>
                    <a:gs pos="0">
                      <a:srgbClr val="8998FB"/>
                    </a:gs>
                    <a:gs pos="98750">
                      <a:schemeClr val="tx1"/>
                    </a:gs>
                    <a:gs pos="26000">
                      <a:srgbClr val="83BBFF"/>
                    </a:gs>
                  </a:gsLst>
                  <a:lin ang="13500000" scaled="1"/>
                </a:gradFill>
                <a:latin typeface="Arial"/>
                <a:ea typeface="+mj-ea"/>
                <a:cs typeface="Arial"/>
              </a:defRPr>
            </a:lvl1pPr>
          </a:lstStyle>
          <a:p>
            <a:pPr defTabSz="455889"/>
            <a:r>
              <a:rPr lang="en-GB" sz="4000" spc="0" dirty="0">
                <a:solidFill>
                  <a:srgbClr val="FFFFFF"/>
                </a:solidFill>
                <a:latin typeface="Arial" panose="020B0604020202020204" pitchFamily="34" charset="0"/>
                <a:ea typeface="CiscoSans ExtraLight" charset="0"/>
                <a:cs typeface="Arial" panose="020B0604020202020204" pitchFamily="34" charset="0"/>
              </a:rPr>
              <a:t>New Digital Job Roles</a:t>
            </a:r>
            <a:endParaRPr sz="4000" spc="0" dirty="0">
              <a:solidFill>
                <a:srgbClr val="FFFFFF"/>
              </a:solidFill>
              <a:latin typeface="Arial" panose="020B0604020202020204" pitchFamily="34" charset="0"/>
              <a:ea typeface="CiscoSans ExtraLight" charset="0"/>
              <a:cs typeface="Arial" panose="020B0604020202020204" pitchFamily="34" charset="0"/>
            </a:endParaRPr>
          </a:p>
        </p:txBody>
      </p:sp>
      <p:cxnSp>
        <p:nvCxnSpPr>
          <p:cNvPr id="6" name="Straight Connector 5"/>
          <p:cNvCxnSpPr>
            <a:stCxn id="157" idx="6"/>
            <a:endCxn id="136" idx="1"/>
          </p:cNvCxnSpPr>
          <p:nvPr/>
        </p:nvCxnSpPr>
        <p:spPr>
          <a:xfrm>
            <a:off x="3365783" y="2960855"/>
            <a:ext cx="4539869" cy="332410"/>
          </a:xfrm>
          <a:prstGeom prst="line">
            <a:avLst/>
          </a:prstGeom>
          <a:ln w="12700"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113" idx="1"/>
          </p:cNvCxnSpPr>
          <p:nvPr/>
        </p:nvCxnSpPr>
        <p:spPr>
          <a:xfrm>
            <a:off x="3322835" y="1323006"/>
            <a:ext cx="654817" cy="705432"/>
          </a:xfrm>
          <a:prstGeom prst="line">
            <a:avLst/>
          </a:prstGeom>
          <a:ln w="12700"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532277" y="1348510"/>
            <a:ext cx="2348977" cy="912196"/>
          </a:xfrm>
          <a:prstGeom prst="line">
            <a:avLst/>
          </a:prstGeom>
          <a:ln w="12700"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171268" y="818046"/>
            <a:ext cx="289201" cy="2553156"/>
          </a:xfrm>
          <a:prstGeom prst="line">
            <a:avLst/>
          </a:prstGeom>
          <a:ln w="12700"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219044" y="1333938"/>
            <a:ext cx="688789" cy="351755"/>
          </a:xfrm>
          <a:prstGeom prst="line">
            <a:avLst/>
          </a:prstGeom>
          <a:ln w="12700"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403963" y="818594"/>
            <a:ext cx="1243495" cy="197527"/>
          </a:xfrm>
          <a:prstGeom prst="line">
            <a:avLst/>
          </a:prstGeom>
          <a:ln w="12700"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43267" y="2270932"/>
            <a:ext cx="473872" cy="1042061"/>
          </a:xfrm>
          <a:prstGeom prst="line">
            <a:avLst/>
          </a:prstGeom>
          <a:ln w="12700"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57051" y="2038577"/>
            <a:ext cx="663083" cy="729292"/>
          </a:xfrm>
          <a:prstGeom prst="line">
            <a:avLst/>
          </a:prstGeom>
          <a:ln w="12700"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67" idx="1"/>
          </p:cNvCxnSpPr>
          <p:nvPr/>
        </p:nvCxnSpPr>
        <p:spPr>
          <a:xfrm>
            <a:off x="1626898" y="821386"/>
            <a:ext cx="885238" cy="844156"/>
          </a:xfrm>
          <a:prstGeom prst="line">
            <a:avLst/>
          </a:prstGeom>
          <a:ln w="12700"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996473" y="1137930"/>
            <a:ext cx="379175" cy="597137"/>
          </a:xfrm>
          <a:prstGeom prst="line">
            <a:avLst/>
          </a:prstGeom>
          <a:ln w="12700"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4299774" y="898395"/>
            <a:ext cx="516532" cy="1128230"/>
          </a:xfrm>
          <a:prstGeom prst="line">
            <a:avLst/>
          </a:prstGeom>
          <a:ln w="12700"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049138" y="866369"/>
            <a:ext cx="2798072" cy="2319217"/>
          </a:xfrm>
          <a:prstGeom prst="line">
            <a:avLst/>
          </a:prstGeom>
          <a:ln w="12700"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168" idx="6"/>
          </p:cNvCxnSpPr>
          <p:nvPr/>
        </p:nvCxnSpPr>
        <p:spPr>
          <a:xfrm flipV="1">
            <a:off x="1347577" y="3024789"/>
            <a:ext cx="1639928" cy="500993"/>
          </a:xfrm>
          <a:prstGeom prst="line">
            <a:avLst/>
          </a:prstGeom>
          <a:ln w="12700"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106" idx="3"/>
          </p:cNvCxnSpPr>
          <p:nvPr/>
        </p:nvCxnSpPr>
        <p:spPr>
          <a:xfrm flipV="1">
            <a:off x="1043667" y="2038587"/>
            <a:ext cx="781375" cy="1216266"/>
          </a:xfrm>
          <a:prstGeom prst="line">
            <a:avLst/>
          </a:prstGeom>
          <a:ln w="12700" cap="sq">
            <a:solidFill>
              <a:schemeClr val="bg1">
                <a:lumMod val="85000"/>
              </a:schemeClr>
            </a:solidFill>
            <a:prstDash val="sysDot"/>
          </a:ln>
          <a:effectLst/>
        </p:spPr>
        <p:style>
          <a:lnRef idx="1">
            <a:schemeClr val="accent1"/>
          </a:lnRef>
          <a:fillRef idx="0">
            <a:schemeClr val="accent1"/>
          </a:fillRef>
          <a:effectRef idx="0">
            <a:schemeClr val="accent1"/>
          </a:effectRef>
          <a:fontRef idx="minor">
            <a:schemeClr val="tx1"/>
          </a:fontRef>
        </p:style>
      </p:cxnSp>
      <p:grpSp>
        <p:nvGrpSpPr>
          <p:cNvPr id="105" name="Group 104"/>
          <p:cNvGrpSpPr/>
          <p:nvPr/>
        </p:nvGrpSpPr>
        <p:grpSpPr>
          <a:xfrm>
            <a:off x="1735569" y="1511354"/>
            <a:ext cx="610952" cy="617693"/>
            <a:chOff x="2769428" y="1807180"/>
            <a:chExt cx="1067740" cy="1079802"/>
          </a:xfrm>
        </p:grpSpPr>
        <p:sp>
          <p:nvSpPr>
            <p:cNvPr id="106" name="Oval 105"/>
            <p:cNvSpPr/>
            <p:nvPr/>
          </p:nvSpPr>
          <p:spPr>
            <a:xfrm>
              <a:off x="2769428" y="1807180"/>
              <a:ext cx="1067740" cy="1079802"/>
            </a:xfrm>
            <a:prstGeom prst="ellipse">
              <a:avLst/>
            </a:prstGeom>
            <a:solidFill>
              <a:srgbClr val="003F66"/>
            </a:solidFill>
            <a:ln w="158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455889"/>
              <a:endParaRPr lang="en-US" sz="1600" dirty="0">
                <a:solidFill>
                  <a:srgbClr val="2968AF"/>
                </a:solidFill>
                <a:latin typeface="Arial" panose="020B0604020202020204" pitchFamily="34" charset="0"/>
                <a:cs typeface="Arial" panose="020B0604020202020204" pitchFamily="34" charset="0"/>
              </a:endParaRPr>
            </a:p>
          </p:txBody>
        </p:sp>
        <p:sp>
          <p:nvSpPr>
            <p:cNvPr id="107" name="Freeform 20"/>
            <p:cNvSpPr>
              <a:spLocks noEditPoints="1"/>
            </p:cNvSpPr>
            <p:nvPr/>
          </p:nvSpPr>
          <p:spPr bwMode="auto">
            <a:xfrm>
              <a:off x="3126565" y="2379751"/>
              <a:ext cx="409805" cy="401712"/>
            </a:xfrm>
            <a:custGeom>
              <a:avLst/>
              <a:gdLst>
                <a:gd name="T0" fmla="*/ 4665 w 7549"/>
                <a:gd name="T1" fmla="*/ 7000 h 7308"/>
                <a:gd name="T2" fmla="*/ 2530 w 7549"/>
                <a:gd name="T3" fmla="*/ 7000 h 7308"/>
                <a:gd name="T4" fmla="*/ 251 w 7549"/>
                <a:gd name="T5" fmla="*/ 7000 h 7308"/>
                <a:gd name="T6" fmla="*/ 5018 w 7549"/>
                <a:gd name="T7" fmla="*/ 41 h 7308"/>
                <a:gd name="T8" fmla="*/ 3585 w 7549"/>
                <a:gd name="T9" fmla="*/ 3707 h 7308"/>
                <a:gd name="T10" fmla="*/ 1282 w 7549"/>
                <a:gd name="T11" fmla="*/ 529 h 7308"/>
                <a:gd name="T12" fmla="*/ 778 w 7549"/>
                <a:gd name="T13" fmla="*/ 505 h 7308"/>
                <a:gd name="T14" fmla="*/ 1124 w 7549"/>
                <a:gd name="T15" fmla="*/ 17 h 7308"/>
                <a:gd name="T16" fmla="*/ 1104 w 7549"/>
                <a:gd name="T17" fmla="*/ 133 h 7308"/>
                <a:gd name="T18" fmla="*/ 1032 w 7549"/>
                <a:gd name="T19" fmla="*/ 660 h 7308"/>
                <a:gd name="T20" fmla="*/ 1462 w 7549"/>
                <a:gd name="T21" fmla="*/ 318 h 7308"/>
                <a:gd name="T22" fmla="*/ 1645 w 7549"/>
                <a:gd name="T23" fmla="*/ 59 h 7308"/>
                <a:gd name="T24" fmla="*/ 1705 w 7549"/>
                <a:gd name="T25" fmla="*/ 765 h 7308"/>
                <a:gd name="T26" fmla="*/ 2395 w 7549"/>
                <a:gd name="T27" fmla="*/ 731 h 7308"/>
                <a:gd name="T28" fmla="*/ 2019 w 7549"/>
                <a:gd name="T29" fmla="*/ 256 h 7308"/>
                <a:gd name="T30" fmla="*/ 2493 w 7549"/>
                <a:gd name="T31" fmla="*/ 148 h 7308"/>
                <a:gd name="T32" fmla="*/ 2177 w 7549"/>
                <a:gd name="T33" fmla="*/ 171 h 7308"/>
                <a:gd name="T34" fmla="*/ 2382 w 7549"/>
                <a:gd name="T35" fmla="*/ 534 h 7308"/>
                <a:gd name="T36" fmla="*/ 2647 w 7549"/>
                <a:gd name="T37" fmla="*/ 261 h 7308"/>
                <a:gd name="T38" fmla="*/ 2955 w 7549"/>
                <a:gd name="T39" fmla="*/ 1 h 7308"/>
                <a:gd name="T40" fmla="*/ 2876 w 7549"/>
                <a:gd name="T41" fmla="*/ 682 h 7308"/>
                <a:gd name="T42" fmla="*/ 3373 w 7549"/>
                <a:gd name="T43" fmla="*/ 720 h 7308"/>
                <a:gd name="T44" fmla="*/ 3371 w 7549"/>
                <a:gd name="T45" fmla="*/ 38 h 7308"/>
                <a:gd name="T46" fmla="*/ 3632 w 7549"/>
                <a:gd name="T47" fmla="*/ 375 h 7308"/>
                <a:gd name="T48" fmla="*/ 3401 w 7549"/>
                <a:gd name="T49" fmla="*/ 536 h 7308"/>
                <a:gd name="T50" fmla="*/ 4199 w 7549"/>
                <a:gd name="T51" fmla="*/ 682 h 7308"/>
                <a:gd name="T52" fmla="*/ 4044 w 7549"/>
                <a:gd name="T53" fmla="*/ 192 h 7308"/>
                <a:gd name="T54" fmla="*/ 4337 w 7549"/>
                <a:gd name="T55" fmla="*/ 79 h 7308"/>
                <a:gd name="T56" fmla="*/ 1016 w 7549"/>
                <a:gd name="T57" fmla="*/ 1323 h 7308"/>
                <a:gd name="T58" fmla="*/ 960 w 7549"/>
                <a:gd name="T59" fmla="*/ 1234 h 7308"/>
                <a:gd name="T60" fmla="*/ 1155 w 7549"/>
                <a:gd name="T61" fmla="*/ 1766 h 7308"/>
                <a:gd name="T62" fmla="*/ 1462 w 7549"/>
                <a:gd name="T63" fmla="*/ 1422 h 7308"/>
                <a:gd name="T64" fmla="*/ 1645 w 7549"/>
                <a:gd name="T65" fmla="*/ 1163 h 7308"/>
                <a:gd name="T66" fmla="*/ 1705 w 7549"/>
                <a:gd name="T67" fmla="*/ 1869 h 7308"/>
                <a:gd name="T68" fmla="*/ 2395 w 7549"/>
                <a:gd name="T69" fmla="*/ 1835 h 7308"/>
                <a:gd name="T70" fmla="*/ 2019 w 7549"/>
                <a:gd name="T71" fmla="*/ 1360 h 7308"/>
                <a:gd name="T72" fmla="*/ 2493 w 7549"/>
                <a:gd name="T73" fmla="*/ 1252 h 7308"/>
                <a:gd name="T74" fmla="*/ 2177 w 7549"/>
                <a:gd name="T75" fmla="*/ 1275 h 7308"/>
                <a:gd name="T76" fmla="*/ 2382 w 7549"/>
                <a:gd name="T77" fmla="*/ 1638 h 7308"/>
                <a:gd name="T78" fmla="*/ 2976 w 7549"/>
                <a:gd name="T79" fmla="*/ 1868 h 7308"/>
                <a:gd name="T80" fmla="*/ 2747 w 7549"/>
                <a:gd name="T81" fmla="*/ 1254 h 7308"/>
                <a:gd name="T82" fmla="*/ 3235 w 7549"/>
                <a:gd name="T83" fmla="*/ 1490 h 7308"/>
                <a:gd name="T84" fmla="*/ 2854 w 7549"/>
                <a:gd name="T85" fmla="*/ 1484 h 7308"/>
                <a:gd name="T86" fmla="*/ 3096 w 7549"/>
                <a:gd name="T87" fmla="*/ 1479 h 7308"/>
                <a:gd name="T88" fmla="*/ 3367 w 7549"/>
                <a:gd name="T89" fmla="*/ 1327 h 7308"/>
                <a:gd name="T90" fmla="*/ 3701 w 7549"/>
                <a:gd name="T91" fmla="*/ 1125 h 7308"/>
                <a:gd name="T92" fmla="*/ 1292 w 7549"/>
                <a:gd name="T93" fmla="*/ 2594 h 7308"/>
                <a:gd name="T94" fmla="*/ 801 w 7549"/>
                <a:gd name="T95" fmla="*/ 2807 h 7308"/>
                <a:gd name="T96" fmla="*/ 1029 w 7549"/>
                <a:gd name="T97" fmla="*/ 2208 h 7308"/>
                <a:gd name="T98" fmla="*/ 1142 w 7549"/>
                <a:gd name="T99" fmla="*/ 2431 h 7308"/>
                <a:gd name="T100" fmla="*/ 960 w 7549"/>
                <a:gd name="T101" fmla="*/ 2837 h 7308"/>
                <a:gd name="T102" fmla="*/ 1944 w 7549"/>
                <a:gd name="T103" fmla="*/ 2737 h 7308"/>
                <a:gd name="T104" fmla="*/ 1440 w 7549"/>
                <a:gd name="T105" fmla="*/ 2713 h 7308"/>
                <a:gd name="T106" fmla="*/ 1785 w 7549"/>
                <a:gd name="T107" fmla="*/ 2225 h 7308"/>
                <a:gd name="T108" fmla="*/ 1765 w 7549"/>
                <a:gd name="T109" fmla="*/ 2341 h 7308"/>
                <a:gd name="T110" fmla="*/ 1693 w 7549"/>
                <a:gd name="T111" fmla="*/ 2868 h 7308"/>
                <a:gd name="T112" fmla="*/ 2124 w 7549"/>
                <a:gd name="T113" fmla="*/ 2526 h 7308"/>
                <a:gd name="T114" fmla="*/ 2307 w 7549"/>
                <a:gd name="T115" fmla="*/ 2267 h 7308"/>
                <a:gd name="T116" fmla="*/ 2366 w 7549"/>
                <a:gd name="T117" fmla="*/ 2973 h 7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49" h="7308">
                  <a:moveTo>
                    <a:pt x="6800" y="3789"/>
                  </a:moveTo>
                  <a:cubicBezTo>
                    <a:pt x="6800" y="3615"/>
                    <a:pt x="6659" y="3474"/>
                    <a:pt x="6485" y="3474"/>
                  </a:cubicBezTo>
                  <a:cubicBezTo>
                    <a:pt x="5334" y="3474"/>
                    <a:pt x="5334" y="3474"/>
                    <a:pt x="5334" y="3474"/>
                  </a:cubicBezTo>
                  <a:cubicBezTo>
                    <a:pt x="5160" y="3474"/>
                    <a:pt x="5018" y="3615"/>
                    <a:pt x="5018" y="3789"/>
                  </a:cubicBezTo>
                  <a:cubicBezTo>
                    <a:pt x="5018" y="7000"/>
                    <a:pt x="5018" y="7000"/>
                    <a:pt x="5018" y="7000"/>
                  </a:cubicBezTo>
                  <a:cubicBezTo>
                    <a:pt x="4665" y="7000"/>
                    <a:pt x="4665" y="7000"/>
                    <a:pt x="4665" y="7000"/>
                  </a:cubicBezTo>
                  <a:cubicBezTo>
                    <a:pt x="4665" y="4759"/>
                    <a:pt x="4665" y="4759"/>
                    <a:pt x="4665" y="4759"/>
                  </a:cubicBezTo>
                  <a:cubicBezTo>
                    <a:pt x="4665" y="4585"/>
                    <a:pt x="4524" y="4444"/>
                    <a:pt x="4350" y="4444"/>
                  </a:cubicBezTo>
                  <a:cubicBezTo>
                    <a:pt x="3199" y="4444"/>
                    <a:pt x="3199" y="4444"/>
                    <a:pt x="3199" y="4444"/>
                  </a:cubicBezTo>
                  <a:cubicBezTo>
                    <a:pt x="3025" y="4444"/>
                    <a:pt x="2883" y="4585"/>
                    <a:pt x="2883" y="4759"/>
                  </a:cubicBezTo>
                  <a:cubicBezTo>
                    <a:pt x="2883" y="7000"/>
                    <a:pt x="2883" y="7000"/>
                    <a:pt x="2883" y="7000"/>
                  </a:cubicBezTo>
                  <a:cubicBezTo>
                    <a:pt x="2530" y="7000"/>
                    <a:pt x="2530" y="7000"/>
                    <a:pt x="2530" y="7000"/>
                  </a:cubicBezTo>
                  <a:cubicBezTo>
                    <a:pt x="2530" y="5466"/>
                    <a:pt x="2530" y="5466"/>
                    <a:pt x="2530" y="5466"/>
                  </a:cubicBezTo>
                  <a:cubicBezTo>
                    <a:pt x="2530" y="5292"/>
                    <a:pt x="2389" y="5150"/>
                    <a:pt x="2215" y="5150"/>
                  </a:cubicBezTo>
                  <a:cubicBezTo>
                    <a:pt x="1064" y="5150"/>
                    <a:pt x="1064" y="5150"/>
                    <a:pt x="1064" y="5150"/>
                  </a:cubicBezTo>
                  <a:cubicBezTo>
                    <a:pt x="890" y="5150"/>
                    <a:pt x="748" y="5292"/>
                    <a:pt x="748" y="5466"/>
                  </a:cubicBezTo>
                  <a:cubicBezTo>
                    <a:pt x="748" y="7000"/>
                    <a:pt x="748" y="7000"/>
                    <a:pt x="748" y="7000"/>
                  </a:cubicBezTo>
                  <a:cubicBezTo>
                    <a:pt x="251" y="7000"/>
                    <a:pt x="251" y="7000"/>
                    <a:pt x="251" y="7000"/>
                  </a:cubicBezTo>
                  <a:cubicBezTo>
                    <a:pt x="251" y="7308"/>
                    <a:pt x="251" y="7308"/>
                    <a:pt x="251" y="7308"/>
                  </a:cubicBezTo>
                  <a:cubicBezTo>
                    <a:pt x="7298" y="7308"/>
                    <a:pt x="7298" y="7308"/>
                    <a:pt x="7298" y="7308"/>
                  </a:cubicBezTo>
                  <a:cubicBezTo>
                    <a:pt x="7298" y="7000"/>
                    <a:pt x="7298" y="7000"/>
                    <a:pt x="7298" y="7000"/>
                  </a:cubicBezTo>
                  <a:cubicBezTo>
                    <a:pt x="6800" y="7000"/>
                    <a:pt x="6800" y="7000"/>
                    <a:pt x="6800" y="7000"/>
                  </a:cubicBezTo>
                  <a:lnTo>
                    <a:pt x="6800" y="3789"/>
                  </a:lnTo>
                  <a:close/>
                  <a:moveTo>
                    <a:pt x="5018" y="41"/>
                  </a:moveTo>
                  <a:cubicBezTo>
                    <a:pt x="5747" y="770"/>
                    <a:pt x="5747" y="770"/>
                    <a:pt x="5747" y="770"/>
                  </a:cubicBezTo>
                  <a:cubicBezTo>
                    <a:pt x="5037" y="1629"/>
                    <a:pt x="4182" y="2402"/>
                    <a:pt x="3231" y="3055"/>
                  </a:cubicBezTo>
                  <a:cubicBezTo>
                    <a:pt x="2743" y="3390"/>
                    <a:pt x="2229" y="3695"/>
                    <a:pt x="1690" y="3958"/>
                  </a:cubicBezTo>
                  <a:cubicBezTo>
                    <a:pt x="1152" y="4220"/>
                    <a:pt x="590" y="4445"/>
                    <a:pt x="0" y="4597"/>
                  </a:cubicBezTo>
                  <a:cubicBezTo>
                    <a:pt x="609" y="4567"/>
                    <a:pt x="1219" y="4459"/>
                    <a:pt x="1818" y="4306"/>
                  </a:cubicBezTo>
                  <a:cubicBezTo>
                    <a:pt x="2418" y="4152"/>
                    <a:pt x="3008" y="3950"/>
                    <a:pt x="3585" y="3707"/>
                  </a:cubicBezTo>
                  <a:cubicBezTo>
                    <a:pt x="4714" y="3230"/>
                    <a:pt x="5796" y="2601"/>
                    <a:pt x="6784" y="1807"/>
                  </a:cubicBezTo>
                  <a:cubicBezTo>
                    <a:pt x="7549" y="2572"/>
                    <a:pt x="7549" y="2572"/>
                    <a:pt x="7549" y="2572"/>
                  </a:cubicBezTo>
                  <a:cubicBezTo>
                    <a:pt x="7549" y="41"/>
                    <a:pt x="7549" y="41"/>
                    <a:pt x="7549" y="41"/>
                  </a:cubicBezTo>
                  <a:lnTo>
                    <a:pt x="5018" y="41"/>
                  </a:lnTo>
                  <a:close/>
                  <a:moveTo>
                    <a:pt x="1292" y="386"/>
                  </a:moveTo>
                  <a:cubicBezTo>
                    <a:pt x="1292" y="441"/>
                    <a:pt x="1289" y="489"/>
                    <a:pt x="1282" y="529"/>
                  </a:cubicBezTo>
                  <a:cubicBezTo>
                    <a:pt x="1275" y="569"/>
                    <a:pt x="1263" y="606"/>
                    <a:pt x="1244" y="638"/>
                  </a:cubicBezTo>
                  <a:cubicBezTo>
                    <a:pt x="1221" y="678"/>
                    <a:pt x="1191" y="709"/>
                    <a:pt x="1155" y="731"/>
                  </a:cubicBezTo>
                  <a:cubicBezTo>
                    <a:pt x="1118" y="753"/>
                    <a:pt x="1077" y="764"/>
                    <a:pt x="1033" y="764"/>
                  </a:cubicBezTo>
                  <a:cubicBezTo>
                    <a:pt x="981" y="764"/>
                    <a:pt x="935" y="749"/>
                    <a:pt x="894" y="720"/>
                  </a:cubicBezTo>
                  <a:cubicBezTo>
                    <a:pt x="853" y="691"/>
                    <a:pt x="822" y="650"/>
                    <a:pt x="801" y="599"/>
                  </a:cubicBezTo>
                  <a:cubicBezTo>
                    <a:pt x="791" y="570"/>
                    <a:pt x="783" y="539"/>
                    <a:pt x="778" y="505"/>
                  </a:cubicBezTo>
                  <a:cubicBezTo>
                    <a:pt x="773" y="471"/>
                    <a:pt x="771" y="434"/>
                    <a:pt x="771" y="394"/>
                  </a:cubicBezTo>
                  <a:cubicBezTo>
                    <a:pt x="771" y="343"/>
                    <a:pt x="774" y="297"/>
                    <a:pt x="779" y="256"/>
                  </a:cubicBezTo>
                  <a:cubicBezTo>
                    <a:pt x="784" y="215"/>
                    <a:pt x="793" y="179"/>
                    <a:pt x="804" y="150"/>
                  </a:cubicBezTo>
                  <a:cubicBezTo>
                    <a:pt x="824" y="101"/>
                    <a:pt x="854" y="64"/>
                    <a:pt x="892" y="38"/>
                  </a:cubicBezTo>
                  <a:cubicBezTo>
                    <a:pt x="930" y="12"/>
                    <a:pt x="976" y="0"/>
                    <a:pt x="1029" y="0"/>
                  </a:cubicBezTo>
                  <a:cubicBezTo>
                    <a:pt x="1063" y="0"/>
                    <a:pt x="1095" y="5"/>
                    <a:pt x="1124" y="17"/>
                  </a:cubicBezTo>
                  <a:cubicBezTo>
                    <a:pt x="1152" y="28"/>
                    <a:pt x="1177" y="45"/>
                    <a:pt x="1199" y="67"/>
                  </a:cubicBezTo>
                  <a:cubicBezTo>
                    <a:pt x="1220" y="88"/>
                    <a:pt x="1239" y="116"/>
                    <a:pt x="1254" y="148"/>
                  </a:cubicBezTo>
                  <a:cubicBezTo>
                    <a:pt x="1279" y="204"/>
                    <a:pt x="1292" y="283"/>
                    <a:pt x="1292" y="386"/>
                  </a:cubicBezTo>
                  <a:close/>
                  <a:moveTo>
                    <a:pt x="1153" y="375"/>
                  </a:moveTo>
                  <a:cubicBezTo>
                    <a:pt x="1153" y="313"/>
                    <a:pt x="1149" y="262"/>
                    <a:pt x="1142" y="223"/>
                  </a:cubicBezTo>
                  <a:cubicBezTo>
                    <a:pt x="1134" y="183"/>
                    <a:pt x="1122" y="153"/>
                    <a:pt x="1104" y="133"/>
                  </a:cubicBezTo>
                  <a:cubicBezTo>
                    <a:pt x="1086" y="113"/>
                    <a:pt x="1062" y="103"/>
                    <a:pt x="1031" y="103"/>
                  </a:cubicBezTo>
                  <a:cubicBezTo>
                    <a:pt x="986" y="103"/>
                    <a:pt x="955" y="126"/>
                    <a:pt x="937" y="171"/>
                  </a:cubicBezTo>
                  <a:cubicBezTo>
                    <a:pt x="920" y="216"/>
                    <a:pt x="911" y="285"/>
                    <a:pt x="911" y="380"/>
                  </a:cubicBezTo>
                  <a:cubicBezTo>
                    <a:pt x="911" y="443"/>
                    <a:pt x="915" y="496"/>
                    <a:pt x="922" y="536"/>
                  </a:cubicBezTo>
                  <a:cubicBezTo>
                    <a:pt x="930" y="577"/>
                    <a:pt x="942" y="608"/>
                    <a:pt x="960" y="629"/>
                  </a:cubicBezTo>
                  <a:cubicBezTo>
                    <a:pt x="977" y="650"/>
                    <a:pt x="1001" y="660"/>
                    <a:pt x="1032" y="660"/>
                  </a:cubicBezTo>
                  <a:cubicBezTo>
                    <a:pt x="1063" y="660"/>
                    <a:pt x="1087" y="649"/>
                    <a:pt x="1105" y="628"/>
                  </a:cubicBezTo>
                  <a:cubicBezTo>
                    <a:pt x="1123" y="606"/>
                    <a:pt x="1135" y="575"/>
                    <a:pt x="1142" y="534"/>
                  </a:cubicBezTo>
                  <a:cubicBezTo>
                    <a:pt x="1149" y="494"/>
                    <a:pt x="1153" y="441"/>
                    <a:pt x="1153" y="375"/>
                  </a:cubicBezTo>
                  <a:close/>
                  <a:moveTo>
                    <a:pt x="1636" y="682"/>
                  </a:moveTo>
                  <a:cubicBezTo>
                    <a:pt x="1636" y="219"/>
                    <a:pt x="1636" y="219"/>
                    <a:pt x="1636" y="219"/>
                  </a:cubicBezTo>
                  <a:cubicBezTo>
                    <a:pt x="1550" y="285"/>
                    <a:pt x="1492" y="318"/>
                    <a:pt x="1462" y="318"/>
                  </a:cubicBezTo>
                  <a:cubicBezTo>
                    <a:pt x="1448" y="318"/>
                    <a:pt x="1435" y="312"/>
                    <a:pt x="1424" y="301"/>
                  </a:cubicBezTo>
                  <a:cubicBezTo>
                    <a:pt x="1413" y="289"/>
                    <a:pt x="1407" y="276"/>
                    <a:pt x="1407" y="261"/>
                  </a:cubicBezTo>
                  <a:cubicBezTo>
                    <a:pt x="1407" y="244"/>
                    <a:pt x="1413" y="231"/>
                    <a:pt x="1424" y="223"/>
                  </a:cubicBezTo>
                  <a:cubicBezTo>
                    <a:pt x="1435" y="215"/>
                    <a:pt x="1454" y="204"/>
                    <a:pt x="1481" y="192"/>
                  </a:cubicBezTo>
                  <a:cubicBezTo>
                    <a:pt x="1522" y="172"/>
                    <a:pt x="1555" y="152"/>
                    <a:pt x="1580" y="130"/>
                  </a:cubicBezTo>
                  <a:cubicBezTo>
                    <a:pt x="1604" y="109"/>
                    <a:pt x="1626" y="85"/>
                    <a:pt x="1645" y="59"/>
                  </a:cubicBezTo>
                  <a:cubicBezTo>
                    <a:pt x="1664" y="32"/>
                    <a:pt x="1677" y="16"/>
                    <a:pt x="1682" y="10"/>
                  </a:cubicBezTo>
                  <a:cubicBezTo>
                    <a:pt x="1688" y="4"/>
                    <a:pt x="1699" y="1"/>
                    <a:pt x="1715" y="1"/>
                  </a:cubicBezTo>
                  <a:cubicBezTo>
                    <a:pt x="1733" y="1"/>
                    <a:pt x="1748" y="8"/>
                    <a:pt x="1758" y="21"/>
                  </a:cubicBezTo>
                  <a:cubicBezTo>
                    <a:pt x="1769" y="35"/>
                    <a:pt x="1775" y="55"/>
                    <a:pt x="1775" y="79"/>
                  </a:cubicBezTo>
                  <a:cubicBezTo>
                    <a:pt x="1775" y="662"/>
                    <a:pt x="1775" y="662"/>
                    <a:pt x="1775" y="662"/>
                  </a:cubicBezTo>
                  <a:cubicBezTo>
                    <a:pt x="1775" y="730"/>
                    <a:pt x="1751" y="765"/>
                    <a:pt x="1705" y="765"/>
                  </a:cubicBezTo>
                  <a:cubicBezTo>
                    <a:pt x="1684" y="765"/>
                    <a:pt x="1668" y="758"/>
                    <a:pt x="1655" y="744"/>
                  </a:cubicBezTo>
                  <a:cubicBezTo>
                    <a:pt x="1642" y="730"/>
                    <a:pt x="1636" y="709"/>
                    <a:pt x="1636" y="682"/>
                  </a:cubicBezTo>
                  <a:close/>
                  <a:moveTo>
                    <a:pt x="2532" y="386"/>
                  </a:moveTo>
                  <a:cubicBezTo>
                    <a:pt x="2532" y="441"/>
                    <a:pt x="2529" y="489"/>
                    <a:pt x="2522" y="529"/>
                  </a:cubicBezTo>
                  <a:cubicBezTo>
                    <a:pt x="2515" y="569"/>
                    <a:pt x="2502" y="606"/>
                    <a:pt x="2484" y="638"/>
                  </a:cubicBezTo>
                  <a:cubicBezTo>
                    <a:pt x="2461" y="678"/>
                    <a:pt x="2431" y="709"/>
                    <a:pt x="2395" y="731"/>
                  </a:cubicBezTo>
                  <a:cubicBezTo>
                    <a:pt x="2358" y="753"/>
                    <a:pt x="2317" y="764"/>
                    <a:pt x="2272" y="764"/>
                  </a:cubicBezTo>
                  <a:cubicBezTo>
                    <a:pt x="2221" y="764"/>
                    <a:pt x="2174" y="749"/>
                    <a:pt x="2133" y="720"/>
                  </a:cubicBezTo>
                  <a:cubicBezTo>
                    <a:pt x="2093" y="691"/>
                    <a:pt x="2062" y="650"/>
                    <a:pt x="2041" y="599"/>
                  </a:cubicBezTo>
                  <a:cubicBezTo>
                    <a:pt x="2031" y="570"/>
                    <a:pt x="2023" y="539"/>
                    <a:pt x="2018" y="505"/>
                  </a:cubicBezTo>
                  <a:cubicBezTo>
                    <a:pt x="2013" y="471"/>
                    <a:pt x="2010" y="434"/>
                    <a:pt x="2010" y="394"/>
                  </a:cubicBezTo>
                  <a:cubicBezTo>
                    <a:pt x="2010" y="343"/>
                    <a:pt x="2013" y="297"/>
                    <a:pt x="2019" y="256"/>
                  </a:cubicBezTo>
                  <a:cubicBezTo>
                    <a:pt x="2024" y="215"/>
                    <a:pt x="2033" y="179"/>
                    <a:pt x="2044" y="150"/>
                  </a:cubicBezTo>
                  <a:cubicBezTo>
                    <a:pt x="2064" y="101"/>
                    <a:pt x="2093" y="64"/>
                    <a:pt x="2131" y="38"/>
                  </a:cubicBezTo>
                  <a:cubicBezTo>
                    <a:pt x="2170" y="12"/>
                    <a:pt x="2215" y="0"/>
                    <a:pt x="2268" y="0"/>
                  </a:cubicBezTo>
                  <a:cubicBezTo>
                    <a:pt x="2303" y="0"/>
                    <a:pt x="2335" y="5"/>
                    <a:pt x="2363" y="17"/>
                  </a:cubicBezTo>
                  <a:cubicBezTo>
                    <a:pt x="2392" y="28"/>
                    <a:pt x="2417" y="45"/>
                    <a:pt x="2439" y="67"/>
                  </a:cubicBezTo>
                  <a:cubicBezTo>
                    <a:pt x="2460" y="88"/>
                    <a:pt x="2478" y="116"/>
                    <a:pt x="2493" y="148"/>
                  </a:cubicBezTo>
                  <a:cubicBezTo>
                    <a:pt x="2519" y="204"/>
                    <a:pt x="2532" y="283"/>
                    <a:pt x="2532" y="386"/>
                  </a:cubicBezTo>
                  <a:close/>
                  <a:moveTo>
                    <a:pt x="2392" y="375"/>
                  </a:moveTo>
                  <a:cubicBezTo>
                    <a:pt x="2392" y="313"/>
                    <a:pt x="2389" y="262"/>
                    <a:pt x="2381" y="223"/>
                  </a:cubicBezTo>
                  <a:cubicBezTo>
                    <a:pt x="2374" y="183"/>
                    <a:pt x="2361" y="153"/>
                    <a:pt x="2344" y="133"/>
                  </a:cubicBezTo>
                  <a:cubicBezTo>
                    <a:pt x="2326" y="113"/>
                    <a:pt x="2301" y="103"/>
                    <a:pt x="2270" y="103"/>
                  </a:cubicBezTo>
                  <a:cubicBezTo>
                    <a:pt x="2225" y="103"/>
                    <a:pt x="2194" y="126"/>
                    <a:pt x="2177" y="171"/>
                  </a:cubicBezTo>
                  <a:cubicBezTo>
                    <a:pt x="2159" y="216"/>
                    <a:pt x="2151" y="285"/>
                    <a:pt x="2151" y="380"/>
                  </a:cubicBezTo>
                  <a:cubicBezTo>
                    <a:pt x="2151" y="443"/>
                    <a:pt x="2154" y="496"/>
                    <a:pt x="2162" y="536"/>
                  </a:cubicBezTo>
                  <a:cubicBezTo>
                    <a:pt x="2169" y="577"/>
                    <a:pt x="2182" y="608"/>
                    <a:pt x="2199" y="629"/>
                  </a:cubicBezTo>
                  <a:cubicBezTo>
                    <a:pt x="2217" y="650"/>
                    <a:pt x="2241" y="660"/>
                    <a:pt x="2271" y="660"/>
                  </a:cubicBezTo>
                  <a:cubicBezTo>
                    <a:pt x="2302" y="660"/>
                    <a:pt x="2327" y="649"/>
                    <a:pt x="2345" y="628"/>
                  </a:cubicBezTo>
                  <a:cubicBezTo>
                    <a:pt x="2362" y="606"/>
                    <a:pt x="2375" y="575"/>
                    <a:pt x="2382" y="534"/>
                  </a:cubicBezTo>
                  <a:cubicBezTo>
                    <a:pt x="2389" y="494"/>
                    <a:pt x="2392" y="441"/>
                    <a:pt x="2392" y="375"/>
                  </a:cubicBezTo>
                  <a:close/>
                  <a:moveTo>
                    <a:pt x="2876" y="682"/>
                  </a:moveTo>
                  <a:cubicBezTo>
                    <a:pt x="2876" y="219"/>
                    <a:pt x="2876" y="219"/>
                    <a:pt x="2876" y="219"/>
                  </a:cubicBezTo>
                  <a:cubicBezTo>
                    <a:pt x="2790" y="285"/>
                    <a:pt x="2732" y="318"/>
                    <a:pt x="2702" y="318"/>
                  </a:cubicBezTo>
                  <a:cubicBezTo>
                    <a:pt x="2687" y="318"/>
                    <a:pt x="2675" y="312"/>
                    <a:pt x="2664" y="301"/>
                  </a:cubicBezTo>
                  <a:cubicBezTo>
                    <a:pt x="2653" y="289"/>
                    <a:pt x="2647" y="276"/>
                    <a:pt x="2647" y="261"/>
                  </a:cubicBezTo>
                  <a:cubicBezTo>
                    <a:pt x="2647" y="244"/>
                    <a:pt x="2653" y="231"/>
                    <a:pt x="2663" y="223"/>
                  </a:cubicBezTo>
                  <a:cubicBezTo>
                    <a:pt x="2674" y="215"/>
                    <a:pt x="2693" y="204"/>
                    <a:pt x="2721" y="192"/>
                  </a:cubicBezTo>
                  <a:cubicBezTo>
                    <a:pt x="2762" y="172"/>
                    <a:pt x="2795" y="152"/>
                    <a:pt x="2820" y="130"/>
                  </a:cubicBezTo>
                  <a:cubicBezTo>
                    <a:pt x="2844" y="109"/>
                    <a:pt x="2866" y="85"/>
                    <a:pt x="2885" y="59"/>
                  </a:cubicBezTo>
                  <a:cubicBezTo>
                    <a:pt x="2904" y="32"/>
                    <a:pt x="2916" y="16"/>
                    <a:pt x="2922" y="10"/>
                  </a:cubicBezTo>
                  <a:cubicBezTo>
                    <a:pt x="2928" y="4"/>
                    <a:pt x="2939" y="1"/>
                    <a:pt x="2955" y="1"/>
                  </a:cubicBezTo>
                  <a:cubicBezTo>
                    <a:pt x="2973" y="1"/>
                    <a:pt x="2987" y="8"/>
                    <a:pt x="2998" y="21"/>
                  </a:cubicBezTo>
                  <a:cubicBezTo>
                    <a:pt x="3009" y="35"/>
                    <a:pt x="3014" y="55"/>
                    <a:pt x="3014" y="79"/>
                  </a:cubicBezTo>
                  <a:cubicBezTo>
                    <a:pt x="3014" y="662"/>
                    <a:pt x="3014" y="662"/>
                    <a:pt x="3014" y="662"/>
                  </a:cubicBezTo>
                  <a:cubicBezTo>
                    <a:pt x="3014" y="730"/>
                    <a:pt x="2991" y="765"/>
                    <a:pt x="2945" y="765"/>
                  </a:cubicBezTo>
                  <a:cubicBezTo>
                    <a:pt x="2924" y="765"/>
                    <a:pt x="2907" y="758"/>
                    <a:pt x="2895" y="744"/>
                  </a:cubicBezTo>
                  <a:cubicBezTo>
                    <a:pt x="2882" y="730"/>
                    <a:pt x="2876" y="709"/>
                    <a:pt x="2876" y="682"/>
                  </a:cubicBezTo>
                  <a:close/>
                  <a:moveTo>
                    <a:pt x="3772" y="386"/>
                  </a:moveTo>
                  <a:cubicBezTo>
                    <a:pt x="3772" y="441"/>
                    <a:pt x="3768" y="489"/>
                    <a:pt x="3762" y="529"/>
                  </a:cubicBezTo>
                  <a:cubicBezTo>
                    <a:pt x="3755" y="569"/>
                    <a:pt x="3742" y="606"/>
                    <a:pt x="3724" y="638"/>
                  </a:cubicBezTo>
                  <a:cubicBezTo>
                    <a:pt x="3701" y="678"/>
                    <a:pt x="3671" y="709"/>
                    <a:pt x="3634" y="731"/>
                  </a:cubicBezTo>
                  <a:cubicBezTo>
                    <a:pt x="3598" y="753"/>
                    <a:pt x="3557" y="764"/>
                    <a:pt x="3512" y="764"/>
                  </a:cubicBezTo>
                  <a:cubicBezTo>
                    <a:pt x="3460" y="764"/>
                    <a:pt x="3414" y="749"/>
                    <a:pt x="3373" y="720"/>
                  </a:cubicBezTo>
                  <a:cubicBezTo>
                    <a:pt x="3332" y="691"/>
                    <a:pt x="3301" y="650"/>
                    <a:pt x="3281" y="599"/>
                  </a:cubicBezTo>
                  <a:cubicBezTo>
                    <a:pt x="3270" y="570"/>
                    <a:pt x="3262" y="539"/>
                    <a:pt x="3258" y="505"/>
                  </a:cubicBezTo>
                  <a:cubicBezTo>
                    <a:pt x="3253" y="471"/>
                    <a:pt x="3250" y="434"/>
                    <a:pt x="3250" y="394"/>
                  </a:cubicBezTo>
                  <a:cubicBezTo>
                    <a:pt x="3250" y="343"/>
                    <a:pt x="3253" y="297"/>
                    <a:pt x="3258" y="256"/>
                  </a:cubicBezTo>
                  <a:cubicBezTo>
                    <a:pt x="3264" y="215"/>
                    <a:pt x="3272" y="179"/>
                    <a:pt x="3284" y="150"/>
                  </a:cubicBezTo>
                  <a:cubicBezTo>
                    <a:pt x="3304" y="101"/>
                    <a:pt x="3333" y="64"/>
                    <a:pt x="3371" y="38"/>
                  </a:cubicBezTo>
                  <a:cubicBezTo>
                    <a:pt x="3409" y="12"/>
                    <a:pt x="3455" y="0"/>
                    <a:pt x="3508" y="0"/>
                  </a:cubicBezTo>
                  <a:cubicBezTo>
                    <a:pt x="3543" y="0"/>
                    <a:pt x="3575" y="5"/>
                    <a:pt x="3603" y="17"/>
                  </a:cubicBezTo>
                  <a:cubicBezTo>
                    <a:pt x="3632" y="28"/>
                    <a:pt x="3657" y="45"/>
                    <a:pt x="3678" y="67"/>
                  </a:cubicBezTo>
                  <a:cubicBezTo>
                    <a:pt x="3700" y="88"/>
                    <a:pt x="3718" y="116"/>
                    <a:pt x="3733" y="148"/>
                  </a:cubicBezTo>
                  <a:cubicBezTo>
                    <a:pt x="3759" y="204"/>
                    <a:pt x="3772" y="283"/>
                    <a:pt x="3772" y="386"/>
                  </a:cubicBezTo>
                  <a:close/>
                  <a:moveTo>
                    <a:pt x="3632" y="375"/>
                  </a:moveTo>
                  <a:cubicBezTo>
                    <a:pt x="3632" y="313"/>
                    <a:pt x="3628" y="262"/>
                    <a:pt x="3621" y="223"/>
                  </a:cubicBezTo>
                  <a:cubicBezTo>
                    <a:pt x="3613" y="183"/>
                    <a:pt x="3601" y="153"/>
                    <a:pt x="3583" y="133"/>
                  </a:cubicBezTo>
                  <a:cubicBezTo>
                    <a:pt x="3566" y="113"/>
                    <a:pt x="3541" y="103"/>
                    <a:pt x="3510" y="103"/>
                  </a:cubicBezTo>
                  <a:cubicBezTo>
                    <a:pt x="3465" y="103"/>
                    <a:pt x="3434" y="126"/>
                    <a:pt x="3416" y="171"/>
                  </a:cubicBezTo>
                  <a:cubicBezTo>
                    <a:pt x="3399" y="216"/>
                    <a:pt x="3390" y="285"/>
                    <a:pt x="3390" y="380"/>
                  </a:cubicBezTo>
                  <a:cubicBezTo>
                    <a:pt x="3390" y="443"/>
                    <a:pt x="3394" y="496"/>
                    <a:pt x="3401" y="536"/>
                  </a:cubicBezTo>
                  <a:cubicBezTo>
                    <a:pt x="3409" y="577"/>
                    <a:pt x="3421" y="608"/>
                    <a:pt x="3439" y="629"/>
                  </a:cubicBezTo>
                  <a:cubicBezTo>
                    <a:pt x="3457" y="650"/>
                    <a:pt x="3481" y="660"/>
                    <a:pt x="3511" y="660"/>
                  </a:cubicBezTo>
                  <a:cubicBezTo>
                    <a:pt x="3542" y="660"/>
                    <a:pt x="3567" y="649"/>
                    <a:pt x="3584" y="628"/>
                  </a:cubicBezTo>
                  <a:cubicBezTo>
                    <a:pt x="3602" y="606"/>
                    <a:pt x="3614" y="575"/>
                    <a:pt x="3621" y="534"/>
                  </a:cubicBezTo>
                  <a:cubicBezTo>
                    <a:pt x="3629" y="494"/>
                    <a:pt x="3632" y="441"/>
                    <a:pt x="3632" y="375"/>
                  </a:cubicBezTo>
                  <a:close/>
                  <a:moveTo>
                    <a:pt x="4199" y="682"/>
                  </a:moveTo>
                  <a:cubicBezTo>
                    <a:pt x="4199" y="219"/>
                    <a:pt x="4199" y="219"/>
                    <a:pt x="4199" y="219"/>
                  </a:cubicBezTo>
                  <a:cubicBezTo>
                    <a:pt x="4113" y="285"/>
                    <a:pt x="4055" y="318"/>
                    <a:pt x="4025" y="318"/>
                  </a:cubicBezTo>
                  <a:cubicBezTo>
                    <a:pt x="4011" y="318"/>
                    <a:pt x="3998" y="312"/>
                    <a:pt x="3987" y="301"/>
                  </a:cubicBezTo>
                  <a:cubicBezTo>
                    <a:pt x="3976" y="289"/>
                    <a:pt x="3970" y="276"/>
                    <a:pt x="3970" y="261"/>
                  </a:cubicBezTo>
                  <a:cubicBezTo>
                    <a:pt x="3970" y="244"/>
                    <a:pt x="3976" y="231"/>
                    <a:pt x="3987" y="223"/>
                  </a:cubicBezTo>
                  <a:cubicBezTo>
                    <a:pt x="3997" y="215"/>
                    <a:pt x="4017" y="204"/>
                    <a:pt x="4044" y="192"/>
                  </a:cubicBezTo>
                  <a:cubicBezTo>
                    <a:pt x="4085" y="172"/>
                    <a:pt x="4118" y="152"/>
                    <a:pt x="4143" y="130"/>
                  </a:cubicBezTo>
                  <a:cubicBezTo>
                    <a:pt x="4167" y="109"/>
                    <a:pt x="4189" y="85"/>
                    <a:pt x="4208" y="59"/>
                  </a:cubicBezTo>
                  <a:cubicBezTo>
                    <a:pt x="4227" y="32"/>
                    <a:pt x="4240" y="16"/>
                    <a:pt x="4245" y="10"/>
                  </a:cubicBezTo>
                  <a:cubicBezTo>
                    <a:pt x="4251" y="4"/>
                    <a:pt x="4262" y="1"/>
                    <a:pt x="4278" y="1"/>
                  </a:cubicBezTo>
                  <a:cubicBezTo>
                    <a:pt x="4296" y="1"/>
                    <a:pt x="4310" y="8"/>
                    <a:pt x="4321" y="21"/>
                  </a:cubicBezTo>
                  <a:cubicBezTo>
                    <a:pt x="4332" y="35"/>
                    <a:pt x="4337" y="55"/>
                    <a:pt x="4337" y="79"/>
                  </a:cubicBezTo>
                  <a:cubicBezTo>
                    <a:pt x="4337" y="662"/>
                    <a:pt x="4337" y="662"/>
                    <a:pt x="4337" y="662"/>
                  </a:cubicBezTo>
                  <a:cubicBezTo>
                    <a:pt x="4337" y="730"/>
                    <a:pt x="4314" y="765"/>
                    <a:pt x="4268" y="765"/>
                  </a:cubicBezTo>
                  <a:cubicBezTo>
                    <a:pt x="4247" y="765"/>
                    <a:pt x="4230" y="758"/>
                    <a:pt x="4218" y="744"/>
                  </a:cubicBezTo>
                  <a:cubicBezTo>
                    <a:pt x="4205" y="730"/>
                    <a:pt x="4199" y="709"/>
                    <a:pt x="4199" y="682"/>
                  </a:cubicBezTo>
                  <a:close/>
                  <a:moveTo>
                    <a:pt x="1016" y="1786"/>
                  </a:moveTo>
                  <a:cubicBezTo>
                    <a:pt x="1016" y="1323"/>
                    <a:pt x="1016" y="1323"/>
                    <a:pt x="1016" y="1323"/>
                  </a:cubicBezTo>
                  <a:cubicBezTo>
                    <a:pt x="930" y="1389"/>
                    <a:pt x="872" y="1422"/>
                    <a:pt x="842" y="1422"/>
                  </a:cubicBezTo>
                  <a:cubicBezTo>
                    <a:pt x="828" y="1422"/>
                    <a:pt x="815" y="1416"/>
                    <a:pt x="804" y="1405"/>
                  </a:cubicBezTo>
                  <a:cubicBezTo>
                    <a:pt x="793" y="1393"/>
                    <a:pt x="788" y="1380"/>
                    <a:pt x="788" y="1365"/>
                  </a:cubicBezTo>
                  <a:cubicBezTo>
                    <a:pt x="788" y="1348"/>
                    <a:pt x="793" y="1335"/>
                    <a:pt x="804" y="1327"/>
                  </a:cubicBezTo>
                  <a:cubicBezTo>
                    <a:pt x="815" y="1319"/>
                    <a:pt x="834" y="1308"/>
                    <a:pt x="861" y="1296"/>
                  </a:cubicBezTo>
                  <a:cubicBezTo>
                    <a:pt x="903" y="1276"/>
                    <a:pt x="935" y="1256"/>
                    <a:pt x="960" y="1234"/>
                  </a:cubicBezTo>
                  <a:cubicBezTo>
                    <a:pt x="985" y="1213"/>
                    <a:pt x="1006" y="1189"/>
                    <a:pt x="1025" y="1163"/>
                  </a:cubicBezTo>
                  <a:cubicBezTo>
                    <a:pt x="1044" y="1136"/>
                    <a:pt x="1057" y="1120"/>
                    <a:pt x="1063" y="1114"/>
                  </a:cubicBezTo>
                  <a:cubicBezTo>
                    <a:pt x="1068" y="1108"/>
                    <a:pt x="1079" y="1105"/>
                    <a:pt x="1095" y="1105"/>
                  </a:cubicBezTo>
                  <a:cubicBezTo>
                    <a:pt x="1113" y="1105"/>
                    <a:pt x="1128" y="1112"/>
                    <a:pt x="1139" y="1125"/>
                  </a:cubicBezTo>
                  <a:cubicBezTo>
                    <a:pt x="1149" y="1139"/>
                    <a:pt x="1155" y="1159"/>
                    <a:pt x="1155" y="1183"/>
                  </a:cubicBezTo>
                  <a:cubicBezTo>
                    <a:pt x="1155" y="1766"/>
                    <a:pt x="1155" y="1766"/>
                    <a:pt x="1155" y="1766"/>
                  </a:cubicBezTo>
                  <a:cubicBezTo>
                    <a:pt x="1155" y="1834"/>
                    <a:pt x="1132" y="1869"/>
                    <a:pt x="1085" y="1869"/>
                  </a:cubicBezTo>
                  <a:cubicBezTo>
                    <a:pt x="1064" y="1869"/>
                    <a:pt x="1048" y="1862"/>
                    <a:pt x="1035" y="1848"/>
                  </a:cubicBezTo>
                  <a:cubicBezTo>
                    <a:pt x="1023" y="1834"/>
                    <a:pt x="1016" y="1813"/>
                    <a:pt x="1016" y="1786"/>
                  </a:cubicBezTo>
                  <a:close/>
                  <a:moveTo>
                    <a:pt x="1636" y="1786"/>
                  </a:moveTo>
                  <a:cubicBezTo>
                    <a:pt x="1636" y="1323"/>
                    <a:pt x="1636" y="1323"/>
                    <a:pt x="1636" y="1323"/>
                  </a:cubicBezTo>
                  <a:cubicBezTo>
                    <a:pt x="1550" y="1389"/>
                    <a:pt x="1492" y="1422"/>
                    <a:pt x="1462" y="1422"/>
                  </a:cubicBezTo>
                  <a:cubicBezTo>
                    <a:pt x="1448" y="1422"/>
                    <a:pt x="1435" y="1416"/>
                    <a:pt x="1424" y="1405"/>
                  </a:cubicBezTo>
                  <a:cubicBezTo>
                    <a:pt x="1413" y="1393"/>
                    <a:pt x="1407" y="1380"/>
                    <a:pt x="1407" y="1365"/>
                  </a:cubicBezTo>
                  <a:cubicBezTo>
                    <a:pt x="1407" y="1348"/>
                    <a:pt x="1413" y="1335"/>
                    <a:pt x="1424" y="1327"/>
                  </a:cubicBezTo>
                  <a:cubicBezTo>
                    <a:pt x="1435" y="1319"/>
                    <a:pt x="1454" y="1308"/>
                    <a:pt x="1481" y="1296"/>
                  </a:cubicBezTo>
                  <a:cubicBezTo>
                    <a:pt x="1522" y="1276"/>
                    <a:pt x="1555" y="1256"/>
                    <a:pt x="1580" y="1234"/>
                  </a:cubicBezTo>
                  <a:cubicBezTo>
                    <a:pt x="1604" y="1213"/>
                    <a:pt x="1626" y="1189"/>
                    <a:pt x="1645" y="1163"/>
                  </a:cubicBezTo>
                  <a:cubicBezTo>
                    <a:pt x="1664" y="1136"/>
                    <a:pt x="1677" y="1120"/>
                    <a:pt x="1682" y="1114"/>
                  </a:cubicBezTo>
                  <a:cubicBezTo>
                    <a:pt x="1688" y="1108"/>
                    <a:pt x="1699" y="1105"/>
                    <a:pt x="1715" y="1105"/>
                  </a:cubicBezTo>
                  <a:cubicBezTo>
                    <a:pt x="1733" y="1105"/>
                    <a:pt x="1748" y="1112"/>
                    <a:pt x="1758" y="1125"/>
                  </a:cubicBezTo>
                  <a:cubicBezTo>
                    <a:pt x="1769" y="1139"/>
                    <a:pt x="1775" y="1159"/>
                    <a:pt x="1775" y="1183"/>
                  </a:cubicBezTo>
                  <a:cubicBezTo>
                    <a:pt x="1775" y="1766"/>
                    <a:pt x="1775" y="1766"/>
                    <a:pt x="1775" y="1766"/>
                  </a:cubicBezTo>
                  <a:cubicBezTo>
                    <a:pt x="1775" y="1834"/>
                    <a:pt x="1751" y="1869"/>
                    <a:pt x="1705" y="1869"/>
                  </a:cubicBezTo>
                  <a:cubicBezTo>
                    <a:pt x="1684" y="1869"/>
                    <a:pt x="1668" y="1862"/>
                    <a:pt x="1655" y="1848"/>
                  </a:cubicBezTo>
                  <a:cubicBezTo>
                    <a:pt x="1642" y="1834"/>
                    <a:pt x="1636" y="1813"/>
                    <a:pt x="1636" y="1786"/>
                  </a:cubicBezTo>
                  <a:close/>
                  <a:moveTo>
                    <a:pt x="2532" y="1490"/>
                  </a:moveTo>
                  <a:cubicBezTo>
                    <a:pt x="2532" y="1545"/>
                    <a:pt x="2529" y="1593"/>
                    <a:pt x="2522" y="1633"/>
                  </a:cubicBezTo>
                  <a:cubicBezTo>
                    <a:pt x="2515" y="1673"/>
                    <a:pt x="2502" y="1710"/>
                    <a:pt x="2484" y="1742"/>
                  </a:cubicBezTo>
                  <a:cubicBezTo>
                    <a:pt x="2461" y="1782"/>
                    <a:pt x="2431" y="1813"/>
                    <a:pt x="2395" y="1835"/>
                  </a:cubicBezTo>
                  <a:cubicBezTo>
                    <a:pt x="2358" y="1857"/>
                    <a:pt x="2317" y="1868"/>
                    <a:pt x="2272" y="1868"/>
                  </a:cubicBezTo>
                  <a:cubicBezTo>
                    <a:pt x="2221" y="1868"/>
                    <a:pt x="2174" y="1853"/>
                    <a:pt x="2133" y="1824"/>
                  </a:cubicBezTo>
                  <a:cubicBezTo>
                    <a:pt x="2093" y="1795"/>
                    <a:pt x="2062" y="1754"/>
                    <a:pt x="2041" y="1703"/>
                  </a:cubicBezTo>
                  <a:cubicBezTo>
                    <a:pt x="2031" y="1674"/>
                    <a:pt x="2023" y="1643"/>
                    <a:pt x="2018" y="1609"/>
                  </a:cubicBezTo>
                  <a:cubicBezTo>
                    <a:pt x="2013" y="1575"/>
                    <a:pt x="2010" y="1538"/>
                    <a:pt x="2010" y="1498"/>
                  </a:cubicBezTo>
                  <a:cubicBezTo>
                    <a:pt x="2010" y="1447"/>
                    <a:pt x="2013" y="1401"/>
                    <a:pt x="2019" y="1360"/>
                  </a:cubicBezTo>
                  <a:cubicBezTo>
                    <a:pt x="2024" y="1319"/>
                    <a:pt x="2033" y="1283"/>
                    <a:pt x="2044" y="1254"/>
                  </a:cubicBezTo>
                  <a:cubicBezTo>
                    <a:pt x="2064" y="1205"/>
                    <a:pt x="2093" y="1168"/>
                    <a:pt x="2131" y="1142"/>
                  </a:cubicBezTo>
                  <a:cubicBezTo>
                    <a:pt x="2170" y="1116"/>
                    <a:pt x="2215" y="1104"/>
                    <a:pt x="2268" y="1104"/>
                  </a:cubicBezTo>
                  <a:cubicBezTo>
                    <a:pt x="2303" y="1104"/>
                    <a:pt x="2335" y="1109"/>
                    <a:pt x="2363" y="1121"/>
                  </a:cubicBezTo>
                  <a:cubicBezTo>
                    <a:pt x="2392" y="1132"/>
                    <a:pt x="2417" y="1149"/>
                    <a:pt x="2439" y="1171"/>
                  </a:cubicBezTo>
                  <a:cubicBezTo>
                    <a:pt x="2460" y="1192"/>
                    <a:pt x="2478" y="1220"/>
                    <a:pt x="2493" y="1252"/>
                  </a:cubicBezTo>
                  <a:cubicBezTo>
                    <a:pt x="2519" y="1308"/>
                    <a:pt x="2532" y="1387"/>
                    <a:pt x="2532" y="1490"/>
                  </a:cubicBezTo>
                  <a:close/>
                  <a:moveTo>
                    <a:pt x="2392" y="1479"/>
                  </a:moveTo>
                  <a:cubicBezTo>
                    <a:pt x="2392" y="1417"/>
                    <a:pt x="2389" y="1366"/>
                    <a:pt x="2381" y="1327"/>
                  </a:cubicBezTo>
                  <a:cubicBezTo>
                    <a:pt x="2374" y="1287"/>
                    <a:pt x="2361" y="1257"/>
                    <a:pt x="2344" y="1237"/>
                  </a:cubicBezTo>
                  <a:cubicBezTo>
                    <a:pt x="2326" y="1217"/>
                    <a:pt x="2301" y="1207"/>
                    <a:pt x="2270" y="1207"/>
                  </a:cubicBezTo>
                  <a:cubicBezTo>
                    <a:pt x="2225" y="1207"/>
                    <a:pt x="2194" y="1230"/>
                    <a:pt x="2177" y="1275"/>
                  </a:cubicBezTo>
                  <a:cubicBezTo>
                    <a:pt x="2159" y="1320"/>
                    <a:pt x="2151" y="1389"/>
                    <a:pt x="2151" y="1484"/>
                  </a:cubicBezTo>
                  <a:cubicBezTo>
                    <a:pt x="2151" y="1547"/>
                    <a:pt x="2154" y="1600"/>
                    <a:pt x="2162" y="1640"/>
                  </a:cubicBezTo>
                  <a:cubicBezTo>
                    <a:pt x="2169" y="1681"/>
                    <a:pt x="2182" y="1712"/>
                    <a:pt x="2199" y="1733"/>
                  </a:cubicBezTo>
                  <a:cubicBezTo>
                    <a:pt x="2217" y="1754"/>
                    <a:pt x="2241" y="1764"/>
                    <a:pt x="2271" y="1764"/>
                  </a:cubicBezTo>
                  <a:cubicBezTo>
                    <a:pt x="2302" y="1764"/>
                    <a:pt x="2327" y="1753"/>
                    <a:pt x="2345" y="1732"/>
                  </a:cubicBezTo>
                  <a:cubicBezTo>
                    <a:pt x="2362" y="1710"/>
                    <a:pt x="2375" y="1679"/>
                    <a:pt x="2382" y="1638"/>
                  </a:cubicBezTo>
                  <a:cubicBezTo>
                    <a:pt x="2389" y="1598"/>
                    <a:pt x="2392" y="1545"/>
                    <a:pt x="2392" y="1479"/>
                  </a:cubicBezTo>
                  <a:close/>
                  <a:moveTo>
                    <a:pt x="3235" y="1490"/>
                  </a:moveTo>
                  <a:cubicBezTo>
                    <a:pt x="3235" y="1545"/>
                    <a:pt x="3232" y="1593"/>
                    <a:pt x="3225" y="1633"/>
                  </a:cubicBezTo>
                  <a:cubicBezTo>
                    <a:pt x="3218" y="1673"/>
                    <a:pt x="3206" y="1710"/>
                    <a:pt x="3187" y="1742"/>
                  </a:cubicBezTo>
                  <a:cubicBezTo>
                    <a:pt x="3164" y="1782"/>
                    <a:pt x="3134" y="1813"/>
                    <a:pt x="3098" y="1835"/>
                  </a:cubicBezTo>
                  <a:cubicBezTo>
                    <a:pt x="3061" y="1857"/>
                    <a:pt x="3020" y="1868"/>
                    <a:pt x="2976" y="1868"/>
                  </a:cubicBezTo>
                  <a:cubicBezTo>
                    <a:pt x="2924" y="1868"/>
                    <a:pt x="2878" y="1853"/>
                    <a:pt x="2837" y="1824"/>
                  </a:cubicBezTo>
                  <a:cubicBezTo>
                    <a:pt x="2796" y="1795"/>
                    <a:pt x="2765" y="1754"/>
                    <a:pt x="2744" y="1703"/>
                  </a:cubicBezTo>
                  <a:cubicBezTo>
                    <a:pt x="2734" y="1674"/>
                    <a:pt x="2726" y="1643"/>
                    <a:pt x="2721" y="1609"/>
                  </a:cubicBezTo>
                  <a:cubicBezTo>
                    <a:pt x="2716" y="1575"/>
                    <a:pt x="2714" y="1538"/>
                    <a:pt x="2714" y="1498"/>
                  </a:cubicBezTo>
                  <a:cubicBezTo>
                    <a:pt x="2714" y="1447"/>
                    <a:pt x="2716" y="1401"/>
                    <a:pt x="2722" y="1360"/>
                  </a:cubicBezTo>
                  <a:cubicBezTo>
                    <a:pt x="2727" y="1319"/>
                    <a:pt x="2736" y="1283"/>
                    <a:pt x="2747" y="1254"/>
                  </a:cubicBezTo>
                  <a:cubicBezTo>
                    <a:pt x="2767" y="1205"/>
                    <a:pt x="2797" y="1168"/>
                    <a:pt x="2835" y="1142"/>
                  </a:cubicBezTo>
                  <a:cubicBezTo>
                    <a:pt x="2873" y="1116"/>
                    <a:pt x="2919" y="1104"/>
                    <a:pt x="2971" y="1104"/>
                  </a:cubicBezTo>
                  <a:cubicBezTo>
                    <a:pt x="3006" y="1104"/>
                    <a:pt x="3038" y="1109"/>
                    <a:pt x="3067" y="1121"/>
                  </a:cubicBezTo>
                  <a:cubicBezTo>
                    <a:pt x="3095" y="1132"/>
                    <a:pt x="3120" y="1149"/>
                    <a:pt x="3142" y="1171"/>
                  </a:cubicBezTo>
                  <a:cubicBezTo>
                    <a:pt x="3163" y="1192"/>
                    <a:pt x="3182" y="1220"/>
                    <a:pt x="3197" y="1252"/>
                  </a:cubicBezTo>
                  <a:cubicBezTo>
                    <a:pt x="3222" y="1308"/>
                    <a:pt x="3235" y="1387"/>
                    <a:pt x="3235" y="1490"/>
                  </a:cubicBezTo>
                  <a:close/>
                  <a:moveTo>
                    <a:pt x="3096" y="1479"/>
                  </a:moveTo>
                  <a:cubicBezTo>
                    <a:pt x="3096" y="1417"/>
                    <a:pt x="3092" y="1366"/>
                    <a:pt x="3085" y="1327"/>
                  </a:cubicBezTo>
                  <a:cubicBezTo>
                    <a:pt x="3077" y="1287"/>
                    <a:pt x="3065" y="1257"/>
                    <a:pt x="3047" y="1237"/>
                  </a:cubicBezTo>
                  <a:cubicBezTo>
                    <a:pt x="3029" y="1217"/>
                    <a:pt x="3005" y="1207"/>
                    <a:pt x="2974" y="1207"/>
                  </a:cubicBezTo>
                  <a:cubicBezTo>
                    <a:pt x="2929" y="1207"/>
                    <a:pt x="2898" y="1230"/>
                    <a:pt x="2880" y="1275"/>
                  </a:cubicBezTo>
                  <a:cubicBezTo>
                    <a:pt x="2863" y="1320"/>
                    <a:pt x="2854" y="1389"/>
                    <a:pt x="2854" y="1484"/>
                  </a:cubicBezTo>
                  <a:cubicBezTo>
                    <a:pt x="2854" y="1547"/>
                    <a:pt x="2858" y="1600"/>
                    <a:pt x="2865" y="1640"/>
                  </a:cubicBezTo>
                  <a:cubicBezTo>
                    <a:pt x="2873" y="1681"/>
                    <a:pt x="2885" y="1712"/>
                    <a:pt x="2903" y="1733"/>
                  </a:cubicBezTo>
                  <a:cubicBezTo>
                    <a:pt x="2920" y="1754"/>
                    <a:pt x="2944" y="1764"/>
                    <a:pt x="2975" y="1764"/>
                  </a:cubicBezTo>
                  <a:cubicBezTo>
                    <a:pt x="3006" y="1764"/>
                    <a:pt x="3030" y="1753"/>
                    <a:pt x="3048" y="1732"/>
                  </a:cubicBezTo>
                  <a:cubicBezTo>
                    <a:pt x="3066" y="1710"/>
                    <a:pt x="3078" y="1679"/>
                    <a:pt x="3085" y="1638"/>
                  </a:cubicBezTo>
                  <a:cubicBezTo>
                    <a:pt x="3092" y="1598"/>
                    <a:pt x="3096" y="1545"/>
                    <a:pt x="3096" y="1479"/>
                  </a:cubicBezTo>
                  <a:close/>
                  <a:moveTo>
                    <a:pt x="3579" y="1786"/>
                  </a:moveTo>
                  <a:cubicBezTo>
                    <a:pt x="3579" y="1323"/>
                    <a:pt x="3579" y="1323"/>
                    <a:pt x="3579" y="1323"/>
                  </a:cubicBezTo>
                  <a:cubicBezTo>
                    <a:pt x="3493" y="1389"/>
                    <a:pt x="3435" y="1422"/>
                    <a:pt x="3405" y="1422"/>
                  </a:cubicBezTo>
                  <a:cubicBezTo>
                    <a:pt x="3391" y="1422"/>
                    <a:pt x="3378" y="1416"/>
                    <a:pt x="3367" y="1405"/>
                  </a:cubicBezTo>
                  <a:cubicBezTo>
                    <a:pt x="3356" y="1393"/>
                    <a:pt x="3350" y="1380"/>
                    <a:pt x="3350" y="1365"/>
                  </a:cubicBezTo>
                  <a:cubicBezTo>
                    <a:pt x="3350" y="1348"/>
                    <a:pt x="3356" y="1335"/>
                    <a:pt x="3367" y="1327"/>
                  </a:cubicBezTo>
                  <a:cubicBezTo>
                    <a:pt x="3378" y="1319"/>
                    <a:pt x="3397" y="1308"/>
                    <a:pt x="3424" y="1296"/>
                  </a:cubicBezTo>
                  <a:cubicBezTo>
                    <a:pt x="3465" y="1276"/>
                    <a:pt x="3498" y="1256"/>
                    <a:pt x="3523" y="1234"/>
                  </a:cubicBezTo>
                  <a:cubicBezTo>
                    <a:pt x="3547" y="1213"/>
                    <a:pt x="3569" y="1189"/>
                    <a:pt x="3588" y="1163"/>
                  </a:cubicBezTo>
                  <a:cubicBezTo>
                    <a:pt x="3607" y="1136"/>
                    <a:pt x="3620" y="1120"/>
                    <a:pt x="3625" y="1114"/>
                  </a:cubicBezTo>
                  <a:cubicBezTo>
                    <a:pt x="3631" y="1108"/>
                    <a:pt x="3642" y="1105"/>
                    <a:pt x="3658" y="1105"/>
                  </a:cubicBezTo>
                  <a:cubicBezTo>
                    <a:pt x="3676" y="1105"/>
                    <a:pt x="3690" y="1112"/>
                    <a:pt x="3701" y="1125"/>
                  </a:cubicBezTo>
                  <a:cubicBezTo>
                    <a:pt x="3712" y="1139"/>
                    <a:pt x="3718" y="1159"/>
                    <a:pt x="3718" y="1183"/>
                  </a:cubicBezTo>
                  <a:cubicBezTo>
                    <a:pt x="3718" y="1766"/>
                    <a:pt x="3718" y="1766"/>
                    <a:pt x="3718" y="1766"/>
                  </a:cubicBezTo>
                  <a:cubicBezTo>
                    <a:pt x="3718" y="1834"/>
                    <a:pt x="3694" y="1869"/>
                    <a:pt x="3648" y="1869"/>
                  </a:cubicBezTo>
                  <a:cubicBezTo>
                    <a:pt x="3627" y="1869"/>
                    <a:pt x="3611" y="1862"/>
                    <a:pt x="3598" y="1848"/>
                  </a:cubicBezTo>
                  <a:cubicBezTo>
                    <a:pt x="3585" y="1834"/>
                    <a:pt x="3579" y="1813"/>
                    <a:pt x="3579" y="1786"/>
                  </a:cubicBezTo>
                  <a:close/>
                  <a:moveTo>
                    <a:pt x="1292" y="2594"/>
                  </a:moveTo>
                  <a:cubicBezTo>
                    <a:pt x="1292" y="2649"/>
                    <a:pt x="1289" y="2697"/>
                    <a:pt x="1282" y="2737"/>
                  </a:cubicBezTo>
                  <a:cubicBezTo>
                    <a:pt x="1275" y="2777"/>
                    <a:pt x="1263" y="2814"/>
                    <a:pt x="1244" y="2846"/>
                  </a:cubicBezTo>
                  <a:cubicBezTo>
                    <a:pt x="1221" y="2886"/>
                    <a:pt x="1191" y="2917"/>
                    <a:pt x="1155" y="2939"/>
                  </a:cubicBezTo>
                  <a:cubicBezTo>
                    <a:pt x="1118" y="2961"/>
                    <a:pt x="1077" y="2972"/>
                    <a:pt x="1033" y="2972"/>
                  </a:cubicBezTo>
                  <a:cubicBezTo>
                    <a:pt x="981" y="2972"/>
                    <a:pt x="935" y="2957"/>
                    <a:pt x="894" y="2928"/>
                  </a:cubicBezTo>
                  <a:cubicBezTo>
                    <a:pt x="853" y="2899"/>
                    <a:pt x="822" y="2858"/>
                    <a:pt x="801" y="2807"/>
                  </a:cubicBezTo>
                  <a:cubicBezTo>
                    <a:pt x="791" y="2778"/>
                    <a:pt x="783" y="2747"/>
                    <a:pt x="778" y="2713"/>
                  </a:cubicBezTo>
                  <a:cubicBezTo>
                    <a:pt x="773" y="2679"/>
                    <a:pt x="771" y="2642"/>
                    <a:pt x="771" y="2602"/>
                  </a:cubicBezTo>
                  <a:cubicBezTo>
                    <a:pt x="771" y="2551"/>
                    <a:pt x="774" y="2505"/>
                    <a:pt x="779" y="2464"/>
                  </a:cubicBezTo>
                  <a:cubicBezTo>
                    <a:pt x="784" y="2423"/>
                    <a:pt x="793" y="2387"/>
                    <a:pt x="804" y="2358"/>
                  </a:cubicBezTo>
                  <a:cubicBezTo>
                    <a:pt x="824" y="2309"/>
                    <a:pt x="854" y="2272"/>
                    <a:pt x="892" y="2246"/>
                  </a:cubicBezTo>
                  <a:cubicBezTo>
                    <a:pt x="930" y="2220"/>
                    <a:pt x="976" y="2208"/>
                    <a:pt x="1029" y="2208"/>
                  </a:cubicBezTo>
                  <a:cubicBezTo>
                    <a:pt x="1063" y="2208"/>
                    <a:pt x="1095" y="2213"/>
                    <a:pt x="1124" y="2225"/>
                  </a:cubicBezTo>
                  <a:cubicBezTo>
                    <a:pt x="1152" y="2236"/>
                    <a:pt x="1177" y="2253"/>
                    <a:pt x="1199" y="2275"/>
                  </a:cubicBezTo>
                  <a:cubicBezTo>
                    <a:pt x="1220" y="2296"/>
                    <a:pt x="1239" y="2324"/>
                    <a:pt x="1254" y="2356"/>
                  </a:cubicBezTo>
                  <a:cubicBezTo>
                    <a:pt x="1279" y="2412"/>
                    <a:pt x="1292" y="2491"/>
                    <a:pt x="1292" y="2594"/>
                  </a:cubicBezTo>
                  <a:close/>
                  <a:moveTo>
                    <a:pt x="1153" y="2583"/>
                  </a:moveTo>
                  <a:cubicBezTo>
                    <a:pt x="1153" y="2521"/>
                    <a:pt x="1149" y="2470"/>
                    <a:pt x="1142" y="2431"/>
                  </a:cubicBezTo>
                  <a:cubicBezTo>
                    <a:pt x="1134" y="2391"/>
                    <a:pt x="1122" y="2361"/>
                    <a:pt x="1104" y="2341"/>
                  </a:cubicBezTo>
                  <a:cubicBezTo>
                    <a:pt x="1086" y="2321"/>
                    <a:pt x="1062" y="2311"/>
                    <a:pt x="1031" y="2311"/>
                  </a:cubicBezTo>
                  <a:cubicBezTo>
                    <a:pt x="986" y="2311"/>
                    <a:pt x="955" y="2334"/>
                    <a:pt x="937" y="2379"/>
                  </a:cubicBezTo>
                  <a:cubicBezTo>
                    <a:pt x="920" y="2424"/>
                    <a:pt x="911" y="2493"/>
                    <a:pt x="911" y="2588"/>
                  </a:cubicBezTo>
                  <a:cubicBezTo>
                    <a:pt x="911" y="2651"/>
                    <a:pt x="915" y="2704"/>
                    <a:pt x="922" y="2744"/>
                  </a:cubicBezTo>
                  <a:cubicBezTo>
                    <a:pt x="930" y="2785"/>
                    <a:pt x="942" y="2816"/>
                    <a:pt x="960" y="2837"/>
                  </a:cubicBezTo>
                  <a:cubicBezTo>
                    <a:pt x="977" y="2858"/>
                    <a:pt x="1001" y="2868"/>
                    <a:pt x="1032" y="2868"/>
                  </a:cubicBezTo>
                  <a:cubicBezTo>
                    <a:pt x="1063" y="2868"/>
                    <a:pt x="1087" y="2857"/>
                    <a:pt x="1105" y="2836"/>
                  </a:cubicBezTo>
                  <a:cubicBezTo>
                    <a:pt x="1123" y="2814"/>
                    <a:pt x="1135" y="2783"/>
                    <a:pt x="1142" y="2742"/>
                  </a:cubicBezTo>
                  <a:cubicBezTo>
                    <a:pt x="1149" y="2702"/>
                    <a:pt x="1153" y="2649"/>
                    <a:pt x="1153" y="2583"/>
                  </a:cubicBezTo>
                  <a:close/>
                  <a:moveTo>
                    <a:pt x="1954" y="2594"/>
                  </a:moveTo>
                  <a:cubicBezTo>
                    <a:pt x="1954" y="2649"/>
                    <a:pt x="1951" y="2697"/>
                    <a:pt x="1944" y="2737"/>
                  </a:cubicBezTo>
                  <a:cubicBezTo>
                    <a:pt x="1937" y="2777"/>
                    <a:pt x="1924" y="2814"/>
                    <a:pt x="1906" y="2846"/>
                  </a:cubicBezTo>
                  <a:cubicBezTo>
                    <a:pt x="1883" y="2886"/>
                    <a:pt x="1853" y="2917"/>
                    <a:pt x="1816" y="2939"/>
                  </a:cubicBezTo>
                  <a:cubicBezTo>
                    <a:pt x="1780" y="2961"/>
                    <a:pt x="1739" y="2972"/>
                    <a:pt x="1694" y="2972"/>
                  </a:cubicBezTo>
                  <a:cubicBezTo>
                    <a:pt x="1643" y="2972"/>
                    <a:pt x="1596" y="2957"/>
                    <a:pt x="1555" y="2928"/>
                  </a:cubicBezTo>
                  <a:cubicBezTo>
                    <a:pt x="1514" y="2899"/>
                    <a:pt x="1484" y="2858"/>
                    <a:pt x="1463" y="2807"/>
                  </a:cubicBezTo>
                  <a:cubicBezTo>
                    <a:pt x="1452" y="2778"/>
                    <a:pt x="1445" y="2747"/>
                    <a:pt x="1440" y="2713"/>
                  </a:cubicBezTo>
                  <a:cubicBezTo>
                    <a:pt x="1435" y="2679"/>
                    <a:pt x="1432" y="2642"/>
                    <a:pt x="1432" y="2602"/>
                  </a:cubicBezTo>
                  <a:cubicBezTo>
                    <a:pt x="1432" y="2551"/>
                    <a:pt x="1435" y="2505"/>
                    <a:pt x="1441" y="2464"/>
                  </a:cubicBezTo>
                  <a:cubicBezTo>
                    <a:pt x="1446" y="2423"/>
                    <a:pt x="1454" y="2387"/>
                    <a:pt x="1466" y="2358"/>
                  </a:cubicBezTo>
                  <a:cubicBezTo>
                    <a:pt x="1486" y="2309"/>
                    <a:pt x="1515" y="2272"/>
                    <a:pt x="1553" y="2246"/>
                  </a:cubicBezTo>
                  <a:cubicBezTo>
                    <a:pt x="1592" y="2220"/>
                    <a:pt x="1637" y="2208"/>
                    <a:pt x="1690" y="2208"/>
                  </a:cubicBezTo>
                  <a:cubicBezTo>
                    <a:pt x="1725" y="2208"/>
                    <a:pt x="1757" y="2213"/>
                    <a:pt x="1785" y="2225"/>
                  </a:cubicBezTo>
                  <a:cubicBezTo>
                    <a:pt x="1814" y="2236"/>
                    <a:pt x="1839" y="2253"/>
                    <a:pt x="1860" y="2275"/>
                  </a:cubicBezTo>
                  <a:cubicBezTo>
                    <a:pt x="1882" y="2296"/>
                    <a:pt x="1900" y="2324"/>
                    <a:pt x="1915" y="2356"/>
                  </a:cubicBezTo>
                  <a:cubicBezTo>
                    <a:pt x="1941" y="2412"/>
                    <a:pt x="1954" y="2491"/>
                    <a:pt x="1954" y="2594"/>
                  </a:cubicBezTo>
                  <a:close/>
                  <a:moveTo>
                    <a:pt x="1814" y="2583"/>
                  </a:moveTo>
                  <a:cubicBezTo>
                    <a:pt x="1814" y="2521"/>
                    <a:pt x="1811" y="2470"/>
                    <a:pt x="1803" y="2431"/>
                  </a:cubicBezTo>
                  <a:cubicBezTo>
                    <a:pt x="1796" y="2391"/>
                    <a:pt x="1783" y="2361"/>
                    <a:pt x="1765" y="2341"/>
                  </a:cubicBezTo>
                  <a:cubicBezTo>
                    <a:pt x="1748" y="2321"/>
                    <a:pt x="1723" y="2311"/>
                    <a:pt x="1692" y="2311"/>
                  </a:cubicBezTo>
                  <a:cubicBezTo>
                    <a:pt x="1647" y="2311"/>
                    <a:pt x="1616" y="2334"/>
                    <a:pt x="1599" y="2379"/>
                  </a:cubicBezTo>
                  <a:cubicBezTo>
                    <a:pt x="1581" y="2424"/>
                    <a:pt x="1572" y="2493"/>
                    <a:pt x="1572" y="2588"/>
                  </a:cubicBezTo>
                  <a:cubicBezTo>
                    <a:pt x="1572" y="2651"/>
                    <a:pt x="1576" y="2704"/>
                    <a:pt x="1584" y="2744"/>
                  </a:cubicBezTo>
                  <a:cubicBezTo>
                    <a:pt x="1591" y="2785"/>
                    <a:pt x="1604" y="2816"/>
                    <a:pt x="1621" y="2837"/>
                  </a:cubicBezTo>
                  <a:cubicBezTo>
                    <a:pt x="1639" y="2858"/>
                    <a:pt x="1663" y="2868"/>
                    <a:pt x="1693" y="2868"/>
                  </a:cubicBezTo>
                  <a:cubicBezTo>
                    <a:pt x="1724" y="2868"/>
                    <a:pt x="1749" y="2857"/>
                    <a:pt x="1766" y="2836"/>
                  </a:cubicBezTo>
                  <a:cubicBezTo>
                    <a:pt x="1784" y="2814"/>
                    <a:pt x="1797" y="2783"/>
                    <a:pt x="1804" y="2742"/>
                  </a:cubicBezTo>
                  <a:cubicBezTo>
                    <a:pt x="1811" y="2702"/>
                    <a:pt x="1814" y="2649"/>
                    <a:pt x="1814" y="2583"/>
                  </a:cubicBezTo>
                  <a:close/>
                  <a:moveTo>
                    <a:pt x="2298" y="2890"/>
                  </a:moveTo>
                  <a:cubicBezTo>
                    <a:pt x="2298" y="2427"/>
                    <a:pt x="2298" y="2427"/>
                    <a:pt x="2298" y="2427"/>
                  </a:cubicBezTo>
                  <a:cubicBezTo>
                    <a:pt x="2211" y="2493"/>
                    <a:pt x="2153" y="2526"/>
                    <a:pt x="2124" y="2526"/>
                  </a:cubicBezTo>
                  <a:cubicBezTo>
                    <a:pt x="2109" y="2526"/>
                    <a:pt x="2097" y="2520"/>
                    <a:pt x="2086" y="2509"/>
                  </a:cubicBezTo>
                  <a:cubicBezTo>
                    <a:pt x="2075" y="2497"/>
                    <a:pt x="2069" y="2484"/>
                    <a:pt x="2069" y="2469"/>
                  </a:cubicBezTo>
                  <a:cubicBezTo>
                    <a:pt x="2069" y="2452"/>
                    <a:pt x="2074" y="2439"/>
                    <a:pt x="2085" y="2431"/>
                  </a:cubicBezTo>
                  <a:cubicBezTo>
                    <a:pt x="2096" y="2423"/>
                    <a:pt x="2115" y="2412"/>
                    <a:pt x="2143" y="2400"/>
                  </a:cubicBezTo>
                  <a:cubicBezTo>
                    <a:pt x="2184" y="2380"/>
                    <a:pt x="2217" y="2360"/>
                    <a:pt x="2241" y="2338"/>
                  </a:cubicBezTo>
                  <a:cubicBezTo>
                    <a:pt x="2266" y="2317"/>
                    <a:pt x="2288" y="2293"/>
                    <a:pt x="2307" y="2267"/>
                  </a:cubicBezTo>
                  <a:cubicBezTo>
                    <a:pt x="2326" y="2240"/>
                    <a:pt x="2338" y="2224"/>
                    <a:pt x="2344" y="2218"/>
                  </a:cubicBezTo>
                  <a:cubicBezTo>
                    <a:pt x="2350" y="2212"/>
                    <a:pt x="2361" y="2209"/>
                    <a:pt x="2377" y="2209"/>
                  </a:cubicBezTo>
                  <a:cubicBezTo>
                    <a:pt x="2395" y="2209"/>
                    <a:pt x="2409" y="2216"/>
                    <a:pt x="2420" y="2229"/>
                  </a:cubicBezTo>
                  <a:cubicBezTo>
                    <a:pt x="2431" y="2243"/>
                    <a:pt x="2436" y="2263"/>
                    <a:pt x="2436" y="2287"/>
                  </a:cubicBezTo>
                  <a:cubicBezTo>
                    <a:pt x="2436" y="2870"/>
                    <a:pt x="2436" y="2870"/>
                    <a:pt x="2436" y="2870"/>
                  </a:cubicBezTo>
                  <a:cubicBezTo>
                    <a:pt x="2436" y="2938"/>
                    <a:pt x="2413" y="2973"/>
                    <a:pt x="2366" y="2973"/>
                  </a:cubicBezTo>
                  <a:cubicBezTo>
                    <a:pt x="2346" y="2973"/>
                    <a:pt x="2329" y="2966"/>
                    <a:pt x="2317" y="2952"/>
                  </a:cubicBezTo>
                  <a:cubicBezTo>
                    <a:pt x="2304" y="2938"/>
                    <a:pt x="2298" y="2917"/>
                    <a:pt x="2298" y="2890"/>
                  </a:cubicBezTo>
                  <a:close/>
                </a:path>
              </a:pathLst>
            </a:custGeom>
            <a:solidFill>
              <a:schemeClr val="bg1"/>
            </a:solidFill>
            <a:ln>
              <a:noFill/>
            </a:ln>
            <a:effectLst/>
          </p:spPr>
          <p:txBody>
            <a:bodyPr vert="horz" wrap="square" lIns="91423" tIns="45712" rIns="91423" bIns="45712" numCol="1" anchor="t" anchorCtr="0" compatLnSpc="1">
              <a:prstTxWarp prst="textNoShape">
                <a:avLst/>
              </a:prstTxWarp>
            </a:bodyPr>
            <a:lstStyle/>
            <a:p>
              <a:pPr defTabSz="512984"/>
              <a:endParaRPr lang="en-US" sz="1100" dirty="0">
                <a:solidFill>
                  <a:srgbClr val="2968AF"/>
                </a:solidFill>
                <a:latin typeface="Arial" panose="020B0604020202020204" pitchFamily="34" charset="0"/>
                <a:cs typeface="Arial" panose="020B0604020202020204" pitchFamily="34" charset="0"/>
              </a:endParaRPr>
            </a:p>
          </p:txBody>
        </p:sp>
        <p:sp>
          <p:nvSpPr>
            <p:cNvPr id="108" name="Freeform 13"/>
            <p:cNvSpPr>
              <a:spLocks/>
            </p:cNvSpPr>
            <p:nvPr/>
          </p:nvSpPr>
          <p:spPr bwMode="auto">
            <a:xfrm flipH="1">
              <a:off x="2978197" y="1922744"/>
              <a:ext cx="650202" cy="359491"/>
            </a:xfrm>
            <a:custGeom>
              <a:avLst/>
              <a:gdLst>
                <a:gd name="T0" fmla="*/ 1458 w 1644"/>
                <a:gd name="T1" fmla="*/ 472 h 937"/>
                <a:gd name="T2" fmla="*/ 1447 w 1644"/>
                <a:gd name="T3" fmla="*/ 473 h 937"/>
                <a:gd name="T4" fmla="*/ 1198 w 1644"/>
                <a:gd name="T5" fmla="*/ 252 h 937"/>
                <a:gd name="T6" fmla="*/ 1131 w 1644"/>
                <a:gd name="T7" fmla="*/ 260 h 937"/>
                <a:gd name="T8" fmla="*/ 808 w 1644"/>
                <a:gd name="T9" fmla="*/ 0 h 937"/>
                <a:gd name="T10" fmla="*/ 481 w 1644"/>
                <a:gd name="T11" fmla="*/ 275 h 937"/>
                <a:gd name="T12" fmla="*/ 374 w 1644"/>
                <a:gd name="T13" fmla="*/ 261 h 937"/>
                <a:gd name="T14" fmla="*/ 0 w 1644"/>
                <a:gd name="T15" fmla="*/ 597 h 937"/>
                <a:gd name="T16" fmla="*/ 374 w 1644"/>
                <a:gd name="T17" fmla="*/ 934 h 937"/>
                <a:gd name="T18" fmla="*/ 614 w 1644"/>
                <a:gd name="T19" fmla="*/ 855 h 937"/>
                <a:gd name="T20" fmla="*/ 808 w 1644"/>
                <a:gd name="T21" fmla="*/ 937 h 937"/>
                <a:gd name="T22" fmla="*/ 999 w 1644"/>
                <a:gd name="T23" fmla="*/ 858 h 937"/>
                <a:gd name="T24" fmla="*/ 1139 w 1644"/>
                <a:gd name="T25" fmla="*/ 896 h 937"/>
                <a:gd name="T26" fmla="*/ 1341 w 1644"/>
                <a:gd name="T27" fmla="*/ 806 h 937"/>
                <a:gd name="T28" fmla="*/ 1458 w 1644"/>
                <a:gd name="T29" fmla="*/ 846 h 937"/>
                <a:gd name="T30" fmla="*/ 1644 w 1644"/>
                <a:gd name="T31" fmla="*/ 659 h 937"/>
                <a:gd name="T32" fmla="*/ 1458 w 1644"/>
                <a:gd name="T33" fmla="*/ 472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4" h="937">
                  <a:moveTo>
                    <a:pt x="1458" y="472"/>
                  </a:moveTo>
                  <a:cubicBezTo>
                    <a:pt x="1454" y="472"/>
                    <a:pt x="1450" y="472"/>
                    <a:pt x="1447" y="473"/>
                  </a:cubicBezTo>
                  <a:cubicBezTo>
                    <a:pt x="1443" y="350"/>
                    <a:pt x="1333" y="252"/>
                    <a:pt x="1198" y="252"/>
                  </a:cubicBezTo>
                  <a:cubicBezTo>
                    <a:pt x="1175" y="252"/>
                    <a:pt x="1152" y="254"/>
                    <a:pt x="1131" y="260"/>
                  </a:cubicBezTo>
                  <a:cubicBezTo>
                    <a:pt x="1099" y="111"/>
                    <a:pt x="966" y="0"/>
                    <a:pt x="808" y="0"/>
                  </a:cubicBezTo>
                  <a:cubicBezTo>
                    <a:pt x="644" y="0"/>
                    <a:pt x="508" y="119"/>
                    <a:pt x="481" y="275"/>
                  </a:cubicBezTo>
                  <a:cubicBezTo>
                    <a:pt x="447" y="266"/>
                    <a:pt x="411" y="261"/>
                    <a:pt x="374" y="261"/>
                  </a:cubicBezTo>
                  <a:cubicBezTo>
                    <a:pt x="167" y="261"/>
                    <a:pt x="0" y="412"/>
                    <a:pt x="0" y="597"/>
                  </a:cubicBezTo>
                  <a:cubicBezTo>
                    <a:pt x="0" y="783"/>
                    <a:pt x="167" y="934"/>
                    <a:pt x="374" y="934"/>
                  </a:cubicBezTo>
                  <a:cubicBezTo>
                    <a:pt x="465" y="934"/>
                    <a:pt x="549" y="904"/>
                    <a:pt x="614" y="855"/>
                  </a:cubicBezTo>
                  <a:cubicBezTo>
                    <a:pt x="663" y="906"/>
                    <a:pt x="732" y="937"/>
                    <a:pt x="808" y="937"/>
                  </a:cubicBezTo>
                  <a:cubicBezTo>
                    <a:pt x="882" y="937"/>
                    <a:pt x="950" y="907"/>
                    <a:pt x="999" y="858"/>
                  </a:cubicBezTo>
                  <a:cubicBezTo>
                    <a:pt x="1040" y="882"/>
                    <a:pt x="1088" y="896"/>
                    <a:pt x="1139" y="896"/>
                  </a:cubicBezTo>
                  <a:cubicBezTo>
                    <a:pt x="1219" y="896"/>
                    <a:pt x="1292" y="861"/>
                    <a:pt x="1341" y="806"/>
                  </a:cubicBezTo>
                  <a:cubicBezTo>
                    <a:pt x="1373" y="831"/>
                    <a:pt x="1414" y="846"/>
                    <a:pt x="1458" y="846"/>
                  </a:cubicBezTo>
                  <a:cubicBezTo>
                    <a:pt x="1561" y="846"/>
                    <a:pt x="1644" y="762"/>
                    <a:pt x="1644" y="659"/>
                  </a:cubicBezTo>
                  <a:cubicBezTo>
                    <a:pt x="1644" y="556"/>
                    <a:pt x="1561" y="472"/>
                    <a:pt x="1458" y="472"/>
                  </a:cubicBezTo>
                  <a:close/>
                </a:path>
              </a:pathLst>
            </a:custGeom>
            <a:solidFill>
              <a:sysClr val="window" lastClr="FFFFFF"/>
            </a:solidFill>
            <a:ln w="38100">
              <a:noFill/>
              <a:miter lim="800000"/>
            </a:ln>
          </p:spPr>
          <p:txBody>
            <a:bodyPr rot="0" spcFirstLastPara="0" vertOverflow="overflow" horzOverflow="overflow" vert="horz" wrap="none" lIns="91440" tIns="731520" rIns="91440" bIns="0" numCol="1" spcCol="0" rtlCol="0" fromWordArt="0" anchor="t" anchorCtr="0" forceAA="0" compatLnSpc="1">
              <a:prstTxWarp prst="textNoShape">
                <a:avLst/>
              </a:prstTxWarp>
              <a:noAutofit/>
            </a:bodyPr>
            <a:lstStyle/>
            <a:p>
              <a:pPr algn="ctr" defTabSz="684010">
                <a:lnSpc>
                  <a:spcPct val="80000"/>
                </a:lnSpc>
                <a:defRPr/>
              </a:pPr>
              <a:endParaRPr lang="en-US" sz="1600" kern="0" dirty="0">
                <a:solidFill>
                  <a:srgbClr val="2968AF"/>
                </a:solidFill>
                <a:latin typeface="Arial" panose="020B0604020202020204" pitchFamily="34" charset="0"/>
                <a:cs typeface="Arial" panose="020B0604020202020204" pitchFamily="34" charset="0"/>
              </a:endParaRPr>
            </a:p>
          </p:txBody>
        </p:sp>
      </p:grpSp>
      <p:grpSp>
        <p:nvGrpSpPr>
          <p:cNvPr id="109" name="Group 108"/>
          <p:cNvGrpSpPr/>
          <p:nvPr/>
        </p:nvGrpSpPr>
        <p:grpSpPr>
          <a:xfrm>
            <a:off x="4532276" y="145420"/>
            <a:ext cx="786500" cy="788670"/>
            <a:chOff x="4826984" y="-314111"/>
            <a:chExt cx="1048394" cy="1060236"/>
          </a:xfrm>
        </p:grpSpPr>
        <p:sp>
          <p:nvSpPr>
            <p:cNvPr id="110" name="Oval 109"/>
            <p:cNvSpPr/>
            <p:nvPr/>
          </p:nvSpPr>
          <p:spPr>
            <a:xfrm>
              <a:off x="4826984" y="-314111"/>
              <a:ext cx="1048394" cy="1060236"/>
            </a:xfrm>
            <a:prstGeom prst="ellipse">
              <a:avLst/>
            </a:prstGeom>
            <a:solidFill>
              <a:srgbClr val="003F66"/>
            </a:solidFill>
            <a:ln w="158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455889"/>
              <a:endParaRPr lang="en-US" sz="1600" dirty="0">
                <a:solidFill>
                  <a:srgbClr val="2968AF"/>
                </a:solidFill>
                <a:latin typeface="Arial" panose="020B0604020202020204" pitchFamily="34" charset="0"/>
                <a:cs typeface="Arial" panose="020B0604020202020204" pitchFamily="34" charset="0"/>
              </a:endParaRPr>
            </a:p>
          </p:txBody>
        </p:sp>
        <p:sp>
          <p:nvSpPr>
            <p:cNvPr id="111" name="Freeform 16"/>
            <p:cNvSpPr>
              <a:spLocks noEditPoints="1"/>
            </p:cNvSpPr>
            <p:nvPr/>
          </p:nvSpPr>
          <p:spPr bwMode="auto">
            <a:xfrm>
              <a:off x="4955167" y="-78816"/>
              <a:ext cx="792027" cy="669036"/>
            </a:xfrm>
            <a:custGeom>
              <a:avLst/>
              <a:gdLst>
                <a:gd name="T0" fmla="*/ 28 w 657"/>
                <a:gd name="T1" fmla="*/ 72 h 555"/>
                <a:gd name="T2" fmla="*/ 0 w 657"/>
                <a:gd name="T3" fmla="*/ 439 h 555"/>
                <a:gd name="T4" fmla="*/ 172 w 657"/>
                <a:gd name="T5" fmla="*/ 466 h 555"/>
                <a:gd name="T6" fmla="*/ 200 w 657"/>
                <a:gd name="T7" fmla="*/ 100 h 555"/>
                <a:gd name="T8" fmla="*/ 100 w 657"/>
                <a:gd name="T9" fmla="*/ 89 h 555"/>
                <a:gd name="T10" fmla="*/ 100 w 657"/>
                <a:gd name="T11" fmla="*/ 96 h 555"/>
                <a:gd name="T12" fmla="*/ 100 w 657"/>
                <a:gd name="T13" fmla="*/ 89 h 555"/>
                <a:gd name="T14" fmla="*/ 116 w 657"/>
                <a:gd name="T15" fmla="*/ 106 h 555"/>
                <a:gd name="T16" fmla="*/ 116 w 657"/>
                <a:gd name="T17" fmla="*/ 113 h 555"/>
                <a:gd name="T18" fmla="*/ 81 w 657"/>
                <a:gd name="T19" fmla="*/ 109 h 555"/>
                <a:gd name="T20" fmla="*/ 100 w 657"/>
                <a:gd name="T21" fmla="*/ 450 h 555"/>
                <a:gd name="T22" fmla="*/ 100 w 657"/>
                <a:gd name="T23" fmla="*/ 425 h 555"/>
                <a:gd name="T24" fmla="*/ 100 w 657"/>
                <a:gd name="T25" fmla="*/ 450 h 555"/>
                <a:gd name="T26" fmla="*/ 13 w 657"/>
                <a:gd name="T27" fmla="*/ 409 h 555"/>
                <a:gd name="T28" fmla="*/ 186 w 657"/>
                <a:gd name="T29" fmla="*/ 131 h 555"/>
                <a:gd name="T30" fmla="*/ 571 w 657"/>
                <a:gd name="T31" fmla="*/ 356 h 555"/>
                <a:gd name="T32" fmla="*/ 551 w 657"/>
                <a:gd name="T33" fmla="*/ 0 h 555"/>
                <a:gd name="T34" fmla="*/ 222 w 657"/>
                <a:gd name="T35" fmla="*/ 20 h 555"/>
                <a:gd name="T36" fmla="*/ 241 w 657"/>
                <a:gd name="T37" fmla="*/ 467 h 555"/>
                <a:gd name="T38" fmla="*/ 488 w 657"/>
                <a:gd name="T39" fmla="*/ 460 h 555"/>
                <a:gd name="T40" fmla="*/ 260 w 657"/>
                <a:gd name="T41" fmla="*/ 433 h 555"/>
                <a:gd name="T42" fmla="*/ 255 w 657"/>
                <a:gd name="T43" fmla="*/ 38 h 555"/>
                <a:gd name="T44" fmla="*/ 533 w 657"/>
                <a:gd name="T45" fmla="*/ 34 h 555"/>
                <a:gd name="T46" fmla="*/ 537 w 657"/>
                <a:gd name="T47" fmla="*/ 331 h 555"/>
                <a:gd name="T48" fmla="*/ 546 w 657"/>
                <a:gd name="T49" fmla="*/ 360 h 555"/>
                <a:gd name="T50" fmla="*/ 603 w 657"/>
                <a:gd name="T51" fmla="*/ 308 h 555"/>
                <a:gd name="T52" fmla="*/ 582 w 657"/>
                <a:gd name="T53" fmla="*/ 285 h 555"/>
                <a:gd name="T54" fmla="*/ 626 w 657"/>
                <a:gd name="T55" fmla="*/ 275 h 555"/>
                <a:gd name="T56" fmla="*/ 651 w 657"/>
                <a:gd name="T57" fmla="*/ 340 h 555"/>
                <a:gd name="T58" fmla="*/ 655 w 657"/>
                <a:gd name="T59" fmla="*/ 373 h 555"/>
                <a:gd name="T60" fmla="*/ 624 w 657"/>
                <a:gd name="T61" fmla="*/ 455 h 555"/>
                <a:gd name="T62" fmla="*/ 612 w 657"/>
                <a:gd name="T63" fmla="*/ 548 h 555"/>
                <a:gd name="T64" fmla="*/ 517 w 657"/>
                <a:gd name="T65" fmla="*/ 555 h 555"/>
                <a:gd name="T66" fmla="*/ 507 w 657"/>
                <a:gd name="T67" fmla="*/ 487 h 555"/>
                <a:gd name="T68" fmla="*/ 478 w 657"/>
                <a:gd name="T69" fmla="*/ 375 h 555"/>
                <a:gd name="T70" fmla="*/ 495 w 657"/>
                <a:gd name="T71" fmla="*/ 282 h 555"/>
                <a:gd name="T72" fmla="*/ 535 w 657"/>
                <a:gd name="T73" fmla="*/ 361 h 555"/>
                <a:gd name="T74" fmla="*/ 583 w 657"/>
                <a:gd name="T75" fmla="*/ 360 h 555"/>
                <a:gd name="T76" fmla="*/ 597 w 657"/>
                <a:gd name="T77" fmla="*/ 331 h 555"/>
                <a:gd name="T78" fmla="*/ 399 w 657"/>
                <a:gd name="T79" fmla="*/ 278 h 555"/>
                <a:gd name="T80" fmla="*/ 399 w 657"/>
                <a:gd name="T81" fmla="*/ 321 h 555"/>
                <a:gd name="T82" fmla="*/ 399 w 657"/>
                <a:gd name="T83" fmla="*/ 278 h 555"/>
                <a:gd name="T84" fmla="*/ 455 w 657"/>
                <a:gd name="T85" fmla="*/ 243 h 555"/>
                <a:gd name="T86" fmla="*/ 442 w 657"/>
                <a:gd name="T87" fmla="*/ 275 h 555"/>
                <a:gd name="T88" fmla="*/ 399 w 657"/>
                <a:gd name="T89" fmla="*/ 250 h 555"/>
                <a:gd name="T90" fmla="*/ 356 w 657"/>
                <a:gd name="T91" fmla="*/ 275 h 555"/>
                <a:gd name="T92" fmla="*/ 343 w 657"/>
                <a:gd name="T93" fmla="*/ 243 h 555"/>
                <a:gd name="T94" fmla="*/ 476 w 657"/>
                <a:gd name="T95" fmla="*/ 225 h 555"/>
                <a:gd name="T96" fmla="*/ 494 w 657"/>
                <a:gd name="T97" fmla="*/ 200 h 555"/>
                <a:gd name="T98" fmla="*/ 304 w 657"/>
                <a:gd name="T99" fmla="*/ 200 h 555"/>
                <a:gd name="T100" fmla="*/ 321 w 657"/>
                <a:gd name="T101" fmla="*/ 225 h 555"/>
                <a:gd name="T102" fmla="*/ 399 w 657"/>
                <a:gd name="T103" fmla="*/ 192 h 555"/>
                <a:gd name="T104" fmla="*/ 476 w 657"/>
                <a:gd name="T105" fmla="*/ 22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7" h="555">
                  <a:moveTo>
                    <a:pt x="172" y="72"/>
                  </a:moveTo>
                  <a:cubicBezTo>
                    <a:pt x="28" y="72"/>
                    <a:pt x="28" y="72"/>
                    <a:pt x="28" y="72"/>
                  </a:cubicBezTo>
                  <a:cubicBezTo>
                    <a:pt x="13" y="72"/>
                    <a:pt x="0" y="85"/>
                    <a:pt x="0" y="100"/>
                  </a:cubicBezTo>
                  <a:cubicBezTo>
                    <a:pt x="0" y="439"/>
                    <a:pt x="0" y="439"/>
                    <a:pt x="0" y="439"/>
                  </a:cubicBezTo>
                  <a:cubicBezTo>
                    <a:pt x="0" y="454"/>
                    <a:pt x="13" y="466"/>
                    <a:pt x="28" y="466"/>
                  </a:cubicBezTo>
                  <a:cubicBezTo>
                    <a:pt x="172" y="466"/>
                    <a:pt x="172" y="466"/>
                    <a:pt x="172" y="466"/>
                  </a:cubicBezTo>
                  <a:cubicBezTo>
                    <a:pt x="188" y="466"/>
                    <a:pt x="200" y="454"/>
                    <a:pt x="200" y="439"/>
                  </a:cubicBezTo>
                  <a:cubicBezTo>
                    <a:pt x="200" y="100"/>
                    <a:pt x="200" y="100"/>
                    <a:pt x="200" y="100"/>
                  </a:cubicBezTo>
                  <a:cubicBezTo>
                    <a:pt x="200" y="85"/>
                    <a:pt x="188" y="72"/>
                    <a:pt x="172" y="72"/>
                  </a:cubicBezTo>
                  <a:close/>
                  <a:moveTo>
                    <a:pt x="100" y="89"/>
                  </a:moveTo>
                  <a:cubicBezTo>
                    <a:pt x="102" y="89"/>
                    <a:pt x="104" y="90"/>
                    <a:pt x="104" y="92"/>
                  </a:cubicBezTo>
                  <a:cubicBezTo>
                    <a:pt x="104" y="94"/>
                    <a:pt x="102" y="96"/>
                    <a:pt x="100" y="96"/>
                  </a:cubicBezTo>
                  <a:cubicBezTo>
                    <a:pt x="98" y="96"/>
                    <a:pt x="96" y="94"/>
                    <a:pt x="96" y="92"/>
                  </a:cubicBezTo>
                  <a:cubicBezTo>
                    <a:pt x="96" y="90"/>
                    <a:pt x="98" y="89"/>
                    <a:pt x="100" y="89"/>
                  </a:cubicBezTo>
                  <a:close/>
                  <a:moveTo>
                    <a:pt x="84" y="106"/>
                  </a:moveTo>
                  <a:cubicBezTo>
                    <a:pt x="116" y="106"/>
                    <a:pt x="116" y="106"/>
                    <a:pt x="116" y="106"/>
                  </a:cubicBezTo>
                  <a:cubicBezTo>
                    <a:pt x="118" y="106"/>
                    <a:pt x="119" y="107"/>
                    <a:pt x="119" y="109"/>
                  </a:cubicBezTo>
                  <a:cubicBezTo>
                    <a:pt x="119" y="111"/>
                    <a:pt x="118" y="113"/>
                    <a:pt x="116" y="113"/>
                  </a:cubicBezTo>
                  <a:cubicBezTo>
                    <a:pt x="84" y="113"/>
                    <a:pt x="84" y="113"/>
                    <a:pt x="84" y="113"/>
                  </a:cubicBezTo>
                  <a:cubicBezTo>
                    <a:pt x="82" y="113"/>
                    <a:pt x="81" y="111"/>
                    <a:pt x="81" y="109"/>
                  </a:cubicBezTo>
                  <a:cubicBezTo>
                    <a:pt x="81" y="107"/>
                    <a:pt x="82" y="106"/>
                    <a:pt x="84" y="106"/>
                  </a:cubicBezTo>
                  <a:close/>
                  <a:moveTo>
                    <a:pt x="100" y="450"/>
                  </a:moveTo>
                  <a:cubicBezTo>
                    <a:pt x="93" y="450"/>
                    <a:pt x="88" y="444"/>
                    <a:pt x="88" y="438"/>
                  </a:cubicBezTo>
                  <a:cubicBezTo>
                    <a:pt x="88" y="431"/>
                    <a:pt x="93" y="425"/>
                    <a:pt x="100" y="425"/>
                  </a:cubicBezTo>
                  <a:cubicBezTo>
                    <a:pt x="107" y="425"/>
                    <a:pt x="113" y="431"/>
                    <a:pt x="113" y="438"/>
                  </a:cubicBezTo>
                  <a:cubicBezTo>
                    <a:pt x="113" y="444"/>
                    <a:pt x="107" y="450"/>
                    <a:pt x="100" y="450"/>
                  </a:cubicBezTo>
                  <a:close/>
                  <a:moveTo>
                    <a:pt x="186" y="409"/>
                  </a:moveTo>
                  <a:cubicBezTo>
                    <a:pt x="13" y="409"/>
                    <a:pt x="13" y="409"/>
                    <a:pt x="13" y="409"/>
                  </a:cubicBezTo>
                  <a:cubicBezTo>
                    <a:pt x="13" y="131"/>
                    <a:pt x="13" y="131"/>
                    <a:pt x="13" y="131"/>
                  </a:cubicBezTo>
                  <a:cubicBezTo>
                    <a:pt x="186" y="131"/>
                    <a:pt x="186" y="131"/>
                    <a:pt x="186" y="131"/>
                  </a:cubicBezTo>
                  <a:lnTo>
                    <a:pt x="186" y="409"/>
                  </a:lnTo>
                  <a:close/>
                  <a:moveTo>
                    <a:pt x="571" y="356"/>
                  </a:moveTo>
                  <a:cubicBezTo>
                    <a:pt x="571" y="20"/>
                    <a:pt x="571" y="20"/>
                    <a:pt x="571" y="20"/>
                  </a:cubicBezTo>
                  <a:cubicBezTo>
                    <a:pt x="571" y="9"/>
                    <a:pt x="562" y="0"/>
                    <a:pt x="551" y="0"/>
                  </a:cubicBezTo>
                  <a:cubicBezTo>
                    <a:pt x="241" y="0"/>
                    <a:pt x="241" y="0"/>
                    <a:pt x="241" y="0"/>
                  </a:cubicBezTo>
                  <a:cubicBezTo>
                    <a:pt x="231" y="0"/>
                    <a:pt x="222" y="9"/>
                    <a:pt x="222" y="20"/>
                  </a:cubicBezTo>
                  <a:cubicBezTo>
                    <a:pt x="222" y="447"/>
                    <a:pt x="222" y="447"/>
                    <a:pt x="222" y="447"/>
                  </a:cubicBezTo>
                  <a:cubicBezTo>
                    <a:pt x="222" y="458"/>
                    <a:pt x="231" y="467"/>
                    <a:pt x="241" y="467"/>
                  </a:cubicBezTo>
                  <a:cubicBezTo>
                    <a:pt x="488" y="467"/>
                    <a:pt x="488" y="467"/>
                    <a:pt x="488" y="467"/>
                  </a:cubicBezTo>
                  <a:cubicBezTo>
                    <a:pt x="488" y="460"/>
                    <a:pt x="488" y="460"/>
                    <a:pt x="488" y="460"/>
                  </a:cubicBezTo>
                  <a:cubicBezTo>
                    <a:pt x="478" y="433"/>
                    <a:pt x="478" y="433"/>
                    <a:pt x="478" y="433"/>
                  </a:cubicBezTo>
                  <a:cubicBezTo>
                    <a:pt x="260" y="433"/>
                    <a:pt x="260" y="433"/>
                    <a:pt x="260" y="433"/>
                  </a:cubicBezTo>
                  <a:cubicBezTo>
                    <a:pt x="257" y="433"/>
                    <a:pt x="255" y="431"/>
                    <a:pt x="255" y="428"/>
                  </a:cubicBezTo>
                  <a:cubicBezTo>
                    <a:pt x="255" y="38"/>
                    <a:pt x="255" y="38"/>
                    <a:pt x="255" y="38"/>
                  </a:cubicBezTo>
                  <a:cubicBezTo>
                    <a:pt x="255" y="36"/>
                    <a:pt x="257" y="34"/>
                    <a:pt x="260" y="34"/>
                  </a:cubicBezTo>
                  <a:cubicBezTo>
                    <a:pt x="533" y="34"/>
                    <a:pt x="533" y="34"/>
                    <a:pt x="533" y="34"/>
                  </a:cubicBezTo>
                  <a:cubicBezTo>
                    <a:pt x="535" y="34"/>
                    <a:pt x="537" y="36"/>
                    <a:pt x="537" y="38"/>
                  </a:cubicBezTo>
                  <a:cubicBezTo>
                    <a:pt x="537" y="331"/>
                    <a:pt x="537" y="331"/>
                    <a:pt x="537" y="331"/>
                  </a:cubicBezTo>
                  <a:cubicBezTo>
                    <a:pt x="539" y="340"/>
                    <a:pt x="542" y="349"/>
                    <a:pt x="545" y="357"/>
                  </a:cubicBezTo>
                  <a:cubicBezTo>
                    <a:pt x="545" y="358"/>
                    <a:pt x="545" y="359"/>
                    <a:pt x="546" y="360"/>
                  </a:cubicBezTo>
                  <a:cubicBezTo>
                    <a:pt x="552" y="360"/>
                    <a:pt x="564" y="359"/>
                    <a:pt x="571" y="356"/>
                  </a:cubicBezTo>
                  <a:close/>
                  <a:moveTo>
                    <a:pt x="603" y="308"/>
                  </a:moveTo>
                  <a:cubicBezTo>
                    <a:pt x="604" y="306"/>
                    <a:pt x="604" y="305"/>
                    <a:pt x="602" y="304"/>
                  </a:cubicBezTo>
                  <a:cubicBezTo>
                    <a:pt x="598" y="302"/>
                    <a:pt x="587" y="293"/>
                    <a:pt x="582" y="285"/>
                  </a:cubicBezTo>
                  <a:cubicBezTo>
                    <a:pt x="582" y="237"/>
                    <a:pt x="582" y="237"/>
                    <a:pt x="582" y="237"/>
                  </a:cubicBezTo>
                  <a:cubicBezTo>
                    <a:pt x="597" y="248"/>
                    <a:pt x="611" y="263"/>
                    <a:pt x="626" y="275"/>
                  </a:cubicBezTo>
                  <a:cubicBezTo>
                    <a:pt x="634" y="282"/>
                    <a:pt x="636" y="287"/>
                    <a:pt x="639" y="293"/>
                  </a:cubicBezTo>
                  <a:cubicBezTo>
                    <a:pt x="643" y="308"/>
                    <a:pt x="648" y="324"/>
                    <a:pt x="651" y="340"/>
                  </a:cubicBezTo>
                  <a:cubicBezTo>
                    <a:pt x="652" y="343"/>
                    <a:pt x="653" y="346"/>
                    <a:pt x="654" y="349"/>
                  </a:cubicBezTo>
                  <a:cubicBezTo>
                    <a:pt x="656" y="358"/>
                    <a:pt x="657" y="363"/>
                    <a:pt x="655" y="373"/>
                  </a:cubicBezTo>
                  <a:cubicBezTo>
                    <a:pt x="654" y="379"/>
                    <a:pt x="651" y="384"/>
                    <a:pt x="649" y="390"/>
                  </a:cubicBezTo>
                  <a:cubicBezTo>
                    <a:pt x="624" y="455"/>
                    <a:pt x="624" y="455"/>
                    <a:pt x="624" y="455"/>
                  </a:cubicBezTo>
                  <a:cubicBezTo>
                    <a:pt x="616" y="476"/>
                    <a:pt x="612" y="488"/>
                    <a:pt x="612" y="511"/>
                  </a:cubicBezTo>
                  <a:cubicBezTo>
                    <a:pt x="612" y="548"/>
                    <a:pt x="612" y="548"/>
                    <a:pt x="612" y="548"/>
                  </a:cubicBezTo>
                  <a:cubicBezTo>
                    <a:pt x="612" y="552"/>
                    <a:pt x="613" y="554"/>
                    <a:pt x="608" y="555"/>
                  </a:cubicBezTo>
                  <a:cubicBezTo>
                    <a:pt x="517" y="555"/>
                    <a:pt x="517" y="555"/>
                    <a:pt x="517" y="555"/>
                  </a:cubicBezTo>
                  <a:cubicBezTo>
                    <a:pt x="512" y="555"/>
                    <a:pt x="512" y="553"/>
                    <a:pt x="512" y="548"/>
                  </a:cubicBezTo>
                  <a:cubicBezTo>
                    <a:pt x="512" y="525"/>
                    <a:pt x="511" y="502"/>
                    <a:pt x="507" y="487"/>
                  </a:cubicBezTo>
                  <a:cubicBezTo>
                    <a:pt x="500" y="463"/>
                    <a:pt x="491" y="438"/>
                    <a:pt x="483" y="415"/>
                  </a:cubicBezTo>
                  <a:cubicBezTo>
                    <a:pt x="479" y="404"/>
                    <a:pt x="479" y="388"/>
                    <a:pt x="478" y="375"/>
                  </a:cubicBezTo>
                  <a:cubicBezTo>
                    <a:pt x="476" y="329"/>
                    <a:pt x="476" y="329"/>
                    <a:pt x="476" y="329"/>
                  </a:cubicBezTo>
                  <a:cubicBezTo>
                    <a:pt x="475" y="311"/>
                    <a:pt x="470" y="284"/>
                    <a:pt x="495" y="282"/>
                  </a:cubicBezTo>
                  <a:cubicBezTo>
                    <a:pt x="518" y="281"/>
                    <a:pt x="522" y="303"/>
                    <a:pt x="523" y="319"/>
                  </a:cubicBezTo>
                  <a:cubicBezTo>
                    <a:pt x="527" y="332"/>
                    <a:pt x="530" y="348"/>
                    <a:pt x="535" y="361"/>
                  </a:cubicBezTo>
                  <a:cubicBezTo>
                    <a:pt x="536" y="366"/>
                    <a:pt x="538" y="370"/>
                    <a:pt x="543" y="370"/>
                  </a:cubicBezTo>
                  <a:cubicBezTo>
                    <a:pt x="554" y="371"/>
                    <a:pt x="575" y="369"/>
                    <a:pt x="583" y="360"/>
                  </a:cubicBezTo>
                  <a:cubicBezTo>
                    <a:pt x="588" y="354"/>
                    <a:pt x="591" y="347"/>
                    <a:pt x="594" y="341"/>
                  </a:cubicBezTo>
                  <a:cubicBezTo>
                    <a:pt x="596" y="337"/>
                    <a:pt x="597" y="336"/>
                    <a:pt x="597" y="331"/>
                  </a:cubicBezTo>
                  <a:cubicBezTo>
                    <a:pt x="598" y="325"/>
                    <a:pt x="599" y="314"/>
                    <a:pt x="603" y="308"/>
                  </a:cubicBezTo>
                  <a:close/>
                  <a:moveTo>
                    <a:pt x="399" y="278"/>
                  </a:moveTo>
                  <a:cubicBezTo>
                    <a:pt x="411" y="278"/>
                    <a:pt x="420" y="287"/>
                    <a:pt x="420" y="299"/>
                  </a:cubicBezTo>
                  <a:cubicBezTo>
                    <a:pt x="420" y="311"/>
                    <a:pt x="411" y="321"/>
                    <a:pt x="399" y="321"/>
                  </a:cubicBezTo>
                  <a:cubicBezTo>
                    <a:pt x="387" y="321"/>
                    <a:pt x="377" y="311"/>
                    <a:pt x="377" y="299"/>
                  </a:cubicBezTo>
                  <a:cubicBezTo>
                    <a:pt x="377" y="287"/>
                    <a:pt x="387" y="278"/>
                    <a:pt x="399" y="278"/>
                  </a:cubicBezTo>
                  <a:close/>
                  <a:moveTo>
                    <a:pt x="399" y="220"/>
                  </a:moveTo>
                  <a:cubicBezTo>
                    <a:pt x="421" y="220"/>
                    <a:pt x="441" y="229"/>
                    <a:pt x="455" y="243"/>
                  </a:cubicBezTo>
                  <a:cubicBezTo>
                    <a:pt x="457" y="245"/>
                    <a:pt x="459" y="247"/>
                    <a:pt x="460" y="249"/>
                  </a:cubicBezTo>
                  <a:cubicBezTo>
                    <a:pt x="442" y="275"/>
                    <a:pt x="442" y="275"/>
                    <a:pt x="442" y="275"/>
                  </a:cubicBezTo>
                  <a:cubicBezTo>
                    <a:pt x="439" y="271"/>
                    <a:pt x="437" y="268"/>
                    <a:pt x="434" y="265"/>
                  </a:cubicBezTo>
                  <a:cubicBezTo>
                    <a:pt x="425" y="256"/>
                    <a:pt x="412" y="250"/>
                    <a:pt x="399" y="250"/>
                  </a:cubicBezTo>
                  <a:cubicBezTo>
                    <a:pt x="385" y="250"/>
                    <a:pt x="373" y="256"/>
                    <a:pt x="364" y="265"/>
                  </a:cubicBezTo>
                  <a:cubicBezTo>
                    <a:pt x="361" y="268"/>
                    <a:pt x="358" y="271"/>
                    <a:pt x="356" y="275"/>
                  </a:cubicBezTo>
                  <a:cubicBezTo>
                    <a:pt x="338" y="249"/>
                    <a:pt x="338" y="249"/>
                    <a:pt x="338" y="249"/>
                  </a:cubicBezTo>
                  <a:cubicBezTo>
                    <a:pt x="339" y="247"/>
                    <a:pt x="341" y="245"/>
                    <a:pt x="343" y="243"/>
                  </a:cubicBezTo>
                  <a:cubicBezTo>
                    <a:pt x="357" y="229"/>
                    <a:pt x="377" y="220"/>
                    <a:pt x="399" y="220"/>
                  </a:cubicBezTo>
                  <a:close/>
                  <a:moveTo>
                    <a:pt x="476" y="225"/>
                  </a:moveTo>
                  <a:cubicBezTo>
                    <a:pt x="483" y="216"/>
                    <a:pt x="483" y="216"/>
                    <a:pt x="483" y="216"/>
                  </a:cubicBezTo>
                  <a:cubicBezTo>
                    <a:pt x="494" y="200"/>
                    <a:pt x="494" y="200"/>
                    <a:pt x="494" y="200"/>
                  </a:cubicBezTo>
                  <a:cubicBezTo>
                    <a:pt x="469" y="176"/>
                    <a:pt x="436" y="162"/>
                    <a:pt x="399" y="162"/>
                  </a:cubicBezTo>
                  <a:cubicBezTo>
                    <a:pt x="362" y="162"/>
                    <a:pt x="328" y="176"/>
                    <a:pt x="304" y="200"/>
                  </a:cubicBezTo>
                  <a:cubicBezTo>
                    <a:pt x="315" y="216"/>
                    <a:pt x="315" y="216"/>
                    <a:pt x="315" y="216"/>
                  </a:cubicBezTo>
                  <a:cubicBezTo>
                    <a:pt x="321" y="225"/>
                    <a:pt x="321" y="225"/>
                    <a:pt x="321" y="225"/>
                  </a:cubicBezTo>
                  <a:cubicBezTo>
                    <a:pt x="322" y="225"/>
                    <a:pt x="322" y="224"/>
                    <a:pt x="323" y="223"/>
                  </a:cubicBezTo>
                  <a:cubicBezTo>
                    <a:pt x="342" y="204"/>
                    <a:pt x="369" y="192"/>
                    <a:pt x="399" y="192"/>
                  </a:cubicBezTo>
                  <a:cubicBezTo>
                    <a:pt x="428" y="192"/>
                    <a:pt x="455" y="204"/>
                    <a:pt x="475" y="223"/>
                  </a:cubicBezTo>
                  <a:cubicBezTo>
                    <a:pt x="475" y="224"/>
                    <a:pt x="476" y="225"/>
                    <a:pt x="476" y="225"/>
                  </a:cubicBezTo>
                  <a:close/>
                </a:path>
              </a:pathLst>
            </a:custGeom>
            <a:solidFill>
              <a:sysClr val="window" lastClr="FFFFFF"/>
            </a:solidFill>
            <a:ln>
              <a:noFill/>
            </a:ln>
          </p:spPr>
          <p:txBody>
            <a:bodyPr vert="horz" wrap="square" lIns="68577" tIns="34289" rIns="68577" bIns="34289" numCol="1" anchor="t" anchorCtr="0" compatLnSpc="1">
              <a:prstTxWarp prst="textNoShape">
                <a:avLst/>
              </a:prstTxWarp>
            </a:bodyPr>
            <a:lstStyle/>
            <a:p>
              <a:pPr defTabSz="684010">
                <a:defRPr/>
              </a:pPr>
              <a:endParaRPr lang="en-US" kern="0" dirty="0">
                <a:solidFill>
                  <a:srgbClr val="2968AF"/>
                </a:solidFill>
                <a:latin typeface="Arial" panose="020B0604020202020204" pitchFamily="34" charset="0"/>
                <a:cs typeface="Arial" panose="020B0604020202020204" pitchFamily="34" charset="0"/>
              </a:endParaRPr>
            </a:p>
          </p:txBody>
        </p:sp>
      </p:grpSp>
      <p:grpSp>
        <p:nvGrpSpPr>
          <p:cNvPr id="112" name="Group 111"/>
          <p:cNvGrpSpPr/>
          <p:nvPr/>
        </p:nvGrpSpPr>
        <p:grpSpPr>
          <a:xfrm>
            <a:off x="3882492" y="1932229"/>
            <a:ext cx="649784" cy="656953"/>
            <a:chOff x="3932588" y="2450840"/>
            <a:chExt cx="1048394" cy="1060237"/>
          </a:xfrm>
          <a:effectLst/>
        </p:grpSpPr>
        <p:sp>
          <p:nvSpPr>
            <p:cNvPr id="113" name="Oval 112"/>
            <p:cNvSpPr/>
            <p:nvPr/>
          </p:nvSpPr>
          <p:spPr>
            <a:xfrm>
              <a:off x="3932588" y="2450840"/>
              <a:ext cx="1048394" cy="1060237"/>
            </a:xfrm>
            <a:prstGeom prst="ellipse">
              <a:avLst/>
            </a:prstGeom>
            <a:solidFill>
              <a:srgbClr val="003F66"/>
            </a:solidFill>
            <a:ln w="158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455889"/>
              <a:endParaRPr lang="en-US" sz="1600" dirty="0">
                <a:solidFill>
                  <a:srgbClr val="2968AF"/>
                </a:solidFill>
                <a:latin typeface="Arial" panose="020B0604020202020204" pitchFamily="34" charset="0"/>
                <a:cs typeface="Arial" panose="020B0604020202020204" pitchFamily="34" charset="0"/>
              </a:endParaRPr>
            </a:p>
          </p:txBody>
        </p:sp>
        <p:grpSp>
          <p:nvGrpSpPr>
            <p:cNvPr id="114" name="Group 113"/>
            <p:cNvGrpSpPr/>
            <p:nvPr/>
          </p:nvGrpSpPr>
          <p:grpSpPr>
            <a:xfrm>
              <a:off x="4449557" y="2726671"/>
              <a:ext cx="399130" cy="429105"/>
              <a:chOff x="4101607" y="2227969"/>
              <a:chExt cx="309617" cy="314338"/>
            </a:xfrm>
          </p:grpSpPr>
          <p:sp>
            <p:nvSpPr>
              <p:cNvPr id="118" name="Freeform 117"/>
              <p:cNvSpPr>
                <a:spLocks/>
              </p:cNvSpPr>
              <p:nvPr/>
            </p:nvSpPr>
            <p:spPr bwMode="auto">
              <a:xfrm>
                <a:off x="4101607" y="2291482"/>
                <a:ext cx="182562" cy="250825"/>
              </a:xfrm>
              <a:custGeom>
                <a:avLst/>
                <a:gdLst>
                  <a:gd name="T0" fmla="*/ 25 w 27"/>
                  <a:gd name="T1" fmla="*/ 23 h 37"/>
                  <a:gd name="T2" fmla="*/ 27 w 27"/>
                  <a:gd name="T3" fmla="*/ 25 h 37"/>
                  <a:gd name="T4" fmla="*/ 18 w 27"/>
                  <a:gd name="T5" fmla="*/ 25 h 37"/>
                  <a:gd name="T6" fmla="*/ 16 w 27"/>
                  <a:gd name="T7" fmla="*/ 28 h 37"/>
                  <a:gd name="T8" fmla="*/ 9 w 27"/>
                  <a:gd name="T9" fmla="*/ 35 h 37"/>
                  <a:gd name="T10" fmla="*/ 7 w 27"/>
                  <a:gd name="T11" fmla="*/ 34 h 37"/>
                  <a:gd name="T12" fmla="*/ 7 w 27"/>
                  <a:gd name="T13" fmla="*/ 29 h 37"/>
                  <a:gd name="T14" fmla="*/ 7 w 27"/>
                  <a:gd name="T15" fmla="*/ 25 h 37"/>
                  <a:gd name="T16" fmla="*/ 6 w 27"/>
                  <a:gd name="T17" fmla="*/ 25 h 37"/>
                  <a:gd name="T18" fmla="*/ 2 w 27"/>
                  <a:gd name="T19" fmla="*/ 23 h 37"/>
                  <a:gd name="T20" fmla="*/ 0 w 27"/>
                  <a:gd name="T21" fmla="*/ 18 h 37"/>
                  <a:gd name="T22" fmla="*/ 0 w 27"/>
                  <a:gd name="T23" fmla="*/ 7 h 37"/>
                  <a:gd name="T24" fmla="*/ 2 w 27"/>
                  <a:gd name="T25" fmla="*/ 2 h 37"/>
                  <a:gd name="T26" fmla="*/ 5 w 27"/>
                  <a:gd name="T27" fmla="*/ 0 h 37"/>
                  <a:gd name="T28" fmla="*/ 5 w 27"/>
                  <a:gd name="T29" fmla="*/ 12 h 37"/>
                  <a:gd name="T30" fmla="*/ 14 w 27"/>
                  <a:gd name="T31" fmla="*/ 21 h 37"/>
                  <a:gd name="T32" fmla="*/ 23 w 27"/>
                  <a:gd name="T33" fmla="*/ 21 h 37"/>
                  <a:gd name="T34" fmla="*/ 25 w 27"/>
                  <a:gd name="T35"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7">
                    <a:moveTo>
                      <a:pt x="25" y="23"/>
                    </a:moveTo>
                    <a:cubicBezTo>
                      <a:pt x="27" y="25"/>
                      <a:pt x="27" y="25"/>
                      <a:pt x="27" y="25"/>
                    </a:cubicBezTo>
                    <a:cubicBezTo>
                      <a:pt x="18" y="25"/>
                      <a:pt x="18" y="25"/>
                      <a:pt x="18" y="25"/>
                    </a:cubicBezTo>
                    <a:cubicBezTo>
                      <a:pt x="18" y="26"/>
                      <a:pt x="17" y="27"/>
                      <a:pt x="16" y="28"/>
                    </a:cubicBezTo>
                    <a:cubicBezTo>
                      <a:pt x="9" y="35"/>
                      <a:pt x="9" y="35"/>
                      <a:pt x="9" y="35"/>
                    </a:cubicBezTo>
                    <a:cubicBezTo>
                      <a:pt x="8" y="37"/>
                      <a:pt x="7" y="37"/>
                      <a:pt x="7" y="34"/>
                    </a:cubicBezTo>
                    <a:cubicBezTo>
                      <a:pt x="7" y="29"/>
                      <a:pt x="7" y="29"/>
                      <a:pt x="7" y="29"/>
                    </a:cubicBezTo>
                    <a:cubicBezTo>
                      <a:pt x="7" y="28"/>
                      <a:pt x="7" y="26"/>
                      <a:pt x="7" y="25"/>
                    </a:cubicBezTo>
                    <a:cubicBezTo>
                      <a:pt x="6" y="25"/>
                      <a:pt x="6" y="25"/>
                      <a:pt x="6" y="25"/>
                    </a:cubicBezTo>
                    <a:cubicBezTo>
                      <a:pt x="5" y="25"/>
                      <a:pt x="3" y="25"/>
                      <a:pt x="2" y="23"/>
                    </a:cubicBezTo>
                    <a:cubicBezTo>
                      <a:pt x="0" y="22"/>
                      <a:pt x="0" y="20"/>
                      <a:pt x="0" y="18"/>
                    </a:cubicBezTo>
                    <a:cubicBezTo>
                      <a:pt x="0" y="7"/>
                      <a:pt x="0" y="7"/>
                      <a:pt x="0" y="7"/>
                    </a:cubicBezTo>
                    <a:cubicBezTo>
                      <a:pt x="0" y="5"/>
                      <a:pt x="0" y="3"/>
                      <a:pt x="2" y="2"/>
                    </a:cubicBezTo>
                    <a:cubicBezTo>
                      <a:pt x="2" y="1"/>
                      <a:pt x="3" y="0"/>
                      <a:pt x="5" y="0"/>
                    </a:cubicBezTo>
                    <a:cubicBezTo>
                      <a:pt x="5" y="12"/>
                      <a:pt x="5" y="12"/>
                      <a:pt x="5" y="12"/>
                    </a:cubicBezTo>
                    <a:cubicBezTo>
                      <a:pt x="5" y="17"/>
                      <a:pt x="9" y="21"/>
                      <a:pt x="14" y="21"/>
                    </a:cubicBezTo>
                    <a:cubicBezTo>
                      <a:pt x="23" y="21"/>
                      <a:pt x="23" y="21"/>
                      <a:pt x="23" y="21"/>
                    </a:cubicBezTo>
                    <a:cubicBezTo>
                      <a:pt x="24" y="22"/>
                      <a:pt x="25" y="22"/>
                      <a:pt x="25"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5889"/>
                <a:endParaRPr lang="en-US" dirty="0">
                  <a:solidFill>
                    <a:srgbClr val="2968AF"/>
                  </a:solidFill>
                  <a:latin typeface="Arial" panose="020B0604020202020204" pitchFamily="34" charset="0"/>
                  <a:cs typeface="Arial" panose="020B0604020202020204" pitchFamily="34" charset="0"/>
                </a:endParaRPr>
              </a:p>
            </p:txBody>
          </p:sp>
          <p:sp>
            <p:nvSpPr>
              <p:cNvPr id="119" name="Freeform 118"/>
              <p:cNvSpPr>
                <a:spLocks noEditPoints="1"/>
              </p:cNvSpPr>
              <p:nvPr/>
            </p:nvSpPr>
            <p:spPr bwMode="auto">
              <a:xfrm>
                <a:off x="4168337" y="2227969"/>
                <a:ext cx="242887" cy="250825"/>
              </a:xfrm>
              <a:custGeom>
                <a:avLst/>
                <a:gdLst>
                  <a:gd name="T0" fmla="*/ 36 w 36"/>
                  <a:gd name="T1" fmla="*/ 7 h 37"/>
                  <a:gd name="T2" fmla="*/ 36 w 36"/>
                  <a:gd name="T3" fmla="*/ 19 h 37"/>
                  <a:gd name="T4" fmla="*/ 34 w 36"/>
                  <a:gd name="T5" fmla="*/ 24 h 37"/>
                  <a:gd name="T6" fmla="*/ 29 w 36"/>
                  <a:gd name="T7" fmla="*/ 26 h 37"/>
                  <a:gd name="T8" fmla="*/ 29 w 36"/>
                  <a:gd name="T9" fmla="*/ 26 h 37"/>
                  <a:gd name="T10" fmla="*/ 29 w 36"/>
                  <a:gd name="T11" fmla="*/ 30 h 37"/>
                  <a:gd name="T12" fmla="*/ 29 w 36"/>
                  <a:gd name="T13" fmla="*/ 35 h 37"/>
                  <a:gd name="T14" fmla="*/ 26 w 36"/>
                  <a:gd name="T15" fmla="*/ 36 h 37"/>
                  <a:gd name="T16" fmla="*/ 20 w 36"/>
                  <a:gd name="T17" fmla="*/ 29 h 37"/>
                  <a:gd name="T18" fmla="*/ 18 w 36"/>
                  <a:gd name="T19" fmla="*/ 26 h 37"/>
                  <a:gd name="T20" fmla="*/ 7 w 36"/>
                  <a:gd name="T21" fmla="*/ 26 h 37"/>
                  <a:gd name="T22" fmla="*/ 0 w 36"/>
                  <a:gd name="T23" fmla="*/ 19 h 37"/>
                  <a:gd name="T24" fmla="*/ 0 w 36"/>
                  <a:gd name="T25" fmla="*/ 7 h 37"/>
                  <a:gd name="T26" fmla="*/ 2 w 36"/>
                  <a:gd name="T27" fmla="*/ 2 h 37"/>
                  <a:gd name="T28" fmla="*/ 7 w 36"/>
                  <a:gd name="T29" fmla="*/ 0 h 37"/>
                  <a:gd name="T30" fmla="*/ 29 w 36"/>
                  <a:gd name="T31" fmla="*/ 0 h 37"/>
                  <a:gd name="T32" fmla="*/ 34 w 36"/>
                  <a:gd name="T33" fmla="*/ 2 h 37"/>
                  <a:gd name="T34" fmla="*/ 36 w 36"/>
                  <a:gd name="T35" fmla="*/ 7 h 37"/>
                  <a:gd name="T36" fmla="*/ 13 w 36"/>
                  <a:gd name="T37" fmla="*/ 13 h 37"/>
                  <a:gd name="T38" fmla="*/ 11 w 36"/>
                  <a:gd name="T39" fmla="*/ 11 h 37"/>
                  <a:gd name="T40" fmla="*/ 8 w 36"/>
                  <a:gd name="T41" fmla="*/ 13 h 37"/>
                  <a:gd name="T42" fmla="*/ 11 w 36"/>
                  <a:gd name="T43" fmla="*/ 16 h 37"/>
                  <a:gd name="T44" fmla="*/ 13 w 36"/>
                  <a:gd name="T45" fmla="*/ 13 h 37"/>
                  <a:gd name="T46" fmla="*/ 21 w 36"/>
                  <a:gd name="T47" fmla="*/ 13 h 37"/>
                  <a:gd name="T48" fmla="*/ 19 w 36"/>
                  <a:gd name="T49" fmla="*/ 11 h 37"/>
                  <a:gd name="T50" fmla="*/ 16 w 36"/>
                  <a:gd name="T51" fmla="*/ 13 h 37"/>
                  <a:gd name="T52" fmla="*/ 19 w 36"/>
                  <a:gd name="T53" fmla="*/ 16 h 37"/>
                  <a:gd name="T54" fmla="*/ 21 w 36"/>
                  <a:gd name="T55" fmla="*/ 13 h 37"/>
                  <a:gd name="T56" fmla="*/ 29 w 36"/>
                  <a:gd name="T57" fmla="*/ 13 h 37"/>
                  <a:gd name="T58" fmla="*/ 26 w 36"/>
                  <a:gd name="T59" fmla="*/ 11 h 37"/>
                  <a:gd name="T60" fmla="*/ 24 w 36"/>
                  <a:gd name="T61" fmla="*/ 13 h 37"/>
                  <a:gd name="T62" fmla="*/ 26 w 36"/>
                  <a:gd name="T63" fmla="*/ 16 h 37"/>
                  <a:gd name="T64" fmla="*/ 29 w 36"/>
                  <a:gd name="T65"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7">
                    <a:moveTo>
                      <a:pt x="36" y="7"/>
                    </a:moveTo>
                    <a:cubicBezTo>
                      <a:pt x="36" y="19"/>
                      <a:pt x="36" y="19"/>
                      <a:pt x="36" y="19"/>
                    </a:cubicBezTo>
                    <a:cubicBezTo>
                      <a:pt x="36" y="21"/>
                      <a:pt x="35" y="22"/>
                      <a:pt x="34" y="24"/>
                    </a:cubicBezTo>
                    <a:cubicBezTo>
                      <a:pt x="33" y="25"/>
                      <a:pt x="31" y="26"/>
                      <a:pt x="29" y="26"/>
                    </a:cubicBezTo>
                    <a:cubicBezTo>
                      <a:pt x="29" y="26"/>
                      <a:pt x="29" y="26"/>
                      <a:pt x="29" y="26"/>
                    </a:cubicBezTo>
                    <a:cubicBezTo>
                      <a:pt x="29" y="26"/>
                      <a:pt x="29" y="28"/>
                      <a:pt x="29" y="30"/>
                    </a:cubicBezTo>
                    <a:cubicBezTo>
                      <a:pt x="29" y="35"/>
                      <a:pt x="29" y="35"/>
                      <a:pt x="29" y="35"/>
                    </a:cubicBezTo>
                    <a:cubicBezTo>
                      <a:pt x="29" y="37"/>
                      <a:pt x="28" y="37"/>
                      <a:pt x="26" y="36"/>
                    </a:cubicBezTo>
                    <a:cubicBezTo>
                      <a:pt x="20" y="29"/>
                      <a:pt x="20" y="29"/>
                      <a:pt x="20" y="29"/>
                    </a:cubicBezTo>
                    <a:cubicBezTo>
                      <a:pt x="19" y="27"/>
                      <a:pt x="18" y="26"/>
                      <a:pt x="18" y="26"/>
                    </a:cubicBezTo>
                    <a:cubicBezTo>
                      <a:pt x="7" y="26"/>
                      <a:pt x="7" y="26"/>
                      <a:pt x="7" y="26"/>
                    </a:cubicBezTo>
                    <a:cubicBezTo>
                      <a:pt x="3" y="26"/>
                      <a:pt x="0" y="23"/>
                      <a:pt x="0" y="19"/>
                    </a:cubicBezTo>
                    <a:cubicBezTo>
                      <a:pt x="0" y="7"/>
                      <a:pt x="0" y="7"/>
                      <a:pt x="0" y="7"/>
                    </a:cubicBezTo>
                    <a:cubicBezTo>
                      <a:pt x="0" y="5"/>
                      <a:pt x="1" y="3"/>
                      <a:pt x="2" y="2"/>
                    </a:cubicBezTo>
                    <a:cubicBezTo>
                      <a:pt x="3" y="1"/>
                      <a:pt x="5" y="0"/>
                      <a:pt x="7" y="0"/>
                    </a:cubicBezTo>
                    <a:cubicBezTo>
                      <a:pt x="29" y="0"/>
                      <a:pt x="29" y="0"/>
                      <a:pt x="29" y="0"/>
                    </a:cubicBezTo>
                    <a:cubicBezTo>
                      <a:pt x="31" y="0"/>
                      <a:pt x="33" y="1"/>
                      <a:pt x="34" y="2"/>
                    </a:cubicBezTo>
                    <a:cubicBezTo>
                      <a:pt x="35" y="3"/>
                      <a:pt x="36" y="5"/>
                      <a:pt x="36" y="7"/>
                    </a:cubicBezTo>
                    <a:close/>
                    <a:moveTo>
                      <a:pt x="13" y="13"/>
                    </a:moveTo>
                    <a:cubicBezTo>
                      <a:pt x="13" y="12"/>
                      <a:pt x="12" y="11"/>
                      <a:pt x="11" y="11"/>
                    </a:cubicBezTo>
                    <a:cubicBezTo>
                      <a:pt x="9" y="11"/>
                      <a:pt x="8" y="12"/>
                      <a:pt x="8" y="13"/>
                    </a:cubicBezTo>
                    <a:cubicBezTo>
                      <a:pt x="8" y="15"/>
                      <a:pt x="9" y="16"/>
                      <a:pt x="11" y="16"/>
                    </a:cubicBezTo>
                    <a:cubicBezTo>
                      <a:pt x="12" y="16"/>
                      <a:pt x="13" y="15"/>
                      <a:pt x="13" y="13"/>
                    </a:cubicBezTo>
                    <a:close/>
                    <a:moveTo>
                      <a:pt x="21" y="13"/>
                    </a:moveTo>
                    <a:cubicBezTo>
                      <a:pt x="21" y="12"/>
                      <a:pt x="20" y="11"/>
                      <a:pt x="19" y="11"/>
                    </a:cubicBezTo>
                    <a:cubicBezTo>
                      <a:pt x="17" y="11"/>
                      <a:pt x="16" y="12"/>
                      <a:pt x="16" y="13"/>
                    </a:cubicBezTo>
                    <a:cubicBezTo>
                      <a:pt x="16" y="15"/>
                      <a:pt x="17" y="16"/>
                      <a:pt x="19" y="16"/>
                    </a:cubicBezTo>
                    <a:cubicBezTo>
                      <a:pt x="20" y="16"/>
                      <a:pt x="21" y="15"/>
                      <a:pt x="21" y="13"/>
                    </a:cubicBezTo>
                    <a:close/>
                    <a:moveTo>
                      <a:pt x="29" y="13"/>
                    </a:moveTo>
                    <a:cubicBezTo>
                      <a:pt x="29" y="12"/>
                      <a:pt x="28" y="11"/>
                      <a:pt x="26" y="11"/>
                    </a:cubicBezTo>
                    <a:cubicBezTo>
                      <a:pt x="25" y="11"/>
                      <a:pt x="24" y="12"/>
                      <a:pt x="24" y="13"/>
                    </a:cubicBezTo>
                    <a:cubicBezTo>
                      <a:pt x="24" y="15"/>
                      <a:pt x="25" y="16"/>
                      <a:pt x="26" y="16"/>
                    </a:cubicBezTo>
                    <a:cubicBezTo>
                      <a:pt x="28" y="16"/>
                      <a:pt x="29" y="15"/>
                      <a:pt x="29"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5889"/>
                <a:endParaRPr lang="en-US" dirty="0">
                  <a:solidFill>
                    <a:srgbClr val="2968AF"/>
                  </a:solidFill>
                  <a:latin typeface="Arial" panose="020B0604020202020204" pitchFamily="34" charset="0"/>
                  <a:cs typeface="Arial" panose="020B0604020202020204" pitchFamily="34" charset="0"/>
                </a:endParaRPr>
              </a:p>
            </p:txBody>
          </p:sp>
        </p:grpSp>
        <p:grpSp>
          <p:nvGrpSpPr>
            <p:cNvPr id="115" name="Group 114"/>
            <p:cNvGrpSpPr/>
            <p:nvPr/>
          </p:nvGrpSpPr>
          <p:grpSpPr>
            <a:xfrm>
              <a:off x="4115752" y="2734400"/>
              <a:ext cx="469641" cy="537861"/>
              <a:chOff x="1563688" y="5095879"/>
              <a:chExt cx="469900" cy="538159"/>
            </a:xfrm>
            <a:effectLst>
              <a:outerShdw blurRad="50800" dist="38100" dir="2700000" algn="tl" rotWithShape="0">
                <a:prstClr val="black">
                  <a:alpha val="40000"/>
                </a:prstClr>
              </a:outerShdw>
            </a:effectLst>
          </p:grpSpPr>
          <p:sp>
            <p:nvSpPr>
              <p:cNvPr id="116" name="Freeform 115"/>
              <p:cNvSpPr>
                <a:spLocks noEditPoints="1"/>
              </p:cNvSpPr>
              <p:nvPr/>
            </p:nvSpPr>
            <p:spPr bwMode="auto">
              <a:xfrm>
                <a:off x="1606550" y="5095879"/>
                <a:ext cx="222251" cy="508000"/>
              </a:xfrm>
              <a:custGeom>
                <a:avLst/>
                <a:gdLst/>
                <a:ahLst/>
                <a:cxnLst>
                  <a:cxn ang="0">
                    <a:pos x="0" y="2256"/>
                  </a:cxn>
                  <a:cxn ang="0">
                    <a:pos x="328" y="1923"/>
                  </a:cxn>
                  <a:cxn ang="0">
                    <a:pos x="664" y="2256"/>
                  </a:cxn>
                  <a:cxn ang="0">
                    <a:pos x="992" y="0"/>
                  </a:cxn>
                  <a:cxn ang="0">
                    <a:pos x="295" y="1718"/>
                  </a:cxn>
                  <a:cxn ang="0">
                    <a:pos x="130" y="1550"/>
                  </a:cxn>
                  <a:cxn ang="0">
                    <a:pos x="295" y="1718"/>
                  </a:cxn>
                  <a:cxn ang="0">
                    <a:pos x="130" y="1436"/>
                  </a:cxn>
                  <a:cxn ang="0">
                    <a:pos x="295" y="1269"/>
                  </a:cxn>
                  <a:cxn ang="0">
                    <a:pos x="295" y="1153"/>
                  </a:cxn>
                  <a:cxn ang="0">
                    <a:pos x="130" y="987"/>
                  </a:cxn>
                  <a:cxn ang="0">
                    <a:pos x="295" y="1153"/>
                  </a:cxn>
                  <a:cxn ang="0">
                    <a:pos x="130" y="872"/>
                  </a:cxn>
                  <a:cxn ang="0">
                    <a:pos x="295" y="704"/>
                  </a:cxn>
                  <a:cxn ang="0">
                    <a:pos x="295" y="591"/>
                  </a:cxn>
                  <a:cxn ang="0">
                    <a:pos x="130" y="423"/>
                  </a:cxn>
                  <a:cxn ang="0">
                    <a:pos x="295" y="591"/>
                  </a:cxn>
                  <a:cxn ang="0">
                    <a:pos x="130" y="307"/>
                  </a:cxn>
                  <a:cxn ang="0">
                    <a:pos x="295" y="142"/>
                  </a:cxn>
                  <a:cxn ang="0">
                    <a:pos x="579" y="1718"/>
                  </a:cxn>
                  <a:cxn ang="0">
                    <a:pos x="413" y="1550"/>
                  </a:cxn>
                  <a:cxn ang="0">
                    <a:pos x="579" y="1718"/>
                  </a:cxn>
                  <a:cxn ang="0">
                    <a:pos x="413" y="1436"/>
                  </a:cxn>
                  <a:cxn ang="0">
                    <a:pos x="579" y="1269"/>
                  </a:cxn>
                  <a:cxn ang="0">
                    <a:pos x="579" y="1153"/>
                  </a:cxn>
                  <a:cxn ang="0">
                    <a:pos x="413" y="987"/>
                  </a:cxn>
                  <a:cxn ang="0">
                    <a:pos x="579" y="1153"/>
                  </a:cxn>
                  <a:cxn ang="0">
                    <a:pos x="413" y="872"/>
                  </a:cxn>
                  <a:cxn ang="0">
                    <a:pos x="579" y="704"/>
                  </a:cxn>
                  <a:cxn ang="0">
                    <a:pos x="579" y="591"/>
                  </a:cxn>
                  <a:cxn ang="0">
                    <a:pos x="413" y="423"/>
                  </a:cxn>
                  <a:cxn ang="0">
                    <a:pos x="579" y="591"/>
                  </a:cxn>
                  <a:cxn ang="0">
                    <a:pos x="413" y="307"/>
                  </a:cxn>
                  <a:cxn ang="0">
                    <a:pos x="579" y="142"/>
                  </a:cxn>
                  <a:cxn ang="0">
                    <a:pos x="862" y="1718"/>
                  </a:cxn>
                  <a:cxn ang="0">
                    <a:pos x="697" y="1550"/>
                  </a:cxn>
                  <a:cxn ang="0">
                    <a:pos x="862" y="1718"/>
                  </a:cxn>
                  <a:cxn ang="0">
                    <a:pos x="697" y="1436"/>
                  </a:cxn>
                  <a:cxn ang="0">
                    <a:pos x="862" y="1269"/>
                  </a:cxn>
                  <a:cxn ang="0">
                    <a:pos x="862" y="1153"/>
                  </a:cxn>
                  <a:cxn ang="0">
                    <a:pos x="697" y="987"/>
                  </a:cxn>
                  <a:cxn ang="0">
                    <a:pos x="862" y="1153"/>
                  </a:cxn>
                  <a:cxn ang="0">
                    <a:pos x="697" y="872"/>
                  </a:cxn>
                  <a:cxn ang="0">
                    <a:pos x="862" y="704"/>
                  </a:cxn>
                  <a:cxn ang="0">
                    <a:pos x="862" y="591"/>
                  </a:cxn>
                  <a:cxn ang="0">
                    <a:pos x="697" y="423"/>
                  </a:cxn>
                  <a:cxn ang="0">
                    <a:pos x="862" y="591"/>
                  </a:cxn>
                  <a:cxn ang="0">
                    <a:pos x="697" y="307"/>
                  </a:cxn>
                  <a:cxn ang="0">
                    <a:pos x="862" y="142"/>
                  </a:cxn>
                </a:cxnLst>
                <a:rect l="0" t="0" r="r" b="b"/>
                <a:pathLst>
                  <a:path w="992" h="2256">
                    <a:moveTo>
                      <a:pt x="0" y="0"/>
                    </a:moveTo>
                    <a:lnTo>
                      <a:pt x="0" y="2256"/>
                    </a:lnTo>
                    <a:lnTo>
                      <a:pt x="328" y="2256"/>
                    </a:lnTo>
                    <a:lnTo>
                      <a:pt x="328" y="1923"/>
                    </a:lnTo>
                    <a:lnTo>
                      <a:pt x="664" y="1923"/>
                    </a:lnTo>
                    <a:lnTo>
                      <a:pt x="664" y="2256"/>
                    </a:lnTo>
                    <a:lnTo>
                      <a:pt x="992" y="2256"/>
                    </a:lnTo>
                    <a:lnTo>
                      <a:pt x="992" y="0"/>
                    </a:lnTo>
                    <a:lnTo>
                      <a:pt x="0" y="0"/>
                    </a:lnTo>
                    <a:close/>
                    <a:moveTo>
                      <a:pt x="295" y="1718"/>
                    </a:moveTo>
                    <a:lnTo>
                      <a:pt x="130" y="1718"/>
                    </a:lnTo>
                    <a:lnTo>
                      <a:pt x="130" y="1550"/>
                    </a:lnTo>
                    <a:lnTo>
                      <a:pt x="295" y="1550"/>
                    </a:lnTo>
                    <a:lnTo>
                      <a:pt x="295" y="1718"/>
                    </a:lnTo>
                    <a:close/>
                    <a:moveTo>
                      <a:pt x="295" y="1436"/>
                    </a:moveTo>
                    <a:lnTo>
                      <a:pt x="130" y="1436"/>
                    </a:lnTo>
                    <a:lnTo>
                      <a:pt x="130" y="1269"/>
                    </a:lnTo>
                    <a:lnTo>
                      <a:pt x="295" y="1269"/>
                    </a:lnTo>
                    <a:lnTo>
                      <a:pt x="295" y="1436"/>
                    </a:lnTo>
                    <a:close/>
                    <a:moveTo>
                      <a:pt x="295" y="1153"/>
                    </a:moveTo>
                    <a:lnTo>
                      <a:pt x="130" y="1153"/>
                    </a:lnTo>
                    <a:lnTo>
                      <a:pt x="130" y="987"/>
                    </a:lnTo>
                    <a:lnTo>
                      <a:pt x="295" y="987"/>
                    </a:lnTo>
                    <a:lnTo>
                      <a:pt x="295" y="1153"/>
                    </a:lnTo>
                    <a:close/>
                    <a:moveTo>
                      <a:pt x="295" y="872"/>
                    </a:moveTo>
                    <a:lnTo>
                      <a:pt x="130" y="872"/>
                    </a:lnTo>
                    <a:lnTo>
                      <a:pt x="130" y="704"/>
                    </a:lnTo>
                    <a:lnTo>
                      <a:pt x="295" y="704"/>
                    </a:lnTo>
                    <a:lnTo>
                      <a:pt x="295" y="872"/>
                    </a:lnTo>
                    <a:close/>
                    <a:moveTo>
                      <a:pt x="295" y="591"/>
                    </a:moveTo>
                    <a:lnTo>
                      <a:pt x="130" y="591"/>
                    </a:lnTo>
                    <a:lnTo>
                      <a:pt x="130" y="423"/>
                    </a:lnTo>
                    <a:lnTo>
                      <a:pt x="295" y="423"/>
                    </a:lnTo>
                    <a:lnTo>
                      <a:pt x="295" y="591"/>
                    </a:lnTo>
                    <a:close/>
                    <a:moveTo>
                      <a:pt x="295" y="307"/>
                    </a:moveTo>
                    <a:lnTo>
                      <a:pt x="130" y="307"/>
                    </a:lnTo>
                    <a:lnTo>
                      <a:pt x="130" y="142"/>
                    </a:lnTo>
                    <a:lnTo>
                      <a:pt x="295" y="142"/>
                    </a:lnTo>
                    <a:lnTo>
                      <a:pt x="295" y="307"/>
                    </a:lnTo>
                    <a:close/>
                    <a:moveTo>
                      <a:pt x="579" y="1718"/>
                    </a:moveTo>
                    <a:lnTo>
                      <a:pt x="413" y="1718"/>
                    </a:lnTo>
                    <a:lnTo>
                      <a:pt x="413" y="1550"/>
                    </a:lnTo>
                    <a:lnTo>
                      <a:pt x="579" y="1550"/>
                    </a:lnTo>
                    <a:lnTo>
                      <a:pt x="579" y="1718"/>
                    </a:lnTo>
                    <a:close/>
                    <a:moveTo>
                      <a:pt x="579" y="1436"/>
                    </a:moveTo>
                    <a:lnTo>
                      <a:pt x="413" y="1436"/>
                    </a:lnTo>
                    <a:lnTo>
                      <a:pt x="413" y="1269"/>
                    </a:lnTo>
                    <a:lnTo>
                      <a:pt x="579" y="1269"/>
                    </a:lnTo>
                    <a:lnTo>
                      <a:pt x="579" y="1436"/>
                    </a:lnTo>
                    <a:close/>
                    <a:moveTo>
                      <a:pt x="579" y="1153"/>
                    </a:moveTo>
                    <a:lnTo>
                      <a:pt x="413" y="1153"/>
                    </a:lnTo>
                    <a:lnTo>
                      <a:pt x="413" y="987"/>
                    </a:lnTo>
                    <a:lnTo>
                      <a:pt x="579" y="987"/>
                    </a:lnTo>
                    <a:lnTo>
                      <a:pt x="579" y="1153"/>
                    </a:lnTo>
                    <a:close/>
                    <a:moveTo>
                      <a:pt x="579" y="872"/>
                    </a:moveTo>
                    <a:lnTo>
                      <a:pt x="413" y="872"/>
                    </a:lnTo>
                    <a:lnTo>
                      <a:pt x="413" y="704"/>
                    </a:lnTo>
                    <a:lnTo>
                      <a:pt x="579" y="704"/>
                    </a:lnTo>
                    <a:lnTo>
                      <a:pt x="579" y="872"/>
                    </a:lnTo>
                    <a:close/>
                    <a:moveTo>
                      <a:pt x="579" y="591"/>
                    </a:moveTo>
                    <a:lnTo>
                      <a:pt x="413" y="591"/>
                    </a:lnTo>
                    <a:lnTo>
                      <a:pt x="413" y="423"/>
                    </a:lnTo>
                    <a:lnTo>
                      <a:pt x="579" y="423"/>
                    </a:lnTo>
                    <a:lnTo>
                      <a:pt x="579" y="591"/>
                    </a:lnTo>
                    <a:close/>
                    <a:moveTo>
                      <a:pt x="579" y="307"/>
                    </a:moveTo>
                    <a:lnTo>
                      <a:pt x="413" y="307"/>
                    </a:lnTo>
                    <a:lnTo>
                      <a:pt x="413" y="142"/>
                    </a:lnTo>
                    <a:lnTo>
                      <a:pt x="579" y="142"/>
                    </a:lnTo>
                    <a:lnTo>
                      <a:pt x="579" y="307"/>
                    </a:lnTo>
                    <a:close/>
                    <a:moveTo>
                      <a:pt x="862" y="1718"/>
                    </a:moveTo>
                    <a:lnTo>
                      <a:pt x="697" y="1718"/>
                    </a:lnTo>
                    <a:lnTo>
                      <a:pt x="697" y="1550"/>
                    </a:lnTo>
                    <a:lnTo>
                      <a:pt x="862" y="1550"/>
                    </a:lnTo>
                    <a:lnTo>
                      <a:pt x="862" y="1718"/>
                    </a:lnTo>
                    <a:close/>
                    <a:moveTo>
                      <a:pt x="862" y="1436"/>
                    </a:moveTo>
                    <a:lnTo>
                      <a:pt x="697" y="1436"/>
                    </a:lnTo>
                    <a:lnTo>
                      <a:pt x="697" y="1269"/>
                    </a:lnTo>
                    <a:lnTo>
                      <a:pt x="862" y="1269"/>
                    </a:lnTo>
                    <a:lnTo>
                      <a:pt x="862" y="1436"/>
                    </a:lnTo>
                    <a:close/>
                    <a:moveTo>
                      <a:pt x="862" y="1153"/>
                    </a:moveTo>
                    <a:lnTo>
                      <a:pt x="697" y="1153"/>
                    </a:lnTo>
                    <a:lnTo>
                      <a:pt x="697" y="987"/>
                    </a:lnTo>
                    <a:lnTo>
                      <a:pt x="862" y="987"/>
                    </a:lnTo>
                    <a:lnTo>
                      <a:pt x="862" y="1153"/>
                    </a:lnTo>
                    <a:close/>
                    <a:moveTo>
                      <a:pt x="862" y="872"/>
                    </a:moveTo>
                    <a:lnTo>
                      <a:pt x="697" y="872"/>
                    </a:lnTo>
                    <a:lnTo>
                      <a:pt x="697" y="704"/>
                    </a:lnTo>
                    <a:lnTo>
                      <a:pt x="862" y="704"/>
                    </a:lnTo>
                    <a:lnTo>
                      <a:pt x="862" y="872"/>
                    </a:lnTo>
                    <a:close/>
                    <a:moveTo>
                      <a:pt x="862" y="591"/>
                    </a:moveTo>
                    <a:lnTo>
                      <a:pt x="697" y="591"/>
                    </a:lnTo>
                    <a:lnTo>
                      <a:pt x="697" y="423"/>
                    </a:lnTo>
                    <a:lnTo>
                      <a:pt x="862" y="423"/>
                    </a:lnTo>
                    <a:lnTo>
                      <a:pt x="862" y="591"/>
                    </a:lnTo>
                    <a:close/>
                    <a:moveTo>
                      <a:pt x="862" y="307"/>
                    </a:moveTo>
                    <a:lnTo>
                      <a:pt x="697" y="307"/>
                    </a:lnTo>
                    <a:lnTo>
                      <a:pt x="697" y="142"/>
                    </a:lnTo>
                    <a:lnTo>
                      <a:pt x="862" y="142"/>
                    </a:lnTo>
                    <a:lnTo>
                      <a:pt x="862" y="307"/>
                    </a:lnTo>
                    <a:close/>
                  </a:path>
                </a:pathLst>
              </a:custGeom>
              <a:solidFill>
                <a:schemeClr val="bg1"/>
              </a:solidFill>
              <a:ln w="25400" cap="flat" cmpd="sng" algn="ctr">
                <a:noFill/>
                <a:prstDash val="solid"/>
              </a:ln>
              <a:effectLst/>
            </p:spPr>
            <p:txBody>
              <a:bodyPr anchor="ctr"/>
              <a:ls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lgn="ctr" defTabSz="455889" eaLnBrk="0" fontAlgn="auto" hangingPunct="0">
                  <a:lnSpc>
                    <a:spcPct val="90000"/>
                  </a:lnSpc>
                  <a:spcBef>
                    <a:spcPts val="0"/>
                  </a:spcBef>
                  <a:spcAft>
                    <a:spcPts val="0"/>
                  </a:spcAft>
                  <a:defRPr/>
                </a:pPr>
                <a:endParaRPr lang="en-US" dirty="0">
                  <a:solidFill>
                    <a:srgbClr val="2968AF"/>
                  </a:solidFill>
                  <a:latin typeface="Arial" panose="020B0604020202020204" pitchFamily="34" charset="0"/>
                  <a:cs typeface="Arial" panose="020B0604020202020204" pitchFamily="34" charset="0"/>
                </a:endParaRPr>
              </a:p>
            </p:txBody>
          </p:sp>
          <p:sp>
            <p:nvSpPr>
              <p:cNvPr id="117" name="Freeform 116"/>
              <p:cNvSpPr>
                <a:spLocks/>
              </p:cNvSpPr>
              <p:nvPr/>
            </p:nvSpPr>
            <p:spPr bwMode="auto">
              <a:xfrm>
                <a:off x="1563688" y="5126038"/>
                <a:ext cx="469900" cy="508000"/>
              </a:xfrm>
              <a:custGeom>
                <a:avLst/>
                <a:gdLst>
                  <a:gd name="T0" fmla="*/ 469989 w 469989"/>
                  <a:gd name="T1" fmla="*/ 505158 h 508355"/>
                  <a:gd name="T2" fmla="*/ 0 w 469989"/>
                  <a:gd name="T3" fmla="*/ 508355 h 508355"/>
                  <a:gd name="T4" fmla="*/ 0 w 469989"/>
                  <a:gd name="T5" fmla="*/ 0 h 508355"/>
                  <a:gd name="T6" fmla="*/ 0 60000 65536"/>
                  <a:gd name="T7" fmla="*/ 0 60000 65536"/>
                  <a:gd name="T8" fmla="*/ 0 60000 65536"/>
                </a:gdLst>
                <a:ahLst/>
                <a:cxnLst>
                  <a:cxn ang="T6">
                    <a:pos x="T0" y="T1"/>
                  </a:cxn>
                  <a:cxn ang="T7">
                    <a:pos x="T2" y="T3"/>
                  </a:cxn>
                  <a:cxn ang="T8">
                    <a:pos x="T4" y="T5"/>
                  </a:cxn>
                </a:cxnLst>
                <a:rect l="0" t="0" r="r" b="b"/>
                <a:pathLst>
                  <a:path w="469989" h="508355">
                    <a:moveTo>
                      <a:pt x="469989" y="505158"/>
                    </a:moveTo>
                    <a:lnTo>
                      <a:pt x="0" y="508355"/>
                    </a:lnTo>
                    <a:lnTo>
                      <a:pt x="0" y="0"/>
                    </a:lnTo>
                  </a:path>
                </a:pathLst>
              </a:custGeom>
              <a:noFill/>
              <a:ln w="25400" cap="flat" cmpd="sng">
                <a:solidFill>
                  <a:schemeClr val="bg1"/>
                </a:solidFill>
                <a:prstDash val="solid"/>
                <a:round/>
                <a:headEnd/>
                <a:tailEnd/>
              </a:ln>
              <a:effectLst/>
              <a:extLst>
                <a:ext uri="{909E8E84-426E-40DD-AFC4-6F175D3DCCD1}">
                  <a14:hiddenFill xmlns:a14="http://schemas.microsoft.com/office/drawing/2010/main">
                    <a:solidFill>
                      <a:srgbClr val="FFFFFF"/>
                    </a:solidFill>
                  </a14:hiddenFill>
                </a:ext>
              </a:extLst>
            </p:spPr>
            <p:txBody>
              <a:bodyPr anchor="ctr"/>
              <a:lstStyle/>
              <a:p>
                <a:pPr defTabSz="455889">
                  <a:defRPr/>
                </a:pPr>
                <a:endParaRPr lang="en-US" dirty="0">
                  <a:solidFill>
                    <a:srgbClr val="2968AF"/>
                  </a:solidFill>
                  <a:latin typeface="Arial" panose="020B0604020202020204" pitchFamily="34" charset="0"/>
                  <a:ea typeface="ＭＳ Ｐゴシック" pitchFamily="34" charset="-128"/>
                  <a:cs typeface="Arial" panose="020B0604020202020204" pitchFamily="34" charset="0"/>
                </a:endParaRPr>
              </a:p>
            </p:txBody>
          </p:sp>
        </p:grpSp>
      </p:grpSp>
      <p:grpSp>
        <p:nvGrpSpPr>
          <p:cNvPr id="120" name="Group 119"/>
          <p:cNvGrpSpPr/>
          <p:nvPr/>
        </p:nvGrpSpPr>
        <p:grpSpPr>
          <a:xfrm>
            <a:off x="8248836" y="148589"/>
            <a:ext cx="665455" cy="672797"/>
            <a:chOff x="10067740" y="1966059"/>
            <a:chExt cx="985496" cy="996628"/>
          </a:xfrm>
        </p:grpSpPr>
        <p:sp>
          <p:nvSpPr>
            <p:cNvPr id="121" name="Oval 120"/>
            <p:cNvSpPr/>
            <p:nvPr/>
          </p:nvSpPr>
          <p:spPr>
            <a:xfrm>
              <a:off x="10067740" y="1966059"/>
              <a:ext cx="985496" cy="996628"/>
            </a:xfrm>
            <a:prstGeom prst="ellipse">
              <a:avLst/>
            </a:prstGeom>
            <a:solidFill>
              <a:srgbClr val="003F66"/>
            </a:solidFill>
            <a:ln w="158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455889"/>
              <a:endParaRPr lang="en-US" sz="1600" dirty="0">
                <a:solidFill>
                  <a:srgbClr val="2968AF"/>
                </a:solidFill>
                <a:latin typeface="Arial" panose="020B0604020202020204" pitchFamily="34" charset="0"/>
                <a:cs typeface="Arial" panose="020B0604020202020204" pitchFamily="34" charset="0"/>
              </a:endParaRPr>
            </a:p>
          </p:txBody>
        </p:sp>
        <p:grpSp>
          <p:nvGrpSpPr>
            <p:cNvPr id="122" name="Group 121"/>
            <p:cNvGrpSpPr/>
            <p:nvPr/>
          </p:nvGrpSpPr>
          <p:grpSpPr>
            <a:xfrm>
              <a:off x="10198238" y="2103885"/>
              <a:ext cx="698061" cy="720490"/>
              <a:chOff x="1525587" y="3365220"/>
              <a:chExt cx="601662" cy="620993"/>
            </a:xfrm>
            <a:effectLst/>
          </p:grpSpPr>
          <p:sp>
            <p:nvSpPr>
              <p:cNvPr id="123" name="AutoShape 4"/>
              <p:cNvSpPr>
                <a:spLocks noChangeAspect="1" noChangeArrowheads="1" noTextEdit="1"/>
              </p:cNvSpPr>
              <p:nvPr/>
            </p:nvSpPr>
            <p:spPr bwMode="auto">
              <a:xfrm>
                <a:off x="1606454" y="3419267"/>
                <a:ext cx="490435" cy="48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5889">
                  <a:defRPr/>
                </a:pPr>
                <a:endParaRPr lang="en-US" dirty="0">
                  <a:solidFill>
                    <a:srgbClr val="2968AF"/>
                  </a:solidFill>
                  <a:latin typeface="Arial" panose="020B0604020202020204" pitchFamily="34" charset="0"/>
                  <a:ea typeface="ＭＳ Ｐゴシック" pitchFamily="34" charset="-128"/>
                  <a:cs typeface="Arial" panose="020B0604020202020204" pitchFamily="34" charset="0"/>
                </a:endParaRPr>
              </a:p>
            </p:txBody>
          </p:sp>
          <p:grpSp>
            <p:nvGrpSpPr>
              <p:cNvPr id="124" name="Group 6"/>
              <p:cNvGrpSpPr>
                <a:grpSpLocks noChangeAspect="1"/>
              </p:cNvGrpSpPr>
              <p:nvPr/>
            </p:nvGrpSpPr>
            <p:grpSpPr bwMode="auto">
              <a:xfrm>
                <a:off x="1525587" y="3365220"/>
                <a:ext cx="601662" cy="620993"/>
                <a:chOff x="2416146" y="3392166"/>
                <a:chExt cx="500176" cy="516365"/>
              </a:xfrm>
            </p:grpSpPr>
            <p:sp>
              <p:nvSpPr>
                <p:cNvPr id="125" name="Freeform 6"/>
                <p:cNvSpPr>
                  <a:spLocks noEditPoints="1"/>
                </p:cNvSpPr>
                <p:nvPr/>
              </p:nvSpPr>
              <p:spPr bwMode="auto">
                <a:xfrm>
                  <a:off x="2433638" y="3392166"/>
                  <a:ext cx="473075" cy="471488"/>
                </a:xfrm>
                <a:custGeom>
                  <a:avLst/>
                  <a:gdLst>
                    <a:gd name="T0" fmla="*/ 2147483647 w 993"/>
                    <a:gd name="T1" fmla="*/ 2147483647 h 990"/>
                    <a:gd name="T2" fmla="*/ 2147483647 w 993"/>
                    <a:gd name="T3" fmla="*/ 2147483647 h 990"/>
                    <a:gd name="T4" fmla="*/ 2147483647 w 993"/>
                    <a:gd name="T5" fmla="*/ 2147483647 h 990"/>
                    <a:gd name="T6" fmla="*/ 2147483647 w 993"/>
                    <a:gd name="T7" fmla="*/ 2147483647 h 990"/>
                    <a:gd name="T8" fmla="*/ 2147483647 w 993"/>
                    <a:gd name="T9" fmla="*/ 2147483647 h 990"/>
                    <a:gd name="T10" fmla="*/ 2147483647 w 993"/>
                    <a:gd name="T11" fmla="*/ 2147483647 h 990"/>
                    <a:gd name="T12" fmla="*/ 2147483647 w 993"/>
                    <a:gd name="T13" fmla="*/ 2147483647 h 990"/>
                    <a:gd name="T14" fmla="*/ 2147483647 w 993"/>
                    <a:gd name="T15" fmla="*/ 2147483647 h 990"/>
                    <a:gd name="T16" fmla="*/ 2147483647 w 993"/>
                    <a:gd name="T17" fmla="*/ 2147483647 h 990"/>
                    <a:gd name="T18" fmla="*/ 2147483647 w 993"/>
                    <a:gd name="T19" fmla="*/ 2147483647 h 990"/>
                    <a:gd name="T20" fmla="*/ 2147483647 w 993"/>
                    <a:gd name="T21" fmla="*/ 2147483647 h 990"/>
                    <a:gd name="T22" fmla="*/ 2147483647 w 993"/>
                    <a:gd name="T23" fmla="*/ 2147483647 h 990"/>
                    <a:gd name="T24" fmla="*/ 2147483647 w 993"/>
                    <a:gd name="T25" fmla="*/ 2147483647 h 990"/>
                    <a:gd name="T26" fmla="*/ 2147483647 w 993"/>
                    <a:gd name="T27" fmla="*/ 2147483647 h 990"/>
                    <a:gd name="T28" fmla="*/ 2147483647 w 993"/>
                    <a:gd name="T29" fmla="*/ 2147483647 h 990"/>
                    <a:gd name="T30" fmla="*/ 2147483647 w 993"/>
                    <a:gd name="T31" fmla="*/ 2147483647 h 990"/>
                    <a:gd name="T32" fmla="*/ 2147483647 w 993"/>
                    <a:gd name="T33" fmla="*/ 2147483647 h 990"/>
                    <a:gd name="T34" fmla="*/ 2147483647 w 993"/>
                    <a:gd name="T35" fmla="*/ 2147483647 h 990"/>
                    <a:gd name="T36" fmla="*/ 2147483647 w 993"/>
                    <a:gd name="T37" fmla="*/ 2147483647 h 9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3" h="990">
                      <a:moveTo>
                        <a:pt x="716" y="473"/>
                      </a:moveTo>
                      <a:cubicBezTo>
                        <a:pt x="781" y="483"/>
                        <a:pt x="855" y="458"/>
                        <a:pt x="904" y="409"/>
                      </a:cubicBezTo>
                      <a:cubicBezTo>
                        <a:pt x="983" y="335"/>
                        <a:pt x="993" y="217"/>
                        <a:pt x="944" y="133"/>
                      </a:cubicBezTo>
                      <a:cubicBezTo>
                        <a:pt x="776" y="296"/>
                        <a:pt x="776" y="296"/>
                        <a:pt x="776" y="296"/>
                      </a:cubicBezTo>
                      <a:cubicBezTo>
                        <a:pt x="697" y="217"/>
                        <a:pt x="697" y="217"/>
                        <a:pt x="697" y="217"/>
                      </a:cubicBezTo>
                      <a:cubicBezTo>
                        <a:pt x="860" y="54"/>
                        <a:pt x="860" y="54"/>
                        <a:pt x="860" y="54"/>
                      </a:cubicBezTo>
                      <a:cubicBezTo>
                        <a:pt x="776" y="0"/>
                        <a:pt x="662" y="10"/>
                        <a:pt x="583" y="89"/>
                      </a:cubicBezTo>
                      <a:cubicBezTo>
                        <a:pt x="533" y="138"/>
                        <a:pt x="514" y="212"/>
                        <a:pt x="519" y="276"/>
                      </a:cubicBezTo>
                      <a:cubicBezTo>
                        <a:pt x="509" y="286"/>
                        <a:pt x="499" y="291"/>
                        <a:pt x="494" y="301"/>
                      </a:cubicBezTo>
                      <a:cubicBezTo>
                        <a:pt x="54" y="734"/>
                        <a:pt x="54" y="734"/>
                        <a:pt x="54" y="734"/>
                      </a:cubicBezTo>
                      <a:cubicBezTo>
                        <a:pt x="0" y="788"/>
                        <a:pt x="0" y="882"/>
                        <a:pt x="54" y="936"/>
                      </a:cubicBezTo>
                      <a:cubicBezTo>
                        <a:pt x="108" y="990"/>
                        <a:pt x="202" y="990"/>
                        <a:pt x="257" y="936"/>
                      </a:cubicBezTo>
                      <a:cubicBezTo>
                        <a:pt x="692" y="498"/>
                        <a:pt x="692" y="498"/>
                        <a:pt x="692" y="498"/>
                      </a:cubicBezTo>
                      <a:cubicBezTo>
                        <a:pt x="701" y="493"/>
                        <a:pt x="711" y="483"/>
                        <a:pt x="716" y="473"/>
                      </a:cubicBezTo>
                      <a:close/>
                      <a:moveTo>
                        <a:pt x="202" y="852"/>
                      </a:moveTo>
                      <a:cubicBezTo>
                        <a:pt x="187" y="872"/>
                        <a:pt x="158" y="872"/>
                        <a:pt x="138" y="852"/>
                      </a:cubicBezTo>
                      <a:cubicBezTo>
                        <a:pt x="118" y="838"/>
                        <a:pt x="118" y="808"/>
                        <a:pt x="138" y="788"/>
                      </a:cubicBezTo>
                      <a:cubicBezTo>
                        <a:pt x="158" y="769"/>
                        <a:pt x="187" y="769"/>
                        <a:pt x="202" y="788"/>
                      </a:cubicBezTo>
                      <a:cubicBezTo>
                        <a:pt x="222" y="808"/>
                        <a:pt x="222" y="838"/>
                        <a:pt x="202" y="8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5889">
                    <a:defRPr/>
                  </a:pPr>
                  <a:endParaRPr lang="en-US" dirty="0">
                    <a:solidFill>
                      <a:srgbClr val="2968AF"/>
                    </a:solidFill>
                    <a:latin typeface="Arial" panose="020B0604020202020204" pitchFamily="34" charset="0"/>
                    <a:ea typeface="ＭＳ Ｐゴシック" pitchFamily="34" charset="-128"/>
                    <a:cs typeface="Arial" panose="020B0604020202020204" pitchFamily="34" charset="0"/>
                  </a:endParaRPr>
                </a:p>
              </p:txBody>
            </p:sp>
            <p:sp>
              <p:nvSpPr>
                <p:cNvPr id="126" name="Freeform 7"/>
                <p:cNvSpPr>
                  <a:spLocks noEditPoints="1"/>
                </p:cNvSpPr>
                <p:nvPr/>
              </p:nvSpPr>
              <p:spPr bwMode="auto">
                <a:xfrm>
                  <a:off x="2416146" y="3408239"/>
                  <a:ext cx="500176" cy="500292"/>
                </a:xfrm>
                <a:custGeom>
                  <a:avLst/>
                  <a:gdLst>
                    <a:gd name="T0" fmla="*/ 351 w 1048"/>
                    <a:gd name="T1" fmla="*/ 449 h 1040"/>
                    <a:gd name="T2" fmla="*/ 49 w 1048"/>
                    <a:gd name="T3" fmla="*/ 153 h 1040"/>
                    <a:gd name="T4" fmla="*/ 49 w 1048"/>
                    <a:gd name="T5" fmla="*/ 114 h 1040"/>
                    <a:gd name="T6" fmla="*/ 89 w 1048"/>
                    <a:gd name="T7" fmla="*/ 114 h 1040"/>
                    <a:gd name="T8" fmla="*/ 386 w 1048"/>
                    <a:gd name="T9" fmla="*/ 414 h 1040"/>
                    <a:gd name="T10" fmla="*/ 410 w 1048"/>
                    <a:gd name="T11" fmla="*/ 390 h 1040"/>
                    <a:gd name="T12" fmla="*/ 114 w 1048"/>
                    <a:gd name="T13" fmla="*/ 94 h 1040"/>
                    <a:gd name="T14" fmla="*/ 114 w 1048"/>
                    <a:gd name="T15" fmla="*/ 55 h 1040"/>
                    <a:gd name="T16" fmla="*/ 148 w 1048"/>
                    <a:gd name="T17" fmla="*/ 55 h 1040"/>
                    <a:gd name="T18" fmla="*/ 450 w 1048"/>
                    <a:gd name="T19" fmla="*/ 355 h 1040"/>
                    <a:gd name="T20" fmla="*/ 484 w 1048"/>
                    <a:gd name="T21" fmla="*/ 321 h 1040"/>
                    <a:gd name="T22" fmla="*/ 198 w 1048"/>
                    <a:gd name="T23" fmla="*/ 35 h 1040"/>
                    <a:gd name="T24" fmla="*/ 49 w 1048"/>
                    <a:gd name="T25" fmla="*/ 50 h 1040"/>
                    <a:gd name="T26" fmla="*/ 40 w 1048"/>
                    <a:gd name="T27" fmla="*/ 192 h 1040"/>
                    <a:gd name="T28" fmla="*/ 326 w 1048"/>
                    <a:gd name="T29" fmla="*/ 478 h 1040"/>
                    <a:gd name="T30" fmla="*/ 351 w 1048"/>
                    <a:gd name="T31" fmla="*/ 449 h 1040"/>
                    <a:gd name="T32" fmla="*/ 351 w 1048"/>
                    <a:gd name="T33" fmla="*/ 449 h 1040"/>
                    <a:gd name="T34" fmla="*/ 1043 w 1048"/>
                    <a:gd name="T35" fmla="*/ 986 h 1040"/>
                    <a:gd name="T36" fmla="*/ 959 w 1048"/>
                    <a:gd name="T37" fmla="*/ 863 h 1040"/>
                    <a:gd name="T38" fmla="*/ 934 w 1048"/>
                    <a:gd name="T39" fmla="*/ 872 h 1040"/>
                    <a:gd name="T40" fmla="*/ 934 w 1048"/>
                    <a:gd name="T41" fmla="*/ 868 h 1040"/>
                    <a:gd name="T42" fmla="*/ 682 w 1048"/>
                    <a:gd name="T43" fmla="*/ 616 h 1040"/>
                    <a:gd name="T44" fmla="*/ 623 w 1048"/>
                    <a:gd name="T45" fmla="*/ 675 h 1040"/>
                    <a:gd name="T46" fmla="*/ 875 w 1048"/>
                    <a:gd name="T47" fmla="*/ 927 h 1040"/>
                    <a:gd name="T48" fmla="*/ 880 w 1048"/>
                    <a:gd name="T49" fmla="*/ 932 h 1040"/>
                    <a:gd name="T50" fmla="*/ 870 w 1048"/>
                    <a:gd name="T51" fmla="*/ 951 h 1040"/>
                    <a:gd name="T52" fmla="*/ 994 w 1048"/>
                    <a:gd name="T53" fmla="*/ 1035 h 1040"/>
                    <a:gd name="T54" fmla="*/ 1023 w 1048"/>
                    <a:gd name="T55" fmla="*/ 1015 h 1040"/>
                    <a:gd name="T56" fmla="*/ 1043 w 1048"/>
                    <a:gd name="T57" fmla="*/ 98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8" h="1040">
                      <a:moveTo>
                        <a:pt x="351" y="449"/>
                      </a:moveTo>
                      <a:cubicBezTo>
                        <a:pt x="49" y="153"/>
                        <a:pt x="49" y="153"/>
                        <a:pt x="49" y="153"/>
                      </a:cubicBezTo>
                      <a:cubicBezTo>
                        <a:pt x="40" y="143"/>
                        <a:pt x="40" y="128"/>
                        <a:pt x="49" y="114"/>
                      </a:cubicBezTo>
                      <a:cubicBezTo>
                        <a:pt x="59" y="104"/>
                        <a:pt x="79" y="104"/>
                        <a:pt x="89" y="114"/>
                      </a:cubicBezTo>
                      <a:cubicBezTo>
                        <a:pt x="386" y="414"/>
                        <a:pt x="386" y="414"/>
                        <a:pt x="386" y="414"/>
                      </a:cubicBezTo>
                      <a:cubicBezTo>
                        <a:pt x="410" y="390"/>
                        <a:pt x="410" y="390"/>
                        <a:pt x="410" y="390"/>
                      </a:cubicBezTo>
                      <a:cubicBezTo>
                        <a:pt x="114" y="94"/>
                        <a:pt x="114" y="94"/>
                        <a:pt x="114" y="94"/>
                      </a:cubicBezTo>
                      <a:cubicBezTo>
                        <a:pt x="104" y="84"/>
                        <a:pt x="104" y="64"/>
                        <a:pt x="114" y="55"/>
                      </a:cubicBezTo>
                      <a:cubicBezTo>
                        <a:pt x="124" y="45"/>
                        <a:pt x="138" y="45"/>
                        <a:pt x="148" y="55"/>
                      </a:cubicBezTo>
                      <a:cubicBezTo>
                        <a:pt x="450" y="355"/>
                        <a:pt x="450" y="355"/>
                        <a:pt x="450" y="355"/>
                      </a:cubicBezTo>
                      <a:cubicBezTo>
                        <a:pt x="484" y="321"/>
                        <a:pt x="484" y="321"/>
                        <a:pt x="484" y="321"/>
                      </a:cubicBezTo>
                      <a:cubicBezTo>
                        <a:pt x="198" y="35"/>
                        <a:pt x="198" y="35"/>
                        <a:pt x="198" y="35"/>
                      </a:cubicBezTo>
                      <a:cubicBezTo>
                        <a:pt x="158" y="0"/>
                        <a:pt x="94" y="5"/>
                        <a:pt x="49" y="50"/>
                      </a:cubicBezTo>
                      <a:cubicBezTo>
                        <a:pt x="10" y="94"/>
                        <a:pt x="0" y="158"/>
                        <a:pt x="40" y="192"/>
                      </a:cubicBezTo>
                      <a:cubicBezTo>
                        <a:pt x="326" y="478"/>
                        <a:pt x="326" y="478"/>
                        <a:pt x="326" y="478"/>
                      </a:cubicBezTo>
                      <a:cubicBezTo>
                        <a:pt x="351" y="449"/>
                        <a:pt x="351" y="449"/>
                        <a:pt x="351" y="449"/>
                      </a:cubicBezTo>
                      <a:cubicBezTo>
                        <a:pt x="351" y="449"/>
                        <a:pt x="351" y="449"/>
                        <a:pt x="351" y="449"/>
                      </a:cubicBezTo>
                      <a:close/>
                      <a:moveTo>
                        <a:pt x="1043" y="986"/>
                      </a:moveTo>
                      <a:cubicBezTo>
                        <a:pt x="959" y="863"/>
                        <a:pt x="959" y="863"/>
                        <a:pt x="959" y="863"/>
                      </a:cubicBezTo>
                      <a:cubicBezTo>
                        <a:pt x="954" y="858"/>
                        <a:pt x="949" y="863"/>
                        <a:pt x="934" y="872"/>
                      </a:cubicBezTo>
                      <a:cubicBezTo>
                        <a:pt x="934" y="872"/>
                        <a:pt x="934" y="872"/>
                        <a:pt x="934" y="868"/>
                      </a:cubicBezTo>
                      <a:cubicBezTo>
                        <a:pt x="682" y="616"/>
                        <a:pt x="682" y="616"/>
                        <a:pt x="682" y="616"/>
                      </a:cubicBezTo>
                      <a:cubicBezTo>
                        <a:pt x="623" y="675"/>
                        <a:pt x="623" y="675"/>
                        <a:pt x="623" y="675"/>
                      </a:cubicBezTo>
                      <a:cubicBezTo>
                        <a:pt x="875" y="927"/>
                        <a:pt x="875" y="927"/>
                        <a:pt x="875" y="927"/>
                      </a:cubicBezTo>
                      <a:cubicBezTo>
                        <a:pt x="875" y="932"/>
                        <a:pt x="875" y="932"/>
                        <a:pt x="880" y="932"/>
                      </a:cubicBezTo>
                      <a:cubicBezTo>
                        <a:pt x="870" y="941"/>
                        <a:pt x="865" y="951"/>
                        <a:pt x="870" y="951"/>
                      </a:cubicBezTo>
                      <a:cubicBezTo>
                        <a:pt x="994" y="1035"/>
                        <a:pt x="994" y="1035"/>
                        <a:pt x="994" y="1035"/>
                      </a:cubicBezTo>
                      <a:cubicBezTo>
                        <a:pt x="998" y="1040"/>
                        <a:pt x="1013" y="1030"/>
                        <a:pt x="1023" y="1015"/>
                      </a:cubicBezTo>
                      <a:cubicBezTo>
                        <a:pt x="1038" y="1006"/>
                        <a:pt x="1048" y="991"/>
                        <a:pt x="1043" y="986"/>
                      </a:cubicBezTo>
                      <a:close/>
                    </a:path>
                  </a:pathLst>
                </a:custGeom>
                <a:solidFill>
                  <a:schemeClr val="bg1"/>
                </a:solidFill>
                <a:ln>
                  <a:noFill/>
                </a:ln>
              </p:spPr>
              <p:txBody>
                <a:bodyPr/>
                <a:lstStyle/>
                <a:p>
                  <a:pPr algn="ctr" defTabSz="455889" eaLnBrk="0" hangingPunct="0">
                    <a:lnSpc>
                      <a:spcPct val="90000"/>
                    </a:lnSpc>
                    <a:defRPr/>
                  </a:pPr>
                  <a:endParaRPr lang="en-US" dirty="0">
                    <a:solidFill>
                      <a:srgbClr val="2968AF"/>
                    </a:solidFill>
                    <a:latin typeface="Arial" panose="020B0604020202020204" pitchFamily="34" charset="0"/>
                    <a:ea typeface="ＭＳ Ｐゴシック" charset="-128"/>
                    <a:cs typeface="Arial" panose="020B0604020202020204" pitchFamily="34" charset="0"/>
                  </a:endParaRPr>
                </a:p>
              </p:txBody>
            </p:sp>
          </p:grpSp>
        </p:grpSp>
      </p:grpSp>
      <p:grpSp>
        <p:nvGrpSpPr>
          <p:cNvPr id="127" name="Group 126"/>
          <p:cNvGrpSpPr/>
          <p:nvPr/>
        </p:nvGrpSpPr>
        <p:grpSpPr>
          <a:xfrm>
            <a:off x="6804869" y="898395"/>
            <a:ext cx="521587" cy="527342"/>
            <a:chOff x="6427764" y="590220"/>
            <a:chExt cx="985496" cy="996628"/>
          </a:xfrm>
        </p:grpSpPr>
        <p:sp>
          <p:nvSpPr>
            <p:cNvPr id="128" name="Oval 127"/>
            <p:cNvSpPr/>
            <p:nvPr/>
          </p:nvSpPr>
          <p:spPr>
            <a:xfrm>
              <a:off x="6427764" y="590220"/>
              <a:ext cx="985496" cy="996628"/>
            </a:xfrm>
            <a:prstGeom prst="ellipse">
              <a:avLst/>
            </a:prstGeom>
            <a:solidFill>
              <a:srgbClr val="003F66"/>
            </a:solidFill>
            <a:ln w="158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455889"/>
              <a:endParaRPr lang="en-US" sz="1600" dirty="0">
                <a:solidFill>
                  <a:srgbClr val="2968AF"/>
                </a:solidFill>
                <a:latin typeface="Arial" panose="020B0604020202020204" pitchFamily="34" charset="0"/>
                <a:cs typeface="Arial" panose="020B0604020202020204" pitchFamily="34" charset="0"/>
              </a:endParaRPr>
            </a:p>
          </p:txBody>
        </p:sp>
        <p:grpSp>
          <p:nvGrpSpPr>
            <p:cNvPr id="129" name="Group 128"/>
            <p:cNvGrpSpPr/>
            <p:nvPr/>
          </p:nvGrpSpPr>
          <p:grpSpPr>
            <a:xfrm rot="5606243">
              <a:off x="6751674" y="675387"/>
              <a:ext cx="432020" cy="435084"/>
              <a:chOff x="7779091" y="442107"/>
              <a:chExt cx="348057" cy="350526"/>
            </a:xfrm>
            <a:solidFill>
              <a:schemeClr val="bg1"/>
            </a:solidFill>
          </p:grpSpPr>
          <p:sp>
            <p:nvSpPr>
              <p:cNvPr id="131" name="Freeform 1720"/>
              <p:cNvSpPr>
                <a:spLocks/>
              </p:cNvSpPr>
              <p:nvPr/>
            </p:nvSpPr>
            <p:spPr bwMode="auto">
              <a:xfrm>
                <a:off x="7779091" y="442107"/>
                <a:ext cx="145642" cy="148109"/>
              </a:xfrm>
              <a:custGeom>
                <a:avLst/>
                <a:gdLst>
                  <a:gd name="T0" fmla="*/ 47 w 47"/>
                  <a:gd name="T1" fmla="*/ 25 h 48"/>
                  <a:gd name="T2" fmla="*/ 28 w 47"/>
                  <a:gd name="T3" fmla="*/ 7 h 48"/>
                  <a:gd name="T4" fmla="*/ 6 w 47"/>
                  <a:gd name="T5" fmla="*/ 7 h 48"/>
                  <a:gd name="T6" fmla="*/ 6 w 47"/>
                  <a:gd name="T7" fmla="*/ 29 h 48"/>
                  <a:gd name="T8" fmla="*/ 25 w 47"/>
                  <a:gd name="T9" fmla="*/ 48 h 48"/>
                  <a:gd name="T10" fmla="*/ 47 w 47"/>
                  <a:gd name="T11" fmla="*/ 25 h 48"/>
                </a:gdLst>
                <a:ahLst/>
                <a:cxnLst>
                  <a:cxn ang="0">
                    <a:pos x="T0" y="T1"/>
                  </a:cxn>
                  <a:cxn ang="0">
                    <a:pos x="T2" y="T3"/>
                  </a:cxn>
                  <a:cxn ang="0">
                    <a:pos x="T4" y="T5"/>
                  </a:cxn>
                  <a:cxn ang="0">
                    <a:pos x="T6" y="T7"/>
                  </a:cxn>
                  <a:cxn ang="0">
                    <a:pos x="T8" y="T9"/>
                  </a:cxn>
                  <a:cxn ang="0">
                    <a:pos x="T10" y="T11"/>
                  </a:cxn>
                </a:cxnLst>
                <a:rect l="0" t="0" r="r" b="b"/>
                <a:pathLst>
                  <a:path w="47" h="48">
                    <a:moveTo>
                      <a:pt x="47" y="25"/>
                    </a:moveTo>
                    <a:cubicBezTo>
                      <a:pt x="28" y="7"/>
                      <a:pt x="28" y="7"/>
                      <a:pt x="28" y="7"/>
                    </a:cubicBezTo>
                    <a:cubicBezTo>
                      <a:pt x="22" y="0"/>
                      <a:pt x="12" y="0"/>
                      <a:pt x="6" y="7"/>
                    </a:cubicBezTo>
                    <a:cubicBezTo>
                      <a:pt x="0" y="13"/>
                      <a:pt x="0" y="23"/>
                      <a:pt x="6" y="29"/>
                    </a:cubicBezTo>
                    <a:cubicBezTo>
                      <a:pt x="25" y="48"/>
                      <a:pt x="25" y="48"/>
                      <a:pt x="25" y="48"/>
                    </a:cubicBezTo>
                    <a:lnTo>
                      <a:pt x="4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5889"/>
                <a:endParaRPr lang="en-GB" dirty="0">
                  <a:solidFill>
                    <a:srgbClr val="2968AF"/>
                  </a:solidFill>
                  <a:latin typeface="Arial" panose="020B0604020202020204" pitchFamily="34" charset="0"/>
                  <a:cs typeface="Arial" panose="020B0604020202020204" pitchFamily="34" charset="0"/>
                </a:endParaRPr>
              </a:p>
            </p:txBody>
          </p:sp>
          <p:sp>
            <p:nvSpPr>
              <p:cNvPr id="132" name="Freeform 1721"/>
              <p:cNvSpPr>
                <a:spLocks/>
              </p:cNvSpPr>
              <p:nvPr/>
            </p:nvSpPr>
            <p:spPr bwMode="auto">
              <a:xfrm>
                <a:off x="7838334" y="498883"/>
                <a:ext cx="125894" cy="130831"/>
              </a:xfrm>
              <a:custGeom>
                <a:avLst/>
                <a:gdLst>
                  <a:gd name="T0" fmla="*/ 39 w 41"/>
                  <a:gd name="T1" fmla="*/ 3 h 42"/>
                  <a:gd name="T2" fmla="*/ 32 w 41"/>
                  <a:gd name="T3" fmla="*/ 3 h 42"/>
                  <a:gd name="T4" fmla="*/ 2 w 41"/>
                  <a:gd name="T5" fmla="*/ 32 h 42"/>
                  <a:gd name="T6" fmla="*/ 2 w 41"/>
                  <a:gd name="T7" fmla="*/ 40 h 42"/>
                  <a:gd name="T8" fmla="*/ 9 w 41"/>
                  <a:gd name="T9" fmla="*/ 40 h 42"/>
                  <a:gd name="T10" fmla="*/ 39 w 41"/>
                  <a:gd name="T11" fmla="*/ 10 h 42"/>
                  <a:gd name="T12" fmla="*/ 39 w 41"/>
                  <a:gd name="T13" fmla="*/ 3 h 42"/>
                </a:gdLst>
                <a:ahLst/>
                <a:cxnLst>
                  <a:cxn ang="0">
                    <a:pos x="T0" y="T1"/>
                  </a:cxn>
                  <a:cxn ang="0">
                    <a:pos x="T2" y="T3"/>
                  </a:cxn>
                  <a:cxn ang="0">
                    <a:pos x="T4" y="T5"/>
                  </a:cxn>
                  <a:cxn ang="0">
                    <a:pos x="T6" y="T7"/>
                  </a:cxn>
                  <a:cxn ang="0">
                    <a:pos x="T8" y="T9"/>
                  </a:cxn>
                  <a:cxn ang="0">
                    <a:pos x="T10" y="T11"/>
                  </a:cxn>
                  <a:cxn ang="0">
                    <a:pos x="T12" y="T13"/>
                  </a:cxn>
                </a:cxnLst>
                <a:rect l="0" t="0" r="r" b="b"/>
                <a:pathLst>
                  <a:path w="41" h="42">
                    <a:moveTo>
                      <a:pt x="39" y="3"/>
                    </a:moveTo>
                    <a:cubicBezTo>
                      <a:pt x="37" y="0"/>
                      <a:pt x="34" y="0"/>
                      <a:pt x="32" y="3"/>
                    </a:cubicBezTo>
                    <a:cubicBezTo>
                      <a:pt x="2" y="32"/>
                      <a:pt x="2" y="32"/>
                      <a:pt x="2" y="32"/>
                    </a:cubicBezTo>
                    <a:cubicBezTo>
                      <a:pt x="0" y="34"/>
                      <a:pt x="0" y="38"/>
                      <a:pt x="2" y="40"/>
                    </a:cubicBezTo>
                    <a:cubicBezTo>
                      <a:pt x="4" y="42"/>
                      <a:pt x="7" y="42"/>
                      <a:pt x="9" y="40"/>
                    </a:cubicBezTo>
                    <a:cubicBezTo>
                      <a:pt x="39" y="10"/>
                      <a:pt x="39" y="10"/>
                      <a:pt x="39" y="10"/>
                    </a:cubicBezTo>
                    <a:cubicBezTo>
                      <a:pt x="41" y="8"/>
                      <a:pt x="41" y="5"/>
                      <a:pt x="3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5889"/>
                <a:endParaRPr lang="en-GB" dirty="0">
                  <a:solidFill>
                    <a:srgbClr val="2968AF"/>
                  </a:solidFill>
                  <a:latin typeface="Arial" panose="020B0604020202020204" pitchFamily="34" charset="0"/>
                  <a:cs typeface="Arial" panose="020B0604020202020204" pitchFamily="34" charset="0"/>
                </a:endParaRPr>
              </a:p>
            </p:txBody>
          </p:sp>
          <p:sp>
            <p:nvSpPr>
              <p:cNvPr id="133" name="Freeform 1722"/>
              <p:cNvSpPr>
                <a:spLocks/>
              </p:cNvSpPr>
              <p:nvPr/>
            </p:nvSpPr>
            <p:spPr bwMode="auto">
              <a:xfrm>
                <a:off x="7912389" y="577874"/>
                <a:ext cx="214759" cy="214759"/>
              </a:xfrm>
              <a:custGeom>
                <a:avLst/>
                <a:gdLst>
                  <a:gd name="T0" fmla="*/ 65 w 87"/>
                  <a:gd name="T1" fmla="*/ 45 h 87"/>
                  <a:gd name="T2" fmla="*/ 65 w 87"/>
                  <a:gd name="T3" fmla="*/ 45 h 87"/>
                  <a:gd name="T4" fmla="*/ 64 w 87"/>
                  <a:gd name="T5" fmla="*/ 45 h 87"/>
                  <a:gd name="T6" fmla="*/ 19 w 87"/>
                  <a:gd name="T7" fmla="*/ 0 h 87"/>
                  <a:gd name="T8" fmla="*/ 0 w 87"/>
                  <a:gd name="T9" fmla="*/ 18 h 87"/>
                  <a:gd name="T10" fmla="*/ 46 w 87"/>
                  <a:gd name="T11" fmla="*/ 64 h 87"/>
                  <a:gd name="T12" fmla="*/ 46 w 87"/>
                  <a:gd name="T13" fmla="*/ 64 h 87"/>
                  <a:gd name="T14" fmla="*/ 79 w 87"/>
                  <a:gd name="T15" fmla="*/ 87 h 87"/>
                  <a:gd name="T16" fmla="*/ 87 w 87"/>
                  <a:gd name="T17" fmla="*/ 77 h 87"/>
                  <a:gd name="T18" fmla="*/ 65 w 87"/>
                  <a:gd name="T19"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65" y="45"/>
                    </a:moveTo>
                    <a:lnTo>
                      <a:pt x="65" y="45"/>
                    </a:lnTo>
                    <a:lnTo>
                      <a:pt x="64" y="45"/>
                    </a:lnTo>
                    <a:lnTo>
                      <a:pt x="19" y="0"/>
                    </a:lnTo>
                    <a:lnTo>
                      <a:pt x="0" y="18"/>
                    </a:lnTo>
                    <a:lnTo>
                      <a:pt x="46" y="64"/>
                    </a:lnTo>
                    <a:lnTo>
                      <a:pt x="46" y="64"/>
                    </a:lnTo>
                    <a:lnTo>
                      <a:pt x="79" y="87"/>
                    </a:lnTo>
                    <a:lnTo>
                      <a:pt x="87" y="77"/>
                    </a:lnTo>
                    <a:lnTo>
                      <a:pt x="65"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5889"/>
                <a:endParaRPr lang="en-GB" dirty="0">
                  <a:solidFill>
                    <a:srgbClr val="2968AF"/>
                  </a:solidFill>
                  <a:latin typeface="Arial" panose="020B0604020202020204" pitchFamily="34" charset="0"/>
                  <a:cs typeface="Arial" panose="020B0604020202020204" pitchFamily="34" charset="0"/>
                </a:endParaRPr>
              </a:p>
            </p:txBody>
          </p:sp>
        </p:grpSp>
        <p:sp>
          <p:nvSpPr>
            <p:cNvPr id="130" name="Freeform 1970"/>
            <p:cNvSpPr>
              <a:spLocks/>
            </p:cNvSpPr>
            <p:nvPr/>
          </p:nvSpPr>
          <p:spPr bwMode="auto">
            <a:xfrm>
              <a:off x="6760601" y="1150938"/>
              <a:ext cx="352840" cy="295284"/>
            </a:xfrm>
            <a:custGeom>
              <a:avLst/>
              <a:gdLst>
                <a:gd name="T0" fmla="*/ 107 w 113"/>
                <a:gd name="T1" fmla="*/ 34 h 94"/>
                <a:gd name="T2" fmla="*/ 28 w 113"/>
                <a:gd name="T3" fmla="*/ 34 h 94"/>
                <a:gd name="T4" fmla="*/ 20 w 113"/>
                <a:gd name="T5" fmla="*/ 40 h 94"/>
                <a:gd name="T6" fmla="*/ 11 w 113"/>
                <a:gd name="T7" fmla="*/ 84 h 94"/>
                <a:gd name="T8" fmla="*/ 10 w 113"/>
                <a:gd name="T9" fmla="*/ 84 h 94"/>
                <a:gd name="T10" fmla="*/ 10 w 113"/>
                <a:gd name="T11" fmla="*/ 23 h 94"/>
                <a:gd name="T12" fmla="*/ 102 w 113"/>
                <a:gd name="T13" fmla="*/ 23 h 94"/>
                <a:gd name="T14" fmla="*/ 102 w 113"/>
                <a:gd name="T15" fmla="*/ 20 h 94"/>
                <a:gd name="T16" fmla="*/ 95 w 113"/>
                <a:gd name="T17" fmla="*/ 14 h 94"/>
                <a:gd name="T18" fmla="*/ 47 w 113"/>
                <a:gd name="T19" fmla="*/ 14 h 94"/>
                <a:gd name="T20" fmla="*/ 47 w 113"/>
                <a:gd name="T21" fmla="*/ 7 h 94"/>
                <a:gd name="T22" fmla="*/ 40 w 113"/>
                <a:gd name="T23" fmla="*/ 0 h 94"/>
                <a:gd name="T24" fmla="*/ 7 w 113"/>
                <a:gd name="T25" fmla="*/ 0 h 94"/>
                <a:gd name="T26" fmla="*/ 0 w 113"/>
                <a:gd name="T27" fmla="*/ 7 h 94"/>
                <a:gd name="T28" fmla="*/ 0 w 113"/>
                <a:gd name="T29" fmla="*/ 87 h 94"/>
                <a:gd name="T30" fmla="*/ 7 w 113"/>
                <a:gd name="T31" fmla="*/ 94 h 94"/>
                <a:gd name="T32" fmla="*/ 94 w 113"/>
                <a:gd name="T33" fmla="*/ 94 h 94"/>
                <a:gd name="T34" fmla="*/ 102 w 113"/>
                <a:gd name="T35" fmla="*/ 87 h 94"/>
                <a:gd name="T36" fmla="*/ 112 w 113"/>
                <a:gd name="T37" fmla="*/ 40 h 94"/>
                <a:gd name="T38" fmla="*/ 107 w 113"/>
                <a:gd name="T39" fmla="*/ 3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94">
                  <a:moveTo>
                    <a:pt x="107" y="34"/>
                  </a:moveTo>
                  <a:cubicBezTo>
                    <a:pt x="28" y="34"/>
                    <a:pt x="28" y="34"/>
                    <a:pt x="28" y="34"/>
                  </a:cubicBezTo>
                  <a:cubicBezTo>
                    <a:pt x="25" y="34"/>
                    <a:pt x="21" y="37"/>
                    <a:pt x="20" y="40"/>
                  </a:cubicBezTo>
                  <a:cubicBezTo>
                    <a:pt x="11" y="84"/>
                    <a:pt x="11" y="84"/>
                    <a:pt x="11" y="84"/>
                  </a:cubicBezTo>
                  <a:cubicBezTo>
                    <a:pt x="10" y="84"/>
                    <a:pt x="10" y="84"/>
                    <a:pt x="10" y="84"/>
                  </a:cubicBezTo>
                  <a:cubicBezTo>
                    <a:pt x="10" y="23"/>
                    <a:pt x="10" y="23"/>
                    <a:pt x="10" y="23"/>
                  </a:cubicBezTo>
                  <a:cubicBezTo>
                    <a:pt x="102" y="23"/>
                    <a:pt x="102" y="23"/>
                    <a:pt x="102" y="23"/>
                  </a:cubicBezTo>
                  <a:cubicBezTo>
                    <a:pt x="102" y="20"/>
                    <a:pt x="102" y="20"/>
                    <a:pt x="102" y="20"/>
                  </a:cubicBezTo>
                  <a:cubicBezTo>
                    <a:pt x="102" y="17"/>
                    <a:pt x="99" y="14"/>
                    <a:pt x="95" y="14"/>
                  </a:cubicBezTo>
                  <a:cubicBezTo>
                    <a:pt x="47" y="14"/>
                    <a:pt x="47" y="14"/>
                    <a:pt x="47" y="14"/>
                  </a:cubicBezTo>
                  <a:cubicBezTo>
                    <a:pt x="47" y="7"/>
                    <a:pt x="47" y="7"/>
                    <a:pt x="47" y="7"/>
                  </a:cubicBezTo>
                  <a:cubicBezTo>
                    <a:pt x="47" y="3"/>
                    <a:pt x="44" y="0"/>
                    <a:pt x="40" y="0"/>
                  </a:cubicBezTo>
                  <a:cubicBezTo>
                    <a:pt x="7" y="0"/>
                    <a:pt x="7" y="0"/>
                    <a:pt x="7" y="0"/>
                  </a:cubicBezTo>
                  <a:cubicBezTo>
                    <a:pt x="3" y="0"/>
                    <a:pt x="0" y="3"/>
                    <a:pt x="0" y="7"/>
                  </a:cubicBezTo>
                  <a:cubicBezTo>
                    <a:pt x="0" y="87"/>
                    <a:pt x="0" y="87"/>
                    <a:pt x="0" y="87"/>
                  </a:cubicBezTo>
                  <a:cubicBezTo>
                    <a:pt x="0" y="91"/>
                    <a:pt x="3" y="94"/>
                    <a:pt x="7" y="94"/>
                  </a:cubicBezTo>
                  <a:cubicBezTo>
                    <a:pt x="94" y="94"/>
                    <a:pt x="94" y="94"/>
                    <a:pt x="94" y="94"/>
                  </a:cubicBezTo>
                  <a:cubicBezTo>
                    <a:pt x="97" y="94"/>
                    <a:pt x="101" y="91"/>
                    <a:pt x="102" y="87"/>
                  </a:cubicBezTo>
                  <a:cubicBezTo>
                    <a:pt x="112" y="40"/>
                    <a:pt x="112" y="40"/>
                    <a:pt x="112" y="40"/>
                  </a:cubicBezTo>
                  <a:cubicBezTo>
                    <a:pt x="113" y="37"/>
                    <a:pt x="110" y="34"/>
                    <a:pt x="107" y="3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455889"/>
              <a:endParaRPr lang="en-GB" dirty="0">
                <a:solidFill>
                  <a:srgbClr val="2968AF"/>
                </a:solidFill>
                <a:latin typeface="Arial" panose="020B0604020202020204" pitchFamily="34" charset="0"/>
                <a:cs typeface="Arial" panose="020B0604020202020204" pitchFamily="34" charset="0"/>
              </a:endParaRPr>
            </a:p>
          </p:txBody>
        </p:sp>
      </p:grpSp>
      <p:grpSp>
        <p:nvGrpSpPr>
          <p:cNvPr id="134" name="Group 133"/>
          <p:cNvGrpSpPr/>
          <p:nvPr/>
        </p:nvGrpSpPr>
        <p:grpSpPr>
          <a:xfrm>
            <a:off x="7848603" y="3015171"/>
            <a:ext cx="521587" cy="527342"/>
            <a:chOff x="7848602" y="3012790"/>
            <a:chExt cx="521587" cy="527342"/>
          </a:xfrm>
        </p:grpSpPr>
        <p:sp>
          <p:nvSpPr>
            <p:cNvPr id="135" name="Oval 134"/>
            <p:cNvSpPr/>
            <p:nvPr/>
          </p:nvSpPr>
          <p:spPr>
            <a:xfrm>
              <a:off x="7848602" y="3012790"/>
              <a:ext cx="521587" cy="527342"/>
            </a:xfrm>
            <a:prstGeom prst="ellipse">
              <a:avLst/>
            </a:prstGeom>
            <a:solidFill>
              <a:srgbClr val="003F66"/>
            </a:solidFill>
            <a:ln w="158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455889"/>
              <a:endParaRPr lang="en-US" sz="1600" dirty="0">
                <a:solidFill>
                  <a:srgbClr val="2968AF"/>
                </a:solidFill>
                <a:latin typeface="Arial" panose="020B0604020202020204" pitchFamily="34" charset="0"/>
                <a:cs typeface="Arial" panose="020B0604020202020204" pitchFamily="34" charset="0"/>
              </a:endParaRPr>
            </a:p>
          </p:txBody>
        </p:sp>
        <p:pic>
          <p:nvPicPr>
            <p:cNvPr id="136"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905651" y="3102862"/>
              <a:ext cx="420184" cy="3760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7" name="Group 136"/>
          <p:cNvGrpSpPr/>
          <p:nvPr/>
        </p:nvGrpSpPr>
        <p:grpSpPr>
          <a:xfrm>
            <a:off x="5440675" y="2882241"/>
            <a:ext cx="649783" cy="656952"/>
            <a:chOff x="5440674" y="2879860"/>
            <a:chExt cx="649783" cy="656952"/>
          </a:xfrm>
        </p:grpSpPr>
        <p:sp>
          <p:nvSpPr>
            <p:cNvPr id="138" name="Oval 137"/>
            <p:cNvSpPr/>
            <p:nvPr/>
          </p:nvSpPr>
          <p:spPr>
            <a:xfrm>
              <a:off x="5440674" y="2879860"/>
              <a:ext cx="649783" cy="656952"/>
            </a:xfrm>
            <a:prstGeom prst="ellipse">
              <a:avLst/>
            </a:prstGeom>
            <a:solidFill>
              <a:srgbClr val="003F66"/>
            </a:solidFill>
            <a:ln w="158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455889"/>
              <a:endParaRPr lang="en-US" sz="1600" dirty="0">
                <a:solidFill>
                  <a:srgbClr val="2968AF"/>
                </a:solidFill>
                <a:latin typeface="Arial" panose="020B0604020202020204" pitchFamily="34" charset="0"/>
                <a:cs typeface="Arial" panose="020B0604020202020204" pitchFamily="34" charset="0"/>
              </a:endParaRPr>
            </a:p>
          </p:txBody>
        </p:sp>
        <p:pic>
          <p:nvPicPr>
            <p:cNvPr id="139" name="Picture 13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796" y="2955353"/>
              <a:ext cx="543154" cy="486095"/>
            </a:xfrm>
            <a:prstGeom prst="rect">
              <a:avLst/>
            </a:prstGeom>
          </p:spPr>
        </p:pic>
      </p:grpSp>
      <p:grpSp>
        <p:nvGrpSpPr>
          <p:cNvPr id="140" name="Group 139"/>
          <p:cNvGrpSpPr/>
          <p:nvPr/>
        </p:nvGrpSpPr>
        <p:grpSpPr>
          <a:xfrm>
            <a:off x="1078152" y="451756"/>
            <a:ext cx="786500" cy="788670"/>
            <a:chOff x="1078152" y="449375"/>
            <a:chExt cx="786500" cy="788670"/>
          </a:xfrm>
          <a:solidFill>
            <a:srgbClr val="003F66"/>
          </a:solidFill>
        </p:grpSpPr>
        <p:sp>
          <p:nvSpPr>
            <p:cNvPr id="141" name="Oval 140"/>
            <p:cNvSpPr/>
            <p:nvPr/>
          </p:nvSpPr>
          <p:spPr>
            <a:xfrm>
              <a:off x="1078152" y="449375"/>
              <a:ext cx="786500" cy="788670"/>
            </a:xfrm>
            <a:prstGeom prst="ellipse">
              <a:avLst/>
            </a:prstGeom>
            <a:grpFill/>
            <a:ln w="158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455889"/>
              <a:endParaRPr lang="en-US" sz="1600" dirty="0">
                <a:solidFill>
                  <a:srgbClr val="2968AF"/>
                </a:solidFill>
                <a:latin typeface="Arial" panose="020B0604020202020204" pitchFamily="34" charset="0"/>
                <a:cs typeface="Arial" panose="020B0604020202020204" pitchFamily="34" charset="0"/>
              </a:endParaRPr>
            </a:p>
          </p:txBody>
        </p:sp>
        <p:pic>
          <p:nvPicPr>
            <p:cNvPr id="145" name="Picture 14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2802" y="603304"/>
              <a:ext cx="457200" cy="529972"/>
            </a:xfrm>
            <a:prstGeom prst="rect">
              <a:avLst/>
            </a:prstGeom>
            <a:grpFill/>
          </p:spPr>
        </p:pic>
      </p:grpSp>
      <p:grpSp>
        <p:nvGrpSpPr>
          <p:cNvPr id="147" name="Group 146"/>
          <p:cNvGrpSpPr/>
          <p:nvPr/>
        </p:nvGrpSpPr>
        <p:grpSpPr>
          <a:xfrm>
            <a:off x="2877633" y="872891"/>
            <a:ext cx="521587" cy="527342"/>
            <a:chOff x="2877632" y="870510"/>
            <a:chExt cx="521587" cy="527342"/>
          </a:xfrm>
        </p:grpSpPr>
        <p:sp>
          <p:nvSpPr>
            <p:cNvPr id="148" name="Oval 147"/>
            <p:cNvSpPr/>
            <p:nvPr/>
          </p:nvSpPr>
          <p:spPr>
            <a:xfrm>
              <a:off x="2877632" y="870510"/>
              <a:ext cx="521587" cy="527342"/>
            </a:xfrm>
            <a:prstGeom prst="ellipse">
              <a:avLst/>
            </a:prstGeom>
            <a:solidFill>
              <a:srgbClr val="003F66"/>
            </a:solidFill>
            <a:ln w="158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455889"/>
              <a:endParaRPr lang="en-US" sz="1600" dirty="0">
                <a:solidFill>
                  <a:srgbClr val="2968AF"/>
                </a:solidFill>
                <a:latin typeface="Arial" panose="020B0604020202020204" pitchFamily="34" charset="0"/>
                <a:cs typeface="Arial" panose="020B0604020202020204" pitchFamily="34" charset="0"/>
              </a:endParaRPr>
            </a:p>
          </p:txBody>
        </p:sp>
        <p:grpSp>
          <p:nvGrpSpPr>
            <p:cNvPr id="149" name="Group 148"/>
            <p:cNvGrpSpPr/>
            <p:nvPr/>
          </p:nvGrpSpPr>
          <p:grpSpPr>
            <a:xfrm>
              <a:off x="2948893" y="1004532"/>
              <a:ext cx="368887" cy="237750"/>
              <a:chOff x="3833882" y="2039540"/>
              <a:chExt cx="965889" cy="622686"/>
            </a:xfrm>
          </p:grpSpPr>
          <p:sp>
            <p:nvSpPr>
              <p:cNvPr id="150" name="Freeform 75"/>
              <p:cNvSpPr>
                <a:spLocks/>
              </p:cNvSpPr>
              <p:nvPr/>
            </p:nvSpPr>
            <p:spPr bwMode="auto">
              <a:xfrm>
                <a:off x="3833882" y="2487548"/>
                <a:ext cx="965889" cy="174678"/>
              </a:xfrm>
              <a:custGeom>
                <a:avLst/>
                <a:gdLst/>
                <a:ahLst/>
                <a:cxnLst>
                  <a:cxn ang="0">
                    <a:pos x="0" y="85"/>
                  </a:cxn>
                  <a:cxn ang="0">
                    <a:pos x="54" y="0"/>
                  </a:cxn>
                  <a:cxn ang="0">
                    <a:pos x="418" y="0"/>
                  </a:cxn>
                  <a:cxn ang="0">
                    <a:pos x="470" y="85"/>
                  </a:cxn>
                  <a:cxn ang="0">
                    <a:pos x="0" y="85"/>
                  </a:cxn>
                </a:cxnLst>
                <a:rect l="0" t="0" r="r" b="b"/>
                <a:pathLst>
                  <a:path w="470" h="85">
                    <a:moveTo>
                      <a:pt x="0" y="85"/>
                    </a:moveTo>
                    <a:lnTo>
                      <a:pt x="54" y="0"/>
                    </a:lnTo>
                    <a:lnTo>
                      <a:pt x="418" y="0"/>
                    </a:lnTo>
                    <a:lnTo>
                      <a:pt x="470" y="85"/>
                    </a:lnTo>
                    <a:lnTo>
                      <a:pt x="0" y="85"/>
                    </a:lnTo>
                    <a:close/>
                  </a:path>
                </a:pathLst>
              </a:custGeom>
              <a:solidFill>
                <a:srgbClr val="FFFFFF"/>
              </a:solidFill>
              <a:ln w="9525">
                <a:noFill/>
                <a:round/>
                <a:headEnd/>
                <a:tailEnd/>
              </a:ln>
              <a:effectLst/>
            </p:spPr>
            <p:txBody>
              <a:bodyPr vert="horz" wrap="square" lIns="91440" tIns="45720" rIns="91440" bIns="45720" numCol="1" anchor="t" anchorCtr="0" compatLnSpc="1">
                <a:prstTxWarp prst="textNoShape">
                  <a:avLst/>
                </a:prstTxWarp>
              </a:bodyPr>
              <a:lstStyle/>
              <a:p>
                <a:pPr defTabSz="455889"/>
                <a:endParaRPr lang="en-US" dirty="0">
                  <a:solidFill>
                    <a:srgbClr val="2968AF"/>
                  </a:solidFill>
                  <a:latin typeface="Arial" panose="020B0604020202020204" pitchFamily="34" charset="0"/>
                  <a:cs typeface="Arial" panose="020B0604020202020204" pitchFamily="34" charset="0"/>
                </a:endParaRPr>
              </a:p>
            </p:txBody>
          </p:sp>
          <p:sp>
            <p:nvSpPr>
              <p:cNvPr id="151" name="Freeform 76"/>
              <p:cNvSpPr>
                <a:spLocks noEditPoints="1"/>
              </p:cNvSpPr>
              <p:nvPr/>
            </p:nvSpPr>
            <p:spPr bwMode="auto">
              <a:xfrm>
                <a:off x="3951022" y="2039540"/>
                <a:ext cx="737776" cy="427454"/>
              </a:xfrm>
              <a:custGeom>
                <a:avLst/>
                <a:gdLst/>
                <a:ahLst/>
                <a:cxnLst>
                  <a:cxn ang="0">
                    <a:pos x="142" y="0"/>
                  </a:cxn>
                  <a:cxn ang="0">
                    <a:pos x="10" y="0"/>
                  </a:cxn>
                  <a:cxn ang="0">
                    <a:pos x="0" y="10"/>
                  </a:cxn>
                  <a:cxn ang="0">
                    <a:pos x="0" y="88"/>
                  </a:cxn>
                  <a:cxn ang="0">
                    <a:pos x="152" y="88"/>
                  </a:cxn>
                  <a:cxn ang="0">
                    <a:pos x="152" y="10"/>
                  </a:cxn>
                  <a:cxn ang="0">
                    <a:pos x="142" y="0"/>
                  </a:cxn>
                  <a:cxn ang="0">
                    <a:pos x="144" y="73"/>
                  </a:cxn>
                  <a:cxn ang="0">
                    <a:pos x="136" y="80"/>
                  </a:cxn>
                  <a:cxn ang="0">
                    <a:pos x="15" y="80"/>
                  </a:cxn>
                  <a:cxn ang="0">
                    <a:pos x="8" y="73"/>
                  </a:cxn>
                  <a:cxn ang="0">
                    <a:pos x="8" y="16"/>
                  </a:cxn>
                  <a:cxn ang="0">
                    <a:pos x="15" y="8"/>
                  </a:cxn>
                  <a:cxn ang="0">
                    <a:pos x="136" y="8"/>
                  </a:cxn>
                  <a:cxn ang="0">
                    <a:pos x="144" y="16"/>
                  </a:cxn>
                  <a:cxn ang="0">
                    <a:pos x="144" y="73"/>
                  </a:cxn>
                </a:cxnLst>
                <a:rect l="0" t="0" r="r" b="b"/>
                <a:pathLst>
                  <a:path w="152" h="88">
                    <a:moveTo>
                      <a:pt x="142" y="0"/>
                    </a:moveTo>
                    <a:cubicBezTo>
                      <a:pt x="10" y="0"/>
                      <a:pt x="10" y="0"/>
                      <a:pt x="10" y="0"/>
                    </a:cubicBezTo>
                    <a:cubicBezTo>
                      <a:pt x="4" y="0"/>
                      <a:pt x="0" y="5"/>
                      <a:pt x="0" y="10"/>
                    </a:cubicBezTo>
                    <a:cubicBezTo>
                      <a:pt x="0" y="88"/>
                      <a:pt x="0" y="88"/>
                      <a:pt x="0" y="88"/>
                    </a:cubicBezTo>
                    <a:cubicBezTo>
                      <a:pt x="152" y="88"/>
                      <a:pt x="152" y="88"/>
                      <a:pt x="152" y="88"/>
                    </a:cubicBezTo>
                    <a:cubicBezTo>
                      <a:pt x="152" y="10"/>
                      <a:pt x="152" y="10"/>
                      <a:pt x="152" y="10"/>
                    </a:cubicBezTo>
                    <a:cubicBezTo>
                      <a:pt x="152" y="5"/>
                      <a:pt x="147" y="0"/>
                      <a:pt x="142" y="0"/>
                    </a:cubicBezTo>
                    <a:close/>
                    <a:moveTo>
                      <a:pt x="144" y="73"/>
                    </a:moveTo>
                    <a:cubicBezTo>
                      <a:pt x="144" y="77"/>
                      <a:pt x="140" y="80"/>
                      <a:pt x="136" y="80"/>
                    </a:cubicBezTo>
                    <a:cubicBezTo>
                      <a:pt x="15" y="80"/>
                      <a:pt x="15" y="80"/>
                      <a:pt x="15" y="80"/>
                    </a:cubicBezTo>
                    <a:cubicBezTo>
                      <a:pt x="11" y="80"/>
                      <a:pt x="8" y="77"/>
                      <a:pt x="8" y="73"/>
                    </a:cubicBezTo>
                    <a:cubicBezTo>
                      <a:pt x="8" y="16"/>
                      <a:pt x="8" y="16"/>
                      <a:pt x="8" y="16"/>
                    </a:cubicBezTo>
                    <a:cubicBezTo>
                      <a:pt x="8" y="12"/>
                      <a:pt x="11" y="8"/>
                      <a:pt x="15" y="8"/>
                    </a:cubicBezTo>
                    <a:cubicBezTo>
                      <a:pt x="136" y="8"/>
                      <a:pt x="136" y="8"/>
                      <a:pt x="136" y="8"/>
                    </a:cubicBezTo>
                    <a:cubicBezTo>
                      <a:pt x="140" y="8"/>
                      <a:pt x="144" y="12"/>
                      <a:pt x="144" y="16"/>
                    </a:cubicBezTo>
                    <a:lnTo>
                      <a:pt x="144" y="73"/>
                    </a:lnTo>
                    <a:close/>
                  </a:path>
                </a:pathLst>
              </a:custGeom>
              <a:solidFill>
                <a:srgbClr val="FFFFFF"/>
              </a:solidFill>
              <a:ln w="9525">
                <a:noFill/>
                <a:round/>
                <a:headEnd/>
                <a:tailEnd/>
              </a:ln>
              <a:effectLst/>
            </p:spPr>
            <p:txBody>
              <a:bodyPr vert="horz" wrap="square" lIns="91440" tIns="45720" rIns="91440" bIns="45720" numCol="1" anchor="t" anchorCtr="0" compatLnSpc="1">
                <a:prstTxWarp prst="textNoShape">
                  <a:avLst/>
                </a:prstTxWarp>
              </a:bodyPr>
              <a:lstStyle/>
              <a:p>
                <a:pPr defTabSz="455889"/>
                <a:endParaRPr lang="en-US" dirty="0">
                  <a:solidFill>
                    <a:srgbClr val="2968AF"/>
                  </a:solidFill>
                  <a:latin typeface="Arial" panose="020B0604020202020204" pitchFamily="34" charset="0"/>
                  <a:cs typeface="Arial" panose="020B0604020202020204" pitchFamily="34" charset="0"/>
                </a:endParaRPr>
              </a:p>
            </p:txBody>
          </p:sp>
          <p:pic>
            <p:nvPicPr>
              <p:cNvPr id="152" name="Picture 151" descr="Lock.eps"/>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45726" y="2135147"/>
                <a:ext cx="198647" cy="259132"/>
              </a:xfrm>
              <a:prstGeom prst="rect">
                <a:avLst/>
              </a:prstGeom>
            </p:spPr>
          </p:pic>
        </p:grpSp>
      </p:grpSp>
      <p:grpSp>
        <p:nvGrpSpPr>
          <p:cNvPr id="156" name="Group 155"/>
          <p:cNvGrpSpPr/>
          <p:nvPr/>
        </p:nvGrpSpPr>
        <p:grpSpPr>
          <a:xfrm>
            <a:off x="2838876" y="2694496"/>
            <a:ext cx="526906" cy="532719"/>
            <a:chOff x="2842968" y="2687471"/>
            <a:chExt cx="526906" cy="532719"/>
          </a:xfrm>
        </p:grpSpPr>
        <p:sp>
          <p:nvSpPr>
            <p:cNvPr id="157" name="Oval 156"/>
            <p:cNvSpPr/>
            <p:nvPr/>
          </p:nvSpPr>
          <p:spPr>
            <a:xfrm>
              <a:off x="2842968" y="2687471"/>
              <a:ext cx="526906" cy="532719"/>
            </a:xfrm>
            <a:prstGeom prst="ellipse">
              <a:avLst/>
            </a:prstGeom>
            <a:solidFill>
              <a:srgbClr val="003F66"/>
            </a:solidFill>
            <a:ln w="158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455889"/>
              <a:endParaRPr lang="en-US" sz="1600" dirty="0">
                <a:solidFill>
                  <a:srgbClr val="2968AF"/>
                </a:solidFill>
                <a:latin typeface="Arial" panose="020B0604020202020204" pitchFamily="34" charset="0"/>
                <a:cs typeface="Arial" panose="020B0604020202020204" pitchFamily="34" charset="0"/>
              </a:endParaRPr>
            </a:p>
          </p:txBody>
        </p:sp>
        <p:sp>
          <p:nvSpPr>
            <p:cNvPr id="158" name="Freeform 32"/>
            <p:cNvSpPr>
              <a:spLocks/>
            </p:cNvSpPr>
            <p:nvPr/>
          </p:nvSpPr>
          <p:spPr bwMode="auto">
            <a:xfrm>
              <a:off x="2952621" y="2795685"/>
              <a:ext cx="313642" cy="315979"/>
            </a:xfrm>
            <a:custGeom>
              <a:avLst/>
              <a:gdLst/>
              <a:ahLst/>
              <a:cxnLst>
                <a:cxn ang="0">
                  <a:pos x="257" y="480"/>
                </a:cxn>
                <a:cxn ang="0">
                  <a:pos x="212" y="457"/>
                </a:cxn>
                <a:cxn ang="0">
                  <a:pos x="176" y="423"/>
                </a:cxn>
                <a:cxn ang="0">
                  <a:pos x="150" y="380"/>
                </a:cxn>
                <a:cxn ang="0">
                  <a:pos x="138" y="332"/>
                </a:cxn>
                <a:cxn ang="0">
                  <a:pos x="141" y="279"/>
                </a:cxn>
                <a:cxn ang="0">
                  <a:pos x="152" y="246"/>
                </a:cxn>
                <a:cxn ang="0">
                  <a:pos x="179" y="203"/>
                </a:cxn>
                <a:cxn ang="0">
                  <a:pos x="217" y="171"/>
                </a:cxn>
                <a:cxn ang="0">
                  <a:pos x="262" y="150"/>
                </a:cxn>
                <a:cxn ang="0">
                  <a:pos x="312" y="143"/>
                </a:cxn>
                <a:cxn ang="0">
                  <a:pos x="347" y="146"/>
                </a:cxn>
                <a:cxn ang="0">
                  <a:pos x="396" y="165"/>
                </a:cxn>
                <a:cxn ang="0">
                  <a:pos x="435" y="196"/>
                </a:cxn>
                <a:cxn ang="0">
                  <a:pos x="464" y="235"/>
                </a:cxn>
                <a:cxn ang="0">
                  <a:pos x="480" y="282"/>
                </a:cxn>
                <a:cxn ang="0">
                  <a:pos x="483" y="334"/>
                </a:cxn>
                <a:cxn ang="0">
                  <a:pos x="475" y="368"/>
                </a:cxn>
                <a:cxn ang="0">
                  <a:pos x="453" y="414"/>
                </a:cxn>
                <a:cxn ang="0">
                  <a:pos x="418" y="451"/>
                </a:cxn>
                <a:cxn ang="0">
                  <a:pos x="375" y="476"/>
                </a:cxn>
                <a:cxn ang="0">
                  <a:pos x="327" y="487"/>
                </a:cxn>
                <a:cxn ang="0">
                  <a:pos x="274" y="484"/>
                </a:cxn>
                <a:cxn ang="0">
                  <a:pos x="281" y="559"/>
                </a:cxn>
                <a:cxn ang="0">
                  <a:pos x="333" y="631"/>
                </a:cxn>
                <a:cxn ang="0">
                  <a:pos x="356" y="629"/>
                </a:cxn>
                <a:cxn ang="0">
                  <a:pos x="406" y="542"/>
                </a:cxn>
                <a:cxn ang="0">
                  <a:pos x="445" y="522"/>
                </a:cxn>
                <a:cxn ang="0">
                  <a:pos x="531" y="542"/>
                </a:cxn>
                <a:cxn ang="0">
                  <a:pos x="572" y="495"/>
                </a:cxn>
                <a:cxn ang="0">
                  <a:pos x="538" y="408"/>
                </a:cxn>
                <a:cxn ang="0">
                  <a:pos x="623" y="368"/>
                </a:cxn>
                <a:cxn ang="0">
                  <a:pos x="627" y="306"/>
                </a:cxn>
                <a:cxn ang="0">
                  <a:pos x="550" y="260"/>
                </a:cxn>
                <a:cxn ang="0">
                  <a:pos x="583" y="155"/>
                </a:cxn>
                <a:cxn ang="0">
                  <a:pos x="560" y="121"/>
                </a:cxn>
                <a:cxn ang="0">
                  <a:pos x="459" y="119"/>
                </a:cxn>
                <a:cxn ang="0">
                  <a:pos x="423" y="97"/>
                </a:cxn>
                <a:cxn ang="0">
                  <a:pos x="397" y="11"/>
                </a:cxn>
                <a:cxn ang="0">
                  <a:pos x="356" y="3"/>
                </a:cxn>
                <a:cxn ang="0">
                  <a:pos x="298" y="70"/>
                </a:cxn>
                <a:cxn ang="0">
                  <a:pos x="200" y="20"/>
                </a:cxn>
                <a:cxn ang="0">
                  <a:pos x="163" y="36"/>
                </a:cxn>
                <a:cxn ang="0">
                  <a:pos x="144" y="136"/>
                </a:cxn>
                <a:cxn ang="0">
                  <a:pos x="115" y="168"/>
                </a:cxn>
                <a:cxn ang="0">
                  <a:pos x="26" y="177"/>
                </a:cxn>
                <a:cxn ang="0">
                  <a:pos x="5" y="236"/>
                </a:cxn>
                <a:cxn ang="0">
                  <a:pos x="65" y="307"/>
                </a:cxn>
                <a:cxn ang="0">
                  <a:pos x="0" y="373"/>
                </a:cxn>
                <a:cxn ang="0">
                  <a:pos x="17" y="433"/>
                </a:cxn>
                <a:cxn ang="0">
                  <a:pos x="105" y="449"/>
                </a:cxn>
                <a:cxn ang="0">
                  <a:pos x="109" y="559"/>
                </a:cxn>
                <a:cxn ang="0">
                  <a:pos x="141" y="583"/>
                </a:cxn>
                <a:cxn ang="0">
                  <a:pos x="162" y="595"/>
                </a:cxn>
                <a:cxn ang="0">
                  <a:pos x="239" y="551"/>
                </a:cxn>
              </a:cxnLst>
              <a:rect l="0" t="0" r="r" b="b"/>
              <a:pathLst>
                <a:path w="627" h="632">
                  <a:moveTo>
                    <a:pt x="274" y="484"/>
                  </a:moveTo>
                  <a:lnTo>
                    <a:pt x="274" y="484"/>
                  </a:lnTo>
                  <a:lnTo>
                    <a:pt x="257" y="480"/>
                  </a:lnTo>
                  <a:lnTo>
                    <a:pt x="241" y="474"/>
                  </a:lnTo>
                  <a:lnTo>
                    <a:pt x="226" y="466"/>
                  </a:lnTo>
                  <a:lnTo>
                    <a:pt x="212" y="457"/>
                  </a:lnTo>
                  <a:lnTo>
                    <a:pt x="198" y="447"/>
                  </a:lnTo>
                  <a:lnTo>
                    <a:pt x="187" y="436"/>
                  </a:lnTo>
                  <a:lnTo>
                    <a:pt x="176" y="423"/>
                  </a:lnTo>
                  <a:lnTo>
                    <a:pt x="166" y="410"/>
                  </a:lnTo>
                  <a:lnTo>
                    <a:pt x="158" y="395"/>
                  </a:lnTo>
                  <a:lnTo>
                    <a:pt x="150" y="380"/>
                  </a:lnTo>
                  <a:lnTo>
                    <a:pt x="145" y="364"/>
                  </a:lnTo>
                  <a:lnTo>
                    <a:pt x="140" y="348"/>
                  </a:lnTo>
                  <a:lnTo>
                    <a:pt x="138" y="332"/>
                  </a:lnTo>
                  <a:lnTo>
                    <a:pt x="138" y="315"/>
                  </a:lnTo>
                  <a:lnTo>
                    <a:pt x="139" y="296"/>
                  </a:lnTo>
                  <a:lnTo>
                    <a:pt x="141" y="279"/>
                  </a:lnTo>
                  <a:lnTo>
                    <a:pt x="141" y="279"/>
                  </a:lnTo>
                  <a:lnTo>
                    <a:pt x="146" y="262"/>
                  </a:lnTo>
                  <a:lnTo>
                    <a:pt x="152" y="246"/>
                  </a:lnTo>
                  <a:lnTo>
                    <a:pt x="160" y="231"/>
                  </a:lnTo>
                  <a:lnTo>
                    <a:pt x="169" y="216"/>
                  </a:lnTo>
                  <a:lnTo>
                    <a:pt x="179" y="203"/>
                  </a:lnTo>
                  <a:lnTo>
                    <a:pt x="191" y="191"/>
                  </a:lnTo>
                  <a:lnTo>
                    <a:pt x="204" y="181"/>
                  </a:lnTo>
                  <a:lnTo>
                    <a:pt x="217" y="171"/>
                  </a:lnTo>
                  <a:lnTo>
                    <a:pt x="232" y="162"/>
                  </a:lnTo>
                  <a:lnTo>
                    <a:pt x="247" y="155"/>
                  </a:lnTo>
                  <a:lnTo>
                    <a:pt x="262" y="150"/>
                  </a:lnTo>
                  <a:lnTo>
                    <a:pt x="278" y="145"/>
                  </a:lnTo>
                  <a:lnTo>
                    <a:pt x="295" y="143"/>
                  </a:lnTo>
                  <a:lnTo>
                    <a:pt x="312" y="143"/>
                  </a:lnTo>
                  <a:lnTo>
                    <a:pt x="329" y="143"/>
                  </a:lnTo>
                  <a:lnTo>
                    <a:pt x="347" y="146"/>
                  </a:lnTo>
                  <a:lnTo>
                    <a:pt x="347" y="146"/>
                  </a:lnTo>
                  <a:lnTo>
                    <a:pt x="364" y="151"/>
                  </a:lnTo>
                  <a:lnTo>
                    <a:pt x="381" y="157"/>
                  </a:lnTo>
                  <a:lnTo>
                    <a:pt x="396" y="165"/>
                  </a:lnTo>
                  <a:lnTo>
                    <a:pt x="410" y="174"/>
                  </a:lnTo>
                  <a:lnTo>
                    <a:pt x="424" y="184"/>
                  </a:lnTo>
                  <a:lnTo>
                    <a:pt x="435" y="196"/>
                  </a:lnTo>
                  <a:lnTo>
                    <a:pt x="446" y="207"/>
                  </a:lnTo>
                  <a:lnTo>
                    <a:pt x="456" y="221"/>
                  </a:lnTo>
                  <a:lnTo>
                    <a:pt x="464" y="235"/>
                  </a:lnTo>
                  <a:lnTo>
                    <a:pt x="471" y="251"/>
                  </a:lnTo>
                  <a:lnTo>
                    <a:pt x="477" y="266"/>
                  </a:lnTo>
                  <a:lnTo>
                    <a:pt x="480" y="282"/>
                  </a:lnTo>
                  <a:lnTo>
                    <a:pt x="483" y="300"/>
                  </a:lnTo>
                  <a:lnTo>
                    <a:pt x="484" y="317"/>
                  </a:lnTo>
                  <a:lnTo>
                    <a:pt x="483" y="334"/>
                  </a:lnTo>
                  <a:lnTo>
                    <a:pt x="480" y="351"/>
                  </a:lnTo>
                  <a:lnTo>
                    <a:pt x="480" y="351"/>
                  </a:lnTo>
                  <a:lnTo>
                    <a:pt x="475" y="368"/>
                  </a:lnTo>
                  <a:lnTo>
                    <a:pt x="470" y="385"/>
                  </a:lnTo>
                  <a:lnTo>
                    <a:pt x="461" y="400"/>
                  </a:lnTo>
                  <a:lnTo>
                    <a:pt x="453" y="414"/>
                  </a:lnTo>
                  <a:lnTo>
                    <a:pt x="443" y="428"/>
                  </a:lnTo>
                  <a:lnTo>
                    <a:pt x="431" y="440"/>
                  </a:lnTo>
                  <a:lnTo>
                    <a:pt x="418" y="451"/>
                  </a:lnTo>
                  <a:lnTo>
                    <a:pt x="405" y="461"/>
                  </a:lnTo>
                  <a:lnTo>
                    <a:pt x="390" y="469"/>
                  </a:lnTo>
                  <a:lnTo>
                    <a:pt x="375" y="476"/>
                  </a:lnTo>
                  <a:lnTo>
                    <a:pt x="359" y="481"/>
                  </a:lnTo>
                  <a:lnTo>
                    <a:pt x="343" y="485"/>
                  </a:lnTo>
                  <a:lnTo>
                    <a:pt x="327" y="487"/>
                  </a:lnTo>
                  <a:lnTo>
                    <a:pt x="310" y="488"/>
                  </a:lnTo>
                  <a:lnTo>
                    <a:pt x="293" y="487"/>
                  </a:lnTo>
                  <a:lnTo>
                    <a:pt x="274" y="484"/>
                  </a:lnTo>
                  <a:lnTo>
                    <a:pt x="259" y="556"/>
                  </a:lnTo>
                  <a:lnTo>
                    <a:pt x="259" y="556"/>
                  </a:lnTo>
                  <a:lnTo>
                    <a:pt x="281" y="559"/>
                  </a:lnTo>
                  <a:lnTo>
                    <a:pt x="313" y="632"/>
                  </a:lnTo>
                  <a:lnTo>
                    <a:pt x="313" y="632"/>
                  </a:lnTo>
                  <a:lnTo>
                    <a:pt x="333" y="631"/>
                  </a:lnTo>
                  <a:lnTo>
                    <a:pt x="354" y="629"/>
                  </a:lnTo>
                  <a:lnTo>
                    <a:pt x="356" y="629"/>
                  </a:lnTo>
                  <a:lnTo>
                    <a:pt x="356" y="629"/>
                  </a:lnTo>
                  <a:lnTo>
                    <a:pt x="376" y="625"/>
                  </a:lnTo>
                  <a:lnTo>
                    <a:pt x="395" y="620"/>
                  </a:lnTo>
                  <a:lnTo>
                    <a:pt x="406" y="542"/>
                  </a:lnTo>
                  <a:lnTo>
                    <a:pt x="406" y="542"/>
                  </a:lnTo>
                  <a:lnTo>
                    <a:pt x="426" y="532"/>
                  </a:lnTo>
                  <a:lnTo>
                    <a:pt x="445" y="522"/>
                  </a:lnTo>
                  <a:lnTo>
                    <a:pt x="516" y="556"/>
                  </a:lnTo>
                  <a:lnTo>
                    <a:pt x="516" y="556"/>
                  </a:lnTo>
                  <a:lnTo>
                    <a:pt x="531" y="542"/>
                  </a:lnTo>
                  <a:lnTo>
                    <a:pt x="546" y="527"/>
                  </a:lnTo>
                  <a:lnTo>
                    <a:pt x="559" y="512"/>
                  </a:lnTo>
                  <a:lnTo>
                    <a:pt x="572" y="495"/>
                  </a:lnTo>
                  <a:lnTo>
                    <a:pt x="530" y="427"/>
                  </a:lnTo>
                  <a:lnTo>
                    <a:pt x="530" y="427"/>
                  </a:lnTo>
                  <a:lnTo>
                    <a:pt x="538" y="408"/>
                  </a:lnTo>
                  <a:lnTo>
                    <a:pt x="546" y="388"/>
                  </a:lnTo>
                  <a:lnTo>
                    <a:pt x="623" y="368"/>
                  </a:lnTo>
                  <a:lnTo>
                    <a:pt x="623" y="368"/>
                  </a:lnTo>
                  <a:lnTo>
                    <a:pt x="625" y="347"/>
                  </a:lnTo>
                  <a:lnTo>
                    <a:pt x="627" y="326"/>
                  </a:lnTo>
                  <a:lnTo>
                    <a:pt x="627" y="306"/>
                  </a:lnTo>
                  <a:lnTo>
                    <a:pt x="625" y="286"/>
                  </a:lnTo>
                  <a:lnTo>
                    <a:pt x="550" y="260"/>
                  </a:lnTo>
                  <a:lnTo>
                    <a:pt x="550" y="260"/>
                  </a:lnTo>
                  <a:lnTo>
                    <a:pt x="545" y="240"/>
                  </a:lnTo>
                  <a:lnTo>
                    <a:pt x="537" y="219"/>
                  </a:lnTo>
                  <a:lnTo>
                    <a:pt x="583" y="155"/>
                  </a:lnTo>
                  <a:lnTo>
                    <a:pt x="583" y="155"/>
                  </a:lnTo>
                  <a:lnTo>
                    <a:pt x="573" y="138"/>
                  </a:lnTo>
                  <a:lnTo>
                    <a:pt x="560" y="121"/>
                  </a:lnTo>
                  <a:lnTo>
                    <a:pt x="547" y="106"/>
                  </a:lnTo>
                  <a:lnTo>
                    <a:pt x="533" y="91"/>
                  </a:lnTo>
                  <a:lnTo>
                    <a:pt x="459" y="119"/>
                  </a:lnTo>
                  <a:lnTo>
                    <a:pt x="459" y="119"/>
                  </a:lnTo>
                  <a:lnTo>
                    <a:pt x="441" y="108"/>
                  </a:lnTo>
                  <a:lnTo>
                    <a:pt x="423" y="97"/>
                  </a:lnTo>
                  <a:lnTo>
                    <a:pt x="416" y="18"/>
                  </a:lnTo>
                  <a:lnTo>
                    <a:pt x="416" y="18"/>
                  </a:lnTo>
                  <a:lnTo>
                    <a:pt x="397" y="11"/>
                  </a:lnTo>
                  <a:lnTo>
                    <a:pt x="376" y="6"/>
                  </a:lnTo>
                  <a:lnTo>
                    <a:pt x="376" y="6"/>
                  </a:lnTo>
                  <a:lnTo>
                    <a:pt x="356" y="3"/>
                  </a:lnTo>
                  <a:lnTo>
                    <a:pt x="336" y="0"/>
                  </a:lnTo>
                  <a:lnTo>
                    <a:pt x="298" y="70"/>
                  </a:lnTo>
                  <a:lnTo>
                    <a:pt x="298" y="70"/>
                  </a:lnTo>
                  <a:lnTo>
                    <a:pt x="277" y="72"/>
                  </a:lnTo>
                  <a:lnTo>
                    <a:pt x="256" y="77"/>
                  </a:lnTo>
                  <a:lnTo>
                    <a:pt x="200" y="20"/>
                  </a:lnTo>
                  <a:lnTo>
                    <a:pt x="200" y="20"/>
                  </a:lnTo>
                  <a:lnTo>
                    <a:pt x="181" y="27"/>
                  </a:lnTo>
                  <a:lnTo>
                    <a:pt x="163" y="36"/>
                  </a:lnTo>
                  <a:lnTo>
                    <a:pt x="145" y="47"/>
                  </a:lnTo>
                  <a:lnTo>
                    <a:pt x="128" y="58"/>
                  </a:lnTo>
                  <a:lnTo>
                    <a:pt x="144" y="136"/>
                  </a:lnTo>
                  <a:lnTo>
                    <a:pt x="144" y="136"/>
                  </a:lnTo>
                  <a:lnTo>
                    <a:pt x="129" y="151"/>
                  </a:lnTo>
                  <a:lnTo>
                    <a:pt x="115" y="168"/>
                  </a:lnTo>
                  <a:lnTo>
                    <a:pt x="35" y="160"/>
                  </a:lnTo>
                  <a:lnTo>
                    <a:pt x="35" y="160"/>
                  </a:lnTo>
                  <a:lnTo>
                    <a:pt x="26" y="177"/>
                  </a:lnTo>
                  <a:lnTo>
                    <a:pt x="18" y="197"/>
                  </a:lnTo>
                  <a:lnTo>
                    <a:pt x="11" y="216"/>
                  </a:lnTo>
                  <a:lnTo>
                    <a:pt x="5" y="236"/>
                  </a:lnTo>
                  <a:lnTo>
                    <a:pt x="67" y="286"/>
                  </a:lnTo>
                  <a:lnTo>
                    <a:pt x="67" y="286"/>
                  </a:lnTo>
                  <a:lnTo>
                    <a:pt x="65" y="307"/>
                  </a:lnTo>
                  <a:lnTo>
                    <a:pt x="65" y="329"/>
                  </a:lnTo>
                  <a:lnTo>
                    <a:pt x="0" y="373"/>
                  </a:lnTo>
                  <a:lnTo>
                    <a:pt x="0" y="373"/>
                  </a:lnTo>
                  <a:lnTo>
                    <a:pt x="4" y="393"/>
                  </a:lnTo>
                  <a:lnTo>
                    <a:pt x="10" y="413"/>
                  </a:lnTo>
                  <a:lnTo>
                    <a:pt x="17" y="433"/>
                  </a:lnTo>
                  <a:lnTo>
                    <a:pt x="26" y="451"/>
                  </a:lnTo>
                  <a:lnTo>
                    <a:pt x="105" y="449"/>
                  </a:lnTo>
                  <a:lnTo>
                    <a:pt x="105" y="449"/>
                  </a:lnTo>
                  <a:lnTo>
                    <a:pt x="117" y="467"/>
                  </a:lnTo>
                  <a:lnTo>
                    <a:pt x="131" y="483"/>
                  </a:lnTo>
                  <a:lnTo>
                    <a:pt x="109" y="559"/>
                  </a:lnTo>
                  <a:lnTo>
                    <a:pt x="109" y="559"/>
                  </a:lnTo>
                  <a:lnTo>
                    <a:pt x="125" y="571"/>
                  </a:lnTo>
                  <a:lnTo>
                    <a:pt x="141" y="583"/>
                  </a:lnTo>
                  <a:lnTo>
                    <a:pt x="144" y="584"/>
                  </a:lnTo>
                  <a:lnTo>
                    <a:pt x="144" y="584"/>
                  </a:lnTo>
                  <a:lnTo>
                    <a:pt x="162" y="595"/>
                  </a:lnTo>
                  <a:lnTo>
                    <a:pt x="179" y="603"/>
                  </a:lnTo>
                  <a:lnTo>
                    <a:pt x="239" y="551"/>
                  </a:lnTo>
                  <a:lnTo>
                    <a:pt x="239" y="551"/>
                  </a:lnTo>
                  <a:lnTo>
                    <a:pt x="259" y="556"/>
                  </a:lnTo>
                  <a:lnTo>
                    <a:pt x="274" y="484"/>
                  </a:lnTo>
                  <a:close/>
                </a:path>
              </a:pathLst>
            </a:custGeom>
            <a:solidFill>
              <a:srgbClr val="FFFFFF"/>
            </a:solidFill>
            <a:ln w="9525">
              <a:noFill/>
              <a:round/>
              <a:headEnd/>
              <a:tailEnd/>
            </a:ln>
            <a:effectLst/>
          </p:spPr>
          <p:txBody>
            <a:bodyPr vert="horz" wrap="square" lIns="68394" tIns="34198" rIns="68394" bIns="34198" numCol="1" anchor="t" anchorCtr="0" compatLnSpc="1">
              <a:prstTxWarp prst="textNoShape">
                <a:avLst/>
              </a:prstTxWarp>
            </a:bodyPr>
            <a:lstStyle/>
            <a:p>
              <a:pPr defTabSz="512438"/>
              <a:endParaRPr lang="en-US" dirty="0">
                <a:solidFill>
                  <a:srgbClr val="2968AF"/>
                </a:solidFill>
                <a:latin typeface="Arial" panose="020B0604020202020204" pitchFamily="34" charset="0"/>
                <a:cs typeface="Arial" panose="020B0604020202020204" pitchFamily="34" charset="0"/>
              </a:endParaRPr>
            </a:p>
          </p:txBody>
        </p:sp>
      </p:grpSp>
      <p:grpSp>
        <p:nvGrpSpPr>
          <p:cNvPr id="159" name="Group 158"/>
          <p:cNvGrpSpPr/>
          <p:nvPr/>
        </p:nvGrpSpPr>
        <p:grpSpPr>
          <a:xfrm>
            <a:off x="7232798" y="1651964"/>
            <a:ext cx="642642" cy="649732"/>
            <a:chOff x="3198058" y="3840501"/>
            <a:chExt cx="1208052" cy="1221698"/>
          </a:xfrm>
          <a:effectLst/>
        </p:grpSpPr>
        <p:sp>
          <p:nvSpPr>
            <p:cNvPr id="160" name="Oval 159"/>
            <p:cNvSpPr/>
            <p:nvPr/>
          </p:nvSpPr>
          <p:spPr>
            <a:xfrm>
              <a:off x="3198058" y="3840501"/>
              <a:ext cx="1208052" cy="1221698"/>
            </a:xfrm>
            <a:prstGeom prst="ellipse">
              <a:avLst/>
            </a:prstGeom>
            <a:solidFill>
              <a:srgbClr val="003F66"/>
            </a:solidFill>
            <a:ln w="158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455889"/>
              <a:endParaRPr lang="en-US" sz="1600" dirty="0">
                <a:solidFill>
                  <a:srgbClr val="2968AF"/>
                </a:solidFill>
                <a:latin typeface="Arial" panose="020B0604020202020204" pitchFamily="34" charset="0"/>
                <a:cs typeface="Arial" panose="020B0604020202020204" pitchFamily="34" charset="0"/>
              </a:endParaRPr>
            </a:p>
          </p:txBody>
        </p:sp>
        <p:grpSp>
          <p:nvGrpSpPr>
            <p:cNvPr id="161" name="Group 160"/>
            <p:cNvGrpSpPr/>
            <p:nvPr/>
          </p:nvGrpSpPr>
          <p:grpSpPr>
            <a:xfrm>
              <a:off x="3523460" y="4313027"/>
              <a:ext cx="544995" cy="624166"/>
              <a:chOff x="1563688" y="5095875"/>
              <a:chExt cx="469900" cy="538163"/>
            </a:xfrm>
            <a:effectLst>
              <a:outerShdw blurRad="50800" dist="38100" dir="2700000" algn="tl" rotWithShape="0">
                <a:prstClr val="black">
                  <a:alpha val="40000"/>
                </a:prstClr>
              </a:outerShdw>
            </a:effectLst>
          </p:grpSpPr>
          <p:sp>
            <p:nvSpPr>
              <p:cNvPr id="165" name="Freeform 164"/>
              <p:cNvSpPr>
                <a:spLocks noEditPoints="1"/>
              </p:cNvSpPr>
              <p:nvPr/>
            </p:nvSpPr>
            <p:spPr bwMode="auto">
              <a:xfrm>
                <a:off x="1606550" y="5095875"/>
                <a:ext cx="222250" cy="508000"/>
              </a:xfrm>
              <a:custGeom>
                <a:avLst/>
                <a:gdLst/>
                <a:ahLst/>
                <a:cxnLst>
                  <a:cxn ang="0">
                    <a:pos x="0" y="2256"/>
                  </a:cxn>
                  <a:cxn ang="0">
                    <a:pos x="328" y="1923"/>
                  </a:cxn>
                  <a:cxn ang="0">
                    <a:pos x="664" y="2256"/>
                  </a:cxn>
                  <a:cxn ang="0">
                    <a:pos x="992" y="0"/>
                  </a:cxn>
                  <a:cxn ang="0">
                    <a:pos x="295" y="1718"/>
                  </a:cxn>
                  <a:cxn ang="0">
                    <a:pos x="130" y="1550"/>
                  </a:cxn>
                  <a:cxn ang="0">
                    <a:pos x="295" y="1718"/>
                  </a:cxn>
                  <a:cxn ang="0">
                    <a:pos x="130" y="1436"/>
                  </a:cxn>
                  <a:cxn ang="0">
                    <a:pos x="295" y="1269"/>
                  </a:cxn>
                  <a:cxn ang="0">
                    <a:pos x="295" y="1153"/>
                  </a:cxn>
                  <a:cxn ang="0">
                    <a:pos x="130" y="987"/>
                  </a:cxn>
                  <a:cxn ang="0">
                    <a:pos x="295" y="1153"/>
                  </a:cxn>
                  <a:cxn ang="0">
                    <a:pos x="130" y="872"/>
                  </a:cxn>
                  <a:cxn ang="0">
                    <a:pos x="295" y="704"/>
                  </a:cxn>
                  <a:cxn ang="0">
                    <a:pos x="295" y="591"/>
                  </a:cxn>
                  <a:cxn ang="0">
                    <a:pos x="130" y="423"/>
                  </a:cxn>
                  <a:cxn ang="0">
                    <a:pos x="295" y="591"/>
                  </a:cxn>
                  <a:cxn ang="0">
                    <a:pos x="130" y="307"/>
                  </a:cxn>
                  <a:cxn ang="0">
                    <a:pos x="295" y="142"/>
                  </a:cxn>
                  <a:cxn ang="0">
                    <a:pos x="579" y="1718"/>
                  </a:cxn>
                  <a:cxn ang="0">
                    <a:pos x="413" y="1550"/>
                  </a:cxn>
                  <a:cxn ang="0">
                    <a:pos x="579" y="1718"/>
                  </a:cxn>
                  <a:cxn ang="0">
                    <a:pos x="413" y="1436"/>
                  </a:cxn>
                  <a:cxn ang="0">
                    <a:pos x="579" y="1269"/>
                  </a:cxn>
                  <a:cxn ang="0">
                    <a:pos x="579" y="1153"/>
                  </a:cxn>
                  <a:cxn ang="0">
                    <a:pos x="413" y="987"/>
                  </a:cxn>
                  <a:cxn ang="0">
                    <a:pos x="579" y="1153"/>
                  </a:cxn>
                  <a:cxn ang="0">
                    <a:pos x="413" y="872"/>
                  </a:cxn>
                  <a:cxn ang="0">
                    <a:pos x="579" y="704"/>
                  </a:cxn>
                  <a:cxn ang="0">
                    <a:pos x="579" y="591"/>
                  </a:cxn>
                  <a:cxn ang="0">
                    <a:pos x="413" y="423"/>
                  </a:cxn>
                  <a:cxn ang="0">
                    <a:pos x="579" y="591"/>
                  </a:cxn>
                  <a:cxn ang="0">
                    <a:pos x="413" y="307"/>
                  </a:cxn>
                  <a:cxn ang="0">
                    <a:pos x="579" y="142"/>
                  </a:cxn>
                  <a:cxn ang="0">
                    <a:pos x="862" y="1718"/>
                  </a:cxn>
                  <a:cxn ang="0">
                    <a:pos x="697" y="1550"/>
                  </a:cxn>
                  <a:cxn ang="0">
                    <a:pos x="862" y="1718"/>
                  </a:cxn>
                  <a:cxn ang="0">
                    <a:pos x="697" y="1436"/>
                  </a:cxn>
                  <a:cxn ang="0">
                    <a:pos x="862" y="1269"/>
                  </a:cxn>
                  <a:cxn ang="0">
                    <a:pos x="862" y="1153"/>
                  </a:cxn>
                  <a:cxn ang="0">
                    <a:pos x="697" y="987"/>
                  </a:cxn>
                  <a:cxn ang="0">
                    <a:pos x="862" y="1153"/>
                  </a:cxn>
                  <a:cxn ang="0">
                    <a:pos x="697" y="872"/>
                  </a:cxn>
                  <a:cxn ang="0">
                    <a:pos x="862" y="704"/>
                  </a:cxn>
                  <a:cxn ang="0">
                    <a:pos x="862" y="591"/>
                  </a:cxn>
                  <a:cxn ang="0">
                    <a:pos x="697" y="423"/>
                  </a:cxn>
                  <a:cxn ang="0">
                    <a:pos x="862" y="591"/>
                  </a:cxn>
                  <a:cxn ang="0">
                    <a:pos x="697" y="307"/>
                  </a:cxn>
                  <a:cxn ang="0">
                    <a:pos x="862" y="142"/>
                  </a:cxn>
                </a:cxnLst>
                <a:rect l="0" t="0" r="r" b="b"/>
                <a:pathLst>
                  <a:path w="992" h="2256">
                    <a:moveTo>
                      <a:pt x="0" y="0"/>
                    </a:moveTo>
                    <a:lnTo>
                      <a:pt x="0" y="2256"/>
                    </a:lnTo>
                    <a:lnTo>
                      <a:pt x="328" y="2256"/>
                    </a:lnTo>
                    <a:lnTo>
                      <a:pt x="328" y="1923"/>
                    </a:lnTo>
                    <a:lnTo>
                      <a:pt x="664" y="1923"/>
                    </a:lnTo>
                    <a:lnTo>
                      <a:pt x="664" y="2256"/>
                    </a:lnTo>
                    <a:lnTo>
                      <a:pt x="992" y="2256"/>
                    </a:lnTo>
                    <a:lnTo>
                      <a:pt x="992" y="0"/>
                    </a:lnTo>
                    <a:lnTo>
                      <a:pt x="0" y="0"/>
                    </a:lnTo>
                    <a:close/>
                    <a:moveTo>
                      <a:pt x="295" y="1718"/>
                    </a:moveTo>
                    <a:lnTo>
                      <a:pt x="130" y="1718"/>
                    </a:lnTo>
                    <a:lnTo>
                      <a:pt x="130" y="1550"/>
                    </a:lnTo>
                    <a:lnTo>
                      <a:pt x="295" y="1550"/>
                    </a:lnTo>
                    <a:lnTo>
                      <a:pt x="295" y="1718"/>
                    </a:lnTo>
                    <a:close/>
                    <a:moveTo>
                      <a:pt x="295" y="1436"/>
                    </a:moveTo>
                    <a:lnTo>
                      <a:pt x="130" y="1436"/>
                    </a:lnTo>
                    <a:lnTo>
                      <a:pt x="130" y="1269"/>
                    </a:lnTo>
                    <a:lnTo>
                      <a:pt x="295" y="1269"/>
                    </a:lnTo>
                    <a:lnTo>
                      <a:pt x="295" y="1436"/>
                    </a:lnTo>
                    <a:close/>
                    <a:moveTo>
                      <a:pt x="295" y="1153"/>
                    </a:moveTo>
                    <a:lnTo>
                      <a:pt x="130" y="1153"/>
                    </a:lnTo>
                    <a:lnTo>
                      <a:pt x="130" y="987"/>
                    </a:lnTo>
                    <a:lnTo>
                      <a:pt x="295" y="987"/>
                    </a:lnTo>
                    <a:lnTo>
                      <a:pt x="295" y="1153"/>
                    </a:lnTo>
                    <a:close/>
                    <a:moveTo>
                      <a:pt x="295" y="872"/>
                    </a:moveTo>
                    <a:lnTo>
                      <a:pt x="130" y="872"/>
                    </a:lnTo>
                    <a:lnTo>
                      <a:pt x="130" y="704"/>
                    </a:lnTo>
                    <a:lnTo>
                      <a:pt x="295" y="704"/>
                    </a:lnTo>
                    <a:lnTo>
                      <a:pt x="295" y="872"/>
                    </a:lnTo>
                    <a:close/>
                    <a:moveTo>
                      <a:pt x="295" y="591"/>
                    </a:moveTo>
                    <a:lnTo>
                      <a:pt x="130" y="591"/>
                    </a:lnTo>
                    <a:lnTo>
                      <a:pt x="130" y="423"/>
                    </a:lnTo>
                    <a:lnTo>
                      <a:pt x="295" y="423"/>
                    </a:lnTo>
                    <a:lnTo>
                      <a:pt x="295" y="591"/>
                    </a:lnTo>
                    <a:close/>
                    <a:moveTo>
                      <a:pt x="295" y="307"/>
                    </a:moveTo>
                    <a:lnTo>
                      <a:pt x="130" y="307"/>
                    </a:lnTo>
                    <a:lnTo>
                      <a:pt x="130" y="142"/>
                    </a:lnTo>
                    <a:lnTo>
                      <a:pt x="295" y="142"/>
                    </a:lnTo>
                    <a:lnTo>
                      <a:pt x="295" y="307"/>
                    </a:lnTo>
                    <a:close/>
                    <a:moveTo>
                      <a:pt x="579" y="1718"/>
                    </a:moveTo>
                    <a:lnTo>
                      <a:pt x="413" y="1718"/>
                    </a:lnTo>
                    <a:lnTo>
                      <a:pt x="413" y="1550"/>
                    </a:lnTo>
                    <a:lnTo>
                      <a:pt x="579" y="1550"/>
                    </a:lnTo>
                    <a:lnTo>
                      <a:pt x="579" y="1718"/>
                    </a:lnTo>
                    <a:close/>
                    <a:moveTo>
                      <a:pt x="579" y="1436"/>
                    </a:moveTo>
                    <a:lnTo>
                      <a:pt x="413" y="1436"/>
                    </a:lnTo>
                    <a:lnTo>
                      <a:pt x="413" y="1269"/>
                    </a:lnTo>
                    <a:lnTo>
                      <a:pt x="579" y="1269"/>
                    </a:lnTo>
                    <a:lnTo>
                      <a:pt x="579" y="1436"/>
                    </a:lnTo>
                    <a:close/>
                    <a:moveTo>
                      <a:pt x="579" y="1153"/>
                    </a:moveTo>
                    <a:lnTo>
                      <a:pt x="413" y="1153"/>
                    </a:lnTo>
                    <a:lnTo>
                      <a:pt x="413" y="987"/>
                    </a:lnTo>
                    <a:lnTo>
                      <a:pt x="579" y="987"/>
                    </a:lnTo>
                    <a:lnTo>
                      <a:pt x="579" y="1153"/>
                    </a:lnTo>
                    <a:close/>
                    <a:moveTo>
                      <a:pt x="579" y="872"/>
                    </a:moveTo>
                    <a:lnTo>
                      <a:pt x="413" y="872"/>
                    </a:lnTo>
                    <a:lnTo>
                      <a:pt x="413" y="704"/>
                    </a:lnTo>
                    <a:lnTo>
                      <a:pt x="579" y="704"/>
                    </a:lnTo>
                    <a:lnTo>
                      <a:pt x="579" y="872"/>
                    </a:lnTo>
                    <a:close/>
                    <a:moveTo>
                      <a:pt x="579" y="591"/>
                    </a:moveTo>
                    <a:lnTo>
                      <a:pt x="413" y="591"/>
                    </a:lnTo>
                    <a:lnTo>
                      <a:pt x="413" y="423"/>
                    </a:lnTo>
                    <a:lnTo>
                      <a:pt x="579" y="423"/>
                    </a:lnTo>
                    <a:lnTo>
                      <a:pt x="579" y="591"/>
                    </a:lnTo>
                    <a:close/>
                    <a:moveTo>
                      <a:pt x="579" y="307"/>
                    </a:moveTo>
                    <a:lnTo>
                      <a:pt x="413" y="307"/>
                    </a:lnTo>
                    <a:lnTo>
                      <a:pt x="413" y="142"/>
                    </a:lnTo>
                    <a:lnTo>
                      <a:pt x="579" y="142"/>
                    </a:lnTo>
                    <a:lnTo>
                      <a:pt x="579" y="307"/>
                    </a:lnTo>
                    <a:close/>
                    <a:moveTo>
                      <a:pt x="862" y="1718"/>
                    </a:moveTo>
                    <a:lnTo>
                      <a:pt x="697" y="1718"/>
                    </a:lnTo>
                    <a:lnTo>
                      <a:pt x="697" y="1550"/>
                    </a:lnTo>
                    <a:lnTo>
                      <a:pt x="862" y="1550"/>
                    </a:lnTo>
                    <a:lnTo>
                      <a:pt x="862" y="1718"/>
                    </a:lnTo>
                    <a:close/>
                    <a:moveTo>
                      <a:pt x="862" y="1436"/>
                    </a:moveTo>
                    <a:lnTo>
                      <a:pt x="697" y="1436"/>
                    </a:lnTo>
                    <a:lnTo>
                      <a:pt x="697" y="1269"/>
                    </a:lnTo>
                    <a:lnTo>
                      <a:pt x="862" y="1269"/>
                    </a:lnTo>
                    <a:lnTo>
                      <a:pt x="862" y="1436"/>
                    </a:lnTo>
                    <a:close/>
                    <a:moveTo>
                      <a:pt x="862" y="1153"/>
                    </a:moveTo>
                    <a:lnTo>
                      <a:pt x="697" y="1153"/>
                    </a:lnTo>
                    <a:lnTo>
                      <a:pt x="697" y="987"/>
                    </a:lnTo>
                    <a:lnTo>
                      <a:pt x="862" y="987"/>
                    </a:lnTo>
                    <a:lnTo>
                      <a:pt x="862" y="1153"/>
                    </a:lnTo>
                    <a:close/>
                    <a:moveTo>
                      <a:pt x="862" y="872"/>
                    </a:moveTo>
                    <a:lnTo>
                      <a:pt x="697" y="872"/>
                    </a:lnTo>
                    <a:lnTo>
                      <a:pt x="697" y="704"/>
                    </a:lnTo>
                    <a:lnTo>
                      <a:pt x="862" y="704"/>
                    </a:lnTo>
                    <a:lnTo>
                      <a:pt x="862" y="872"/>
                    </a:lnTo>
                    <a:close/>
                    <a:moveTo>
                      <a:pt x="862" y="591"/>
                    </a:moveTo>
                    <a:lnTo>
                      <a:pt x="697" y="591"/>
                    </a:lnTo>
                    <a:lnTo>
                      <a:pt x="697" y="423"/>
                    </a:lnTo>
                    <a:lnTo>
                      <a:pt x="862" y="423"/>
                    </a:lnTo>
                    <a:lnTo>
                      <a:pt x="862" y="591"/>
                    </a:lnTo>
                    <a:close/>
                    <a:moveTo>
                      <a:pt x="862" y="307"/>
                    </a:moveTo>
                    <a:lnTo>
                      <a:pt x="697" y="307"/>
                    </a:lnTo>
                    <a:lnTo>
                      <a:pt x="697" y="142"/>
                    </a:lnTo>
                    <a:lnTo>
                      <a:pt x="862" y="142"/>
                    </a:lnTo>
                    <a:lnTo>
                      <a:pt x="862" y="307"/>
                    </a:lnTo>
                    <a:close/>
                  </a:path>
                </a:pathLst>
              </a:custGeom>
              <a:solidFill>
                <a:schemeClr val="bg1"/>
              </a:solidFill>
              <a:ln w="25400" cap="flat" cmpd="sng" algn="ctr">
                <a:noFill/>
                <a:prstDash val="solid"/>
              </a:ln>
              <a:effectLst/>
            </p:spPr>
            <p:txBody>
              <a:bodyPr anchor="ctr"/>
              <a:ls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lgn="ctr" defTabSz="455889" eaLnBrk="0" fontAlgn="auto" hangingPunct="0">
                  <a:lnSpc>
                    <a:spcPct val="90000"/>
                  </a:lnSpc>
                  <a:spcBef>
                    <a:spcPts val="0"/>
                  </a:spcBef>
                  <a:spcAft>
                    <a:spcPts val="0"/>
                  </a:spcAft>
                  <a:defRPr/>
                </a:pPr>
                <a:endParaRPr lang="en-US" dirty="0">
                  <a:solidFill>
                    <a:srgbClr val="2968AF"/>
                  </a:solidFill>
                  <a:latin typeface="Arial" panose="020B0604020202020204" pitchFamily="34" charset="0"/>
                  <a:cs typeface="Arial" panose="020B0604020202020204" pitchFamily="34" charset="0"/>
                </a:endParaRPr>
              </a:p>
            </p:txBody>
          </p:sp>
          <p:sp>
            <p:nvSpPr>
              <p:cNvPr id="166" name="Freeform 165"/>
              <p:cNvSpPr>
                <a:spLocks/>
              </p:cNvSpPr>
              <p:nvPr/>
            </p:nvSpPr>
            <p:spPr bwMode="auto">
              <a:xfrm>
                <a:off x="1563688" y="5126038"/>
                <a:ext cx="469900" cy="508000"/>
              </a:xfrm>
              <a:custGeom>
                <a:avLst/>
                <a:gdLst>
                  <a:gd name="T0" fmla="*/ 469989 w 469989"/>
                  <a:gd name="T1" fmla="*/ 505158 h 508355"/>
                  <a:gd name="T2" fmla="*/ 0 w 469989"/>
                  <a:gd name="T3" fmla="*/ 508355 h 508355"/>
                  <a:gd name="T4" fmla="*/ 0 w 469989"/>
                  <a:gd name="T5" fmla="*/ 0 h 508355"/>
                  <a:gd name="T6" fmla="*/ 0 60000 65536"/>
                  <a:gd name="T7" fmla="*/ 0 60000 65536"/>
                  <a:gd name="T8" fmla="*/ 0 60000 65536"/>
                </a:gdLst>
                <a:ahLst/>
                <a:cxnLst>
                  <a:cxn ang="T6">
                    <a:pos x="T0" y="T1"/>
                  </a:cxn>
                  <a:cxn ang="T7">
                    <a:pos x="T2" y="T3"/>
                  </a:cxn>
                  <a:cxn ang="T8">
                    <a:pos x="T4" y="T5"/>
                  </a:cxn>
                </a:cxnLst>
                <a:rect l="0" t="0" r="r" b="b"/>
                <a:pathLst>
                  <a:path w="469989" h="508355">
                    <a:moveTo>
                      <a:pt x="469989" y="505158"/>
                    </a:moveTo>
                    <a:lnTo>
                      <a:pt x="0" y="508355"/>
                    </a:lnTo>
                    <a:lnTo>
                      <a:pt x="0" y="0"/>
                    </a:lnTo>
                  </a:path>
                </a:pathLst>
              </a:custGeom>
              <a:noFill/>
              <a:ln w="25400" cap="flat" cmpd="sng">
                <a:solidFill>
                  <a:schemeClr val="bg1"/>
                </a:solidFill>
                <a:prstDash val="solid"/>
                <a:round/>
                <a:headEnd/>
                <a:tailEnd/>
              </a:ln>
              <a:effectLst/>
              <a:extLst>
                <a:ext uri="{909E8E84-426E-40DD-AFC4-6F175D3DCCD1}">
                  <a14:hiddenFill xmlns:a14="http://schemas.microsoft.com/office/drawing/2010/main">
                    <a:solidFill>
                      <a:srgbClr val="FFFFFF"/>
                    </a:solidFill>
                  </a14:hiddenFill>
                </a:ext>
              </a:extLst>
            </p:spPr>
            <p:txBody>
              <a:bodyPr anchor="ctr"/>
              <a:lstStyle/>
              <a:p>
                <a:pPr defTabSz="455889">
                  <a:defRPr/>
                </a:pPr>
                <a:endParaRPr lang="en-US" dirty="0">
                  <a:solidFill>
                    <a:srgbClr val="2968AF"/>
                  </a:solidFill>
                  <a:latin typeface="Arial" panose="020B0604020202020204" pitchFamily="34" charset="0"/>
                  <a:ea typeface="ＭＳ Ｐゴシック" pitchFamily="34" charset="-128"/>
                  <a:cs typeface="Arial" panose="020B0604020202020204" pitchFamily="34" charset="0"/>
                </a:endParaRPr>
              </a:p>
            </p:txBody>
          </p:sp>
        </p:grpSp>
        <p:grpSp>
          <p:nvGrpSpPr>
            <p:cNvPr id="162" name="Group 161"/>
            <p:cNvGrpSpPr/>
            <p:nvPr/>
          </p:nvGrpSpPr>
          <p:grpSpPr>
            <a:xfrm>
              <a:off x="3555243" y="3940594"/>
              <a:ext cx="725733" cy="499405"/>
              <a:chOff x="11121448" y="2110655"/>
              <a:chExt cx="2371185" cy="1631705"/>
            </a:xfrm>
          </p:grpSpPr>
          <p:sp>
            <p:nvSpPr>
              <p:cNvPr id="163" name="Freeform 13"/>
              <p:cNvSpPr>
                <a:spLocks/>
              </p:cNvSpPr>
              <p:nvPr/>
            </p:nvSpPr>
            <p:spPr bwMode="auto">
              <a:xfrm flipH="1">
                <a:off x="11121448" y="2110655"/>
                <a:ext cx="1770842" cy="1008077"/>
              </a:xfrm>
              <a:custGeom>
                <a:avLst/>
                <a:gdLst>
                  <a:gd name="T0" fmla="*/ 1458 w 1644"/>
                  <a:gd name="T1" fmla="*/ 472 h 937"/>
                  <a:gd name="T2" fmla="*/ 1447 w 1644"/>
                  <a:gd name="T3" fmla="*/ 473 h 937"/>
                  <a:gd name="T4" fmla="*/ 1198 w 1644"/>
                  <a:gd name="T5" fmla="*/ 252 h 937"/>
                  <a:gd name="T6" fmla="*/ 1131 w 1644"/>
                  <a:gd name="T7" fmla="*/ 260 h 937"/>
                  <a:gd name="T8" fmla="*/ 808 w 1644"/>
                  <a:gd name="T9" fmla="*/ 0 h 937"/>
                  <a:gd name="T10" fmla="*/ 481 w 1644"/>
                  <a:gd name="T11" fmla="*/ 275 h 937"/>
                  <a:gd name="T12" fmla="*/ 374 w 1644"/>
                  <a:gd name="T13" fmla="*/ 261 h 937"/>
                  <a:gd name="T14" fmla="*/ 0 w 1644"/>
                  <a:gd name="T15" fmla="*/ 597 h 937"/>
                  <a:gd name="T16" fmla="*/ 374 w 1644"/>
                  <a:gd name="T17" fmla="*/ 934 h 937"/>
                  <a:gd name="T18" fmla="*/ 614 w 1644"/>
                  <a:gd name="T19" fmla="*/ 855 h 937"/>
                  <a:gd name="T20" fmla="*/ 808 w 1644"/>
                  <a:gd name="T21" fmla="*/ 937 h 937"/>
                  <a:gd name="T22" fmla="*/ 999 w 1644"/>
                  <a:gd name="T23" fmla="*/ 858 h 937"/>
                  <a:gd name="T24" fmla="*/ 1139 w 1644"/>
                  <a:gd name="T25" fmla="*/ 896 h 937"/>
                  <a:gd name="T26" fmla="*/ 1341 w 1644"/>
                  <a:gd name="T27" fmla="*/ 806 h 937"/>
                  <a:gd name="T28" fmla="*/ 1458 w 1644"/>
                  <a:gd name="T29" fmla="*/ 846 h 937"/>
                  <a:gd name="T30" fmla="*/ 1644 w 1644"/>
                  <a:gd name="T31" fmla="*/ 659 h 937"/>
                  <a:gd name="T32" fmla="*/ 1458 w 1644"/>
                  <a:gd name="T33" fmla="*/ 472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4" h="937">
                    <a:moveTo>
                      <a:pt x="1458" y="472"/>
                    </a:moveTo>
                    <a:cubicBezTo>
                      <a:pt x="1454" y="472"/>
                      <a:pt x="1450" y="472"/>
                      <a:pt x="1447" y="473"/>
                    </a:cubicBezTo>
                    <a:cubicBezTo>
                      <a:pt x="1443" y="350"/>
                      <a:pt x="1333" y="252"/>
                      <a:pt x="1198" y="252"/>
                    </a:cubicBezTo>
                    <a:cubicBezTo>
                      <a:pt x="1175" y="252"/>
                      <a:pt x="1152" y="254"/>
                      <a:pt x="1131" y="260"/>
                    </a:cubicBezTo>
                    <a:cubicBezTo>
                      <a:pt x="1099" y="111"/>
                      <a:pt x="966" y="0"/>
                      <a:pt x="808" y="0"/>
                    </a:cubicBezTo>
                    <a:cubicBezTo>
                      <a:pt x="644" y="0"/>
                      <a:pt x="508" y="119"/>
                      <a:pt x="481" y="275"/>
                    </a:cubicBezTo>
                    <a:cubicBezTo>
                      <a:pt x="447" y="266"/>
                      <a:pt x="411" y="261"/>
                      <a:pt x="374" y="261"/>
                    </a:cubicBezTo>
                    <a:cubicBezTo>
                      <a:pt x="167" y="261"/>
                      <a:pt x="0" y="412"/>
                      <a:pt x="0" y="597"/>
                    </a:cubicBezTo>
                    <a:cubicBezTo>
                      <a:pt x="0" y="783"/>
                      <a:pt x="167" y="934"/>
                      <a:pt x="374" y="934"/>
                    </a:cubicBezTo>
                    <a:cubicBezTo>
                      <a:pt x="465" y="934"/>
                      <a:pt x="549" y="904"/>
                      <a:pt x="614" y="855"/>
                    </a:cubicBezTo>
                    <a:cubicBezTo>
                      <a:pt x="663" y="906"/>
                      <a:pt x="732" y="937"/>
                      <a:pt x="808" y="937"/>
                    </a:cubicBezTo>
                    <a:cubicBezTo>
                      <a:pt x="882" y="937"/>
                      <a:pt x="950" y="907"/>
                      <a:pt x="999" y="858"/>
                    </a:cubicBezTo>
                    <a:cubicBezTo>
                      <a:pt x="1040" y="882"/>
                      <a:pt x="1088" y="896"/>
                      <a:pt x="1139" y="896"/>
                    </a:cubicBezTo>
                    <a:cubicBezTo>
                      <a:pt x="1219" y="896"/>
                      <a:pt x="1292" y="861"/>
                      <a:pt x="1341" y="806"/>
                    </a:cubicBezTo>
                    <a:cubicBezTo>
                      <a:pt x="1373" y="831"/>
                      <a:pt x="1414" y="846"/>
                      <a:pt x="1458" y="846"/>
                    </a:cubicBezTo>
                    <a:cubicBezTo>
                      <a:pt x="1561" y="846"/>
                      <a:pt x="1644" y="762"/>
                      <a:pt x="1644" y="659"/>
                    </a:cubicBezTo>
                    <a:cubicBezTo>
                      <a:pt x="1644" y="556"/>
                      <a:pt x="1561" y="472"/>
                      <a:pt x="1458" y="472"/>
                    </a:cubicBezTo>
                    <a:close/>
                  </a:path>
                </a:pathLst>
              </a:custGeom>
              <a:solidFill>
                <a:sysClr val="window" lastClr="FFFFFF"/>
              </a:solidFill>
              <a:ln w="38100">
                <a:noFill/>
                <a:miter lim="800000"/>
              </a:ln>
            </p:spPr>
            <p:txBody>
              <a:bodyPr rot="0" spcFirstLastPara="0" vertOverflow="overflow" horzOverflow="overflow" vert="horz" wrap="none" lIns="91440" tIns="731520" rIns="91440" bIns="0" numCol="1" spcCol="0" rtlCol="0" fromWordArt="0" anchor="t" anchorCtr="0" forceAA="0" compatLnSpc="1">
                <a:prstTxWarp prst="textNoShape">
                  <a:avLst/>
                </a:prstTxWarp>
                <a:noAutofit/>
              </a:bodyPr>
              <a:lstStyle/>
              <a:p>
                <a:pPr algn="ctr" defTabSz="684010">
                  <a:lnSpc>
                    <a:spcPct val="80000"/>
                  </a:lnSpc>
                  <a:defRPr/>
                </a:pPr>
                <a:endParaRPr lang="en-US" sz="1600" kern="0" dirty="0">
                  <a:solidFill>
                    <a:srgbClr val="2968AF"/>
                  </a:solidFill>
                  <a:latin typeface="Arial" panose="020B0604020202020204" pitchFamily="34" charset="0"/>
                  <a:cs typeface="Arial" panose="020B0604020202020204" pitchFamily="34" charset="0"/>
                </a:endParaRPr>
              </a:p>
            </p:txBody>
          </p:sp>
          <p:sp>
            <p:nvSpPr>
              <p:cNvPr id="164" name="Freeform 13"/>
              <p:cNvSpPr>
                <a:spLocks/>
              </p:cNvSpPr>
              <p:nvPr/>
            </p:nvSpPr>
            <p:spPr bwMode="auto">
              <a:xfrm flipH="1">
                <a:off x="12291947" y="3058851"/>
                <a:ext cx="1200686" cy="683509"/>
              </a:xfrm>
              <a:custGeom>
                <a:avLst/>
                <a:gdLst>
                  <a:gd name="T0" fmla="*/ 1458 w 1644"/>
                  <a:gd name="T1" fmla="*/ 472 h 937"/>
                  <a:gd name="T2" fmla="*/ 1447 w 1644"/>
                  <a:gd name="T3" fmla="*/ 473 h 937"/>
                  <a:gd name="T4" fmla="*/ 1198 w 1644"/>
                  <a:gd name="T5" fmla="*/ 252 h 937"/>
                  <a:gd name="T6" fmla="*/ 1131 w 1644"/>
                  <a:gd name="T7" fmla="*/ 260 h 937"/>
                  <a:gd name="T8" fmla="*/ 808 w 1644"/>
                  <a:gd name="T9" fmla="*/ 0 h 937"/>
                  <a:gd name="T10" fmla="*/ 481 w 1644"/>
                  <a:gd name="T11" fmla="*/ 275 h 937"/>
                  <a:gd name="T12" fmla="*/ 374 w 1644"/>
                  <a:gd name="T13" fmla="*/ 261 h 937"/>
                  <a:gd name="T14" fmla="*/ 0 w 1644"/>
                  <a:gd name="T15" fmla="*/ 597 h 937"/>
                  <a:gd name="T16" fmla="*/ 374 w 1644"/>
                  <a:gd name="T17" fmla="*/ 934 h 937"/>
                  <a:gd name="T18" fmla="*/ 614 w 1644"/>
                  <a:gd name="T19" fmla="*/ 855 h 937"/>
                  <a:gd name="T20" fmla="*/ 808 w 1644"/>
                  <a:gd name="T21" fmla="*/ 937 h 937"/>
                  <a:gd name="T22" fmla="*/ 999 w 1644"/>
                  <a:gd name="T23" fmla="*/ 858 h 937"/>
                  <a:gd name="T24" fmla="*/ 1139 w 1644"/>
                  <a:gd name="T25" fmla="*/ 896 h 937"/>
                  <a:gd name="T26" fmla="*/ 1341 w 1644"/>
                  <a:gd name="T27" fmla="*/ 806 h 937"/>
                  <a:gd name="T28" fmla="*/ 1458 w 1644"/>
                  <a:gd name="T29" fmla="*/ 846 h 937"/>
                  <a:gd name="T30" fmla="*/ 1644 w 1644"/>
                  <a:gd name="T31" fmla="*/ 659 h 937"/>
                  <a:gd name="T32" fmla="*/ 1458 w 1644"/>
                  <a:gd name="T33" fmla="*/ 472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4" h="937">
                    <a:moveTo>
                      <a:pt x="1458" y="472"/>
                    </a:moveTo>
                    <a:cubicBezTo>
                      <a:pt x="1454" y="472"/>
                      <a:pt x="1450" y="472"/>
                      <a:pt x="1447" y="473"/>
                    </a:cubicBezTo>
                    <a:cubicBezTo>
                      <a:pt x="1443" y="350"/>
                      <a:pt x="1333" y="252"/>
                      <a:pt x="1198" y="252"/>
                    </a:cubicBezTo>
                    <a:cubicBezTo>
                      <a:pt x="1175" y="252"/>
                      <a:pt x="1152" y="254"/>
                      <a:pt x="1131" y="260"/>
                    </a:cubicBezTo>
                    <a:cubicBezTo>
                      <a:pt x="1099" y="111"/>
                      <a:pt x="966" y="0"/>
                      <a:pt x="808" y="0"/>
                    </a:cubicBezTo>
                    <a:cubicBezTo>
                      <a:pt x="644" y="0"/>
                      <a:pt x="508" y="119"/>
                      <a:pt x="481" y="275"/>
                    </a:cubicBezTo>
                    <a:cubicBezTo>
                      <a:pt x="447" y="266"/>
                      <a:pt x="411" y="261"/>
                      <a:pt x="374" y="261"/>
                    </a:cubicBezTo>
                    <a:cubicBezTo>
                      <a:pt x="167" y="261"/>
                      <a:pt x="0" y="412"/>
                      <a:pt x="0" y="597"/>
                    </a:cubicBezTo>
                    <a:cubicBezTo>
                      <a:pt x="0" y="783"/>
                      <a:pt x="167" y="934"/>
                      <a:pt x="374" y="934"/>
                    </a:cubicBezTo>
                    <a:cubicBezTo>
                      <a:pt x="465" y="934"/>
                      <a:pt x="549" y="904"/>
                      <a:pt x="614" y="855"/>
                    </a:cubicBezTo>
                    <a:cubicBezTo>
                      <a:pt x="663" y="906"/>
                      <a:pt x="732" y="937"/>
                      <a:pt x="808" y="937"/>
                    </a:cubicBezTo>
                    <a:cubicBezTo>
                      <a:pt x="882" y="937"/>
                      <a:pt x="950" y="907"/>
                      <a:pt x="999" y="858"/>
                    </a:cubicBezTo>
                    <a:cubicBezTo>
                      <a:pt x="1040" y="882"/>
                      <a:pt x="1088" y="896"/>
                      <a:pt x="1139" y="896"/>
                    </a:cubicBezTo>
                    <a:cubicBezTo>
                      <a:pt x="1219" y="896"/>
                      <a:pt x="1292" y="861"/>
                      <a:pt x="1341" y="806"/>
                    </a:cubicBezTo>
                    <a:cubicBezTo>
                      <a:pt x="1373" y="831"/>
                      <a:pt x="1414" y="846"/>
                      <a:pt x="1458" y="846"/>
                    </a:cubicBezTo>
                    <a:cubicBezTo>
                      <a:pt x="1561" y="846"/>
                      <a:pt x="1644" y="762"/>
                      <a:pt x="1644" y="659"/>
                    </a:cubicBezTo>
                    <a:cubicBezTo>
                      <a:pt x="1644" y="556"/>
                      <a:pt x="1561" y="472"/>
                      <a:pt x="1458" y="472"/>
                    </a:cubicBezTo>
                    <a:close/>
                  </a:path>
                </a:pathLst>
              </a:custGeom>
              <a:solidFill>
                <a:sysClr val="window" lastClr="FFFFFF"/>
              </a:solidFill>
              <a:ln w="38100">
                <a:noFill/>
                <a:miter lim="800000"/>
              </a:ln>
            </p:spPr>
            <p:txBody>
              <a:bodyPr rot="0" spcFirstLastPara="0" vertOverflow="overflow" horzOverflow="overflow" vert="horz" wrap="none" lIns="91440" tIns="731520" rIns="91440" bIns="0" numCol="1" spcCol="0" rtlCol="0" fromWordArt="0" anchor="t" anchorCtr="0" forceAA="0" compatLnSpc="1">
                <a:prstTxWarp prst="textNoShape">
                  <a:avLst/>
                </a:prstTxWarp>
                <a:noAutofit/>
              </a:bodyPr>
              <a:lstStyle/>
              <a:p>
                <a:pPr algn="ctr" defTabSz="684010">
                  <a:lnSpc>
                    <a:spcPct val="80000"/>
                  </a:lnSpc>
                  <a:defRPr/>
                </a:pPr>
                <a:endParaRPr lang="en-US" sz="1600" kern="0" dirty="0">
                  <a:solidFill>
                    <a:srgbClr val="2968AF"/>
                  </a:solidFill>
                  <a:latin typeface="Arial" panose="020B0604020202020204" pitchFamily="34" charset="0"/>
                  <a:cs typeface="Arial" panose="020B0604020202020204" pitchFamily="34" charset="0"/>
                </a:endParaRPr>
              </a:p>
            </p:txBody>
          </p:sp>
        </p:grpSp>
      </p:grpSp>
      <p:sp>
        <p:nvSpPr>
          <p:cNvPr id="13" name="TextBox 12"/>
          <p:cNvSpPr txBox="1"/>
          <p:nvPr/>
        </p:nvSpPr>
        <p:spPr>
          <a:xfrm>
            <a:off x="5560672" y="1028944"/>
            <a:ext cx="1244197" cy="284508"/>
          </a:xfrm>
          <a:prstGeom prst="rect">
            <a:avLst/>
          </a:prstGeom>
          <a:noFill/>
        </p:spPr>
        <p:txBody>
          <a:bodyPr wrap="none" lIns="68394" tIns="34198" rIns="68394" bIns="34198" rtlCol="0">
            <a:spAutoFit/>
          </a:bodyPr>
          <a:lstStyle/>
          <a:p>
            <a:pPr algn="r" defTabSz="455889"/>
            <a:r>
              <a:rPr lang="en-US" sz="1400" dirty="0">
                <a:latin typeface="Arial" panose="020B0604020202020204" pitchFamily="34" charset="0"/>
                <a:ea typeface="CiscoSans" charset="0"/>
                <a:cs typeface="Arial" panose="020B0604020202020204" pitchFamily="34" charset="0"/>
              </a:rPr>
              <a:t>Data Scientist</a:t>
            </a:r>
          </a:p>
        </p:txBody>
      </p:sp>
      <p:sp>
        <p:nvSpPr>
          <p:cNvPr id="15" name="TextBox 14"/>
          <p:cNvSpPr txBox="1"/>
          <p:nvPr/>
        </p:nvSpPr>
        <p:spPr>
          <a:xfrm>
            <a:off x="2760299" y="3206415"/>
            <a:ext cx="2007162" cy="284508"/>
          </a:xfrm>
          <a:prstGeom prst="rect">
            <a:avLst/>
          </a:prstGeom>
          <a:noFill/>
        </p:spPr>
        <p:txBody>
          <a:bodyPr wrap="none" lIns="68394" tIns="34198" rIns="68394" bIns="34198" rtlCol="0">
            <a:spAutoFit/>
          </a:bodyPr>
          <a:lstStyle/>
          <a:p>
            <a:pPr defTabSz="455889"/>
            <a:r>
              <a:rPr lang="en-US" sz="1400" dirty="0">
                <a:latin typeface="Arial" panose="020B0604020202020204" pitchFamily="34" charset="0"/>
                <a:ea typeface="CiscoSans ExtraLight" charset="0"/>
                <a:cs typeface="Arial" panose="020B0604020202020204" pitchFamily="34" charset="0"/>
              </a:rPr>
              <a:t>Virtual Reality Designer</a:t>
            </a:r>
          </a:p>
        </p:txBody>
      </p:sp>
      <p:sp>
        <p:nvSpPr>
          <p:cNvPr id="16" name="TextBox 15"/>
          <p:cNvSpPr txBox="1"/>
          <p:nvPr/>
        </p:nvSpPr>
        <p:spPr>
          <a:xfrm>
            <a:off x="2363927" y="501007"/>
            <a:ext cx="1968795" cy="284508"/>
          </a:xfrm>
          <a:prstGeom prst="rect">
            <a:avLst/>
          </a:prstGeom>
          <a:noFill/>
        </p:spPr>
        <p:txBody>
          <a:bodyPr wrap="square" lIns="68394" tIns="34198" rIns="68394" bIns="34198" rtlCol="0">
            <a:spAutoFit/>
          </a:bodyPr>
          <a:lstStyle/>
          <a:p>
            <a:pPr defTabSz="455889"/>
            <a:r>
              <a:rPr lang="en-US" sz="1400" dirty="0">
                <a:latin typeface="Arial" panose="020B0604020202020204" pitchFamily="34" charset="0"/>
                <a:ea typeface="CiscoSans" charset="0"/>
                <a:cs typeface="Arial" panose="020B0604020202020204" pitchFamily="34" charset="0"/>
              </a:rPr>
              <a:t>Platform Developer</a:t>
            </a:r>
          </a:p>
        </p:txBody>
      </p:sp>
      <p:sp>
        <p:nvSpPr>
          <p:cNvPr id="17" name="TextBox 16"/>
          <p:cNvSpPr txBox="1"/>
          <p:nvPr/>
        </p:nvSpPr>
        <p:spPr>
          <a:xfrm>
            <a:off x="363053" y="2819777"/>
            <a:ext cx="2337444" cy="284508"/>
          </a:xfrm>
          <a:prstGeom prst="rect">
            <a:avLst/>
          </a:prstGeom>
          <a:noFill/>
        </p:spPr>
        <p:txBody>
          <a:bodyPr wrap="none" lIns="68394" tIns="34198" rIns="68394" bIns="34198" rtlCol="0">
            <a:spAutoFit/>
          </a:bodyPr>
          <a:lstStyle/>
          <a:p>
            <a:pPr algn="r" defTabSz="455889"/>
            <a:r>
              <a:rPr lang="en-US" sz="1400" dirty="0">
                <a:latin typeface="Arial" panose="020B0604020202020204" pitchFamily="34" charset="0"/>
                <a:ea typeface="CiscoSans" charset="0"/>
                <a:cs typeface="Arial" panose="020B0604020202020204" pitchFamily="34" charset="0"/>
              </a:rPr>
              <a:t>Industrial Network Engineer</a:t>
            </a:r>
          </a:p>
        </p:txBody>
      </p:sp>
      <p:sp>
        <p:nvSpPr>
          <p:cNvPr id="18" name="TextBox 17"/>
          <p:cNvSpPr txBox="1"/>
          <p:nvPr/>
        </p:nvSpPr>
        <p:spPr>
          <a:xfrm>
            <a:off x="365173" y="160708"/>
            <a:ext cx="1531134" cy="284508"/>
          </a:xfrm>
          <a:prstGeom prst="rect">
            <a:avLst/>
          </a:prstGeom>
          <a:noFill/>
        </p:spPr>
        <p:txBody>
          <a:bodyPr wrap="none" lIns="68394" tIns="34198" rIns="68394" bIns="34198" rtlCol="0">
            <a:spAutoFit/>
          </a:bodyPr>
          <a:lstStyle/>
          <a:p>
            <a:pPr defTabSz="455889"/>
            <a:r>
              <a:rPr lang="en-US" sz="1400" dirty="0">
                <a:latin typeface="Arial" panose="020B0604020202020204" pitchFamily="34" charset="0"/>
                <a:ea typeface="CiscoSans ExtraLight" charset="0"/>
                <a:cs typeface="Arial" panose="020B0604020202020204" pitchFamily="34" charset="0"/>
              </a:rPr>
              <a:t>Mobile Developer</a:t>
            </a:r>
          </a:p>
        </p:txBody>
      </p:sp>
      <p:sp>
        <p:nvSpPr>
          <p:cNvPr id="65" name="TextBox 64"/>
          <p:cNvSpPr txBox="1"/>
          <p:nvPr/>
        </p:nvSpPr>
        <p:spPr>
          <a:xfrm>
            <a:off x="6364228" y="520765"/>
            <a:ext cx="2373265" cy="284508"/>
          </a:xfrm>
          <a:prstGeom prst="rect">
            <a:avLst/>
          </a:prstGeom>
          <a:noFill/>
        </p:spPr>
        <p:txBody>
          <a:bodyPr wrap="square" lIns="68394" tIns="34198" rIns="68394" bIns="34198" rtlCol="0">
            <a:spAutoFit/>
          </a:bodyPr>
          <a:lstStyle/>
          <a:p>
            <a:pPr defTabSz="455889"/>
            <a:r>
              <a:rPr lang="en-US" sz="1400" dirty="0">
                <a:latin typeface="Arial" panose="020B0604020202020204" pitchFamily="34" charset="0"/>
                <a:ea typeface="CiscoSans" charset="0"/>
                <a:cs typeface="Arial" panose="020B0604020202020204" pitchFamily="34" charset="0"/>
              </a:rPr>
              <a:t>Cyber Security Analyst</a:t>
            </a:r>
          </a:p>
        </p:txBody>
      </p:sp>
      <p:sp>
        <p:nvSpPr>
          <p:cNvPr id="66" name="TextBox 65"/>
          <p:cNvSpPr txBox="1"/>
          <p:nvPr/>
        </p:nvSpPr>
        <p:spPr>
          <a:xfrm>
            <a:off x="6710793" y="3556698"/>
            <a:ext cx="2124030" cy="284508"/>
          </a:xfrm>
          <a:prstGeom prst="rect">
            <a:avLst/>
          </a:prstGeom>
          <a:noFill/>
        </p:spPr>
        <p:txBody>
          <a:bodyPr wrap="square" lIns="68394" tIns="34198" rIns="68394" bIns="34198" rtlCol="0">
            <a:spAutoFit/>
          </a:bodyPr>
          <a:lstStyle/>
          <a:p>
            <a:pPr defTabSz="455889"/>
            <a:r>
              <a:rPr lang="en-US" sz="1400" dirty="0">
                <a:latin typeface="Arial" panose="020B0604020202020204" pitchFamily="34" charset="0"/>
                <a:ea typeface="CiscoSans" charset="0"/>
                <a:cs typeface="Arial" panose="020B0604020202020204" pitchFamily="34" charset="0"/>
              </a:rPr>
              <a:t>Customer Success Lead</a:t>
            </a:r>
          </a:p>
        </p:txBody>
      </p:sp>
      <p:sp>
        <p:nvSpPr>
          <p:cNvPr id="67" name="TextBox 66"/>
          <p:cNvSpPr txBox="1"/>
          <p:nvPr/>
        </p:nvSpPr>
        <p:spPr>
          <a:xfrm>
            <a:off x="2512136" y="1523288"/>
            <a:ext cx="3063284" cy="284508"/>
          </a:xfrm>
          <a:prstGeom prst="rect">
            <a:avLst/>
          </a:prstGeom>
          <a:noFill/>
        </p:spPr>
        <p:txBody>
          <a:bodyPr wrap="none" lIns="68394" tIns="34198" rIns="68394" bIns="34198" rtlCol="0">
            <a:spAutoFit/>
          </a:bodyPr>
          <a:lstStyle/>
          <a:p>
            <a:pPr defTabSz="455889"/>
            <a:r>
              <a:rPr lang="en-US" sz="1400" dirty="0">
                <a:latin typeface="Arial" panose="020B0604020202020204" pitchFamily="34" charset="0"/>
                <a:ea typeface="CiscoSans" charset="0"/>
                <a:cs typeface="Arial" panose="020B0604020202020204" pitchFamily="34" charset="0"/>
              </a:rPr>
              <a:t>Business Transformation Practitioner</a:t>
            </a:r>
          </a:p>
        </p:txBody>
      </p:sp>
      <p:sp>
        <p:nvSpPr>
          <p:cNvPr id="68" name="TextBox 67"/>
          <p:cNvSpPr txBox="1"/>
          <p:nvPr/>
        </p:nvSpPr>
        <p:spPr>
          <a:xfrm>
            <a:off x="4463698" y="2471349"/>
            <a:ext cx="2321397" cy="284508"/>
          </a:xfrm>
          <a:prstGeom prst="rect">
            <a:avLst/>
          </a:prstGeom>
          <a:noFill/>
        </p:spPr>
        <p:txBody>
          <a:bodyPr wrap="square" lIns="68394" tIns="34198" rIns="68394" bIns="34198" rtlCol="0">
            <a:spAutoFit/>
          </a:bodyPr>
          <a:lstStyle>
            <a:defPPr>
              <a:defRPr lang="en-US"/>
            </a:defPPr>
            <a:lvl1pPr>
              <a:defRPr sz="1500">
                <a:solidFill>
                  <a:schemeClr val="bg1"/>
                </a:solidFill>
                <a:effectLst>
                  <a:outerShdw blurRad="38100" dist="38100" dir="2700000" algn="tl">
                    <a:srgbClr val="000000">
                      <a:alpha val="43137"/>
                    </a:srgbClr>
                  </a:outerShdw>
                </a:effectLst>
              </a:defRPr>
            </a:lvl1pPr>
          </a:lstStyle>
          <a:p>
            <a:pPr defTabSz="455889"/>
            <a:r>
              <a:rPr lang="en-US" sz="1400" dirty="0">
                <a:solidFill>
                  <a:schemeClr val="tx1"/>
                </a:solidFill>
                <a:effectLst/>
                <a:latin typeface="Arial" panose="020B0604020202020204" pitchFamily="34" charset="0"/>
                <a:ea typeface="CiscoSans" charset="0"/>
                <a:cs typeface="Arial" panose="020B0604020202020204" pitchFamily="34" charset="0"/>
              </a:rPr>
              <a:t>Innovation Specialist</a:t>
            </a:r>
          </a:p>
        </p:txBody>
      </p:sp>
      <p:sp>
        <p:nvSpPr>
          <p:cNvPr id="69" name="TextBox 68"/>
          <p:cNvSpPr txBox="1"/>
          <p:nvPr/>
        </p:nvSpPr>
        <p:spPr>
          <a:xfrm>
            <a:off x="365173" y="1743923"/>
            <a:ext cx="1665784" cy="284508"/>
          </a:xfrm>
          <a:prstGeom prst="rect">
            <a:avLst/>
          </a:prstGeom>
          <a:noFill/>
        </p:spPr>
        <p:txBody>
          <a:bodyPr wrap="square" lIns="68394" tIns="34198" rIns="68394" bIns="34198" rtlCol="0">
            <a:spAutoFit/>
          </a:bodyPr>
          <a:lstStyle/>
          <a:p>
            <a:pPr defTabSz="455889"/>
            <a:r>
              <a:rPr lang="en-US" sz="1400" dirty="0">
                <a:latin typeface="Arial" panose="020B0604020202020204" pitchFamily="34" charset="0"/>
                <a:ea typeface="CiscoSans" charset="0"/>
                <a:cs typeface="Arial" panose="020B0604020202020204" pitchFamily="34" charset="0"/>
              </a:rPr>
              <a:t>Cloud Architect</a:t>
            </a:r>
          </a:p>
        </p:txBody>
      </p:sp>
      <p:sp>
        <p:nvSpPr>
          <p:cNvPr id="81" name="TextBox 80"/>
          <p:cNvSpPr txBox="1"/>
          <p:nvPr/>
        </p:nvSpPr>
        <p:spPr>
          <a:xfrm>
            <a:off x="4714559" y="3556698"/>
            <a:ext cx="1819674" cy="284508"/>
          </a:xfrm>
          <a:prstGeom prst="rect">
            <a:avLst/>
          </a:prstGeom>
          <a:noFill/>
        </p:spPr>
        <p:txBody>
          <a:bodyPr wrap="none" lIns="68394" tIns="34198" rIns="68394" bIns="34198" rtlCol="0">
            <a:spAutoFit/>
          </a:bodyPr>
          <a:lstStyle/>
          <a:p>
            <a:pPr defTabSz="455889"/>
            <a:r>
              <a:rPr lang="en-US" sz="1400" dirty="0">
                <a:latin typeface="Arial" panose="020B0604020202020204" pitchFamily="34" charset="0"/>
                <a:ea typeface="CiscoSans ExtraLight" charset="0"/>
                <a:cs typeface="Arial" panose="020B0604020202020204" pitchFamily="34" charset="0"/>
              </a:rPr>
              <a:t>Digital Program Lead</a:t>
            </a:r>
          </a:p>
        </p:txBody>
      </p:sp>
      <p:sp>
        <p:nvSpPr>
          <p:cNvPr id="95" name="TextBox 94"/>
          <p:cNvSpPr txBox="1"/>
          <p:nvPr/>
        </p:nvSpPr>
        <p:spPr>
          <a:xfrm>
            <a:off x="1697970" y="2297071"/>
            <a:ext cx="1838910" cy="284508"/>
          </a:xfrm>
          <a:prstGeom prst="rect">
            <a:avLst/>
          </a:prstGeom>
          <a:noFill/>
        </p:spPr>
        <p:txBody>
          <a:bodyPr wrap="none" lIns="68394" tIns="34198" rIns="68394" bIns="34198" rtlCol="0">
            <a:spAutoFit/>
          </a:bodyPr>
          <a:lstStyle/>
          <a:p>
            <a:pPr defTabSz="455889"/>
            <a:r>
              <a:rPr lang="en-US" sz="1400" dirty="0">
                <a:latin typeface="Arial" panose="020B0604020202020204" pitchFamily="34" charset="0"/>
                <a:ea typeface="CiscoSans ExtraLight" charset="0"/>
                <a:cs typeface="Arial" panose="020B0604020202020204" pitchFamily="34" charset="0"/>
              </a:rPr>
              <a:t>Network Programmer</a:t>
            </a:r>
          </a:p>
        </p:txBody>
      </p:sp>
      <p:sp>
        <p:nvSpPr>
          <p:cNvPr id="97" name="TextBox 96"/>
          <p:cNvSpPr txBox="1"/>
          <p:nvPr/>
        </p:nvSpPr>
        <p:spPr>
          <a:xfrm>
            <a:off x="1316839" y="3556698"/>
            <a:ext cx="2287751" cy="284508"/>
          </a:xfrm>
          <a:prstGeom prst="rect">
            <a:avLst/>
          </a:prstGeom>
          <a:noFill/>
        </p:spPr>
        <p:txBody>
          <a:bodyPr wrap="none" lIns="68394" tIns="34198" rIns="68394" bIns="34198" rtlCol="0">
            <a:spAutoFit/>
          </a:bodyPr>
          <a:lstStyle/>
          <a:p>
            <a:pPr defTabSz="455889"/>
            <a:r>
              <a:rPr lang="en-US" sz="1400" dirty="0">
                <a:latin typeface="Arial" panose="020B0604020202020204" pitchFamily="34" charset="0"/>
                <a:ea typeface="CiscoSans ExtraLight" charset="0"/>
                <a:cs typeface="Arial" panose="020B0604020202020204" pitchFamily="34" charset="0"/>
              </a:rPr>
              <a:t>Machine Learning Scientist</a:t>
            </a:r>
          </a:p>
        </p:txBody>
      </p:sp>
      <p:sp>
        <p:nvSpPr>
          <p:cNvPr id="98" name="TextBox 97"/>
          <p:cNvSpPr txBox="1"/>
          <p:nvPr/>
        </p:nvSpPr>
        <p:spPr>
          <a:xfrm>
            <a:off x="5362961" y="160708"/>
            <a:ext cx="1968795" cy="284508"/>
          </a:xfrm>
          <a:prstGeom prst="rect">
            <a:avLst/>
          </a:prstGeom>
          <a:noFill/>
        </p:spPr>
        <p:txBody>
          <a:bodyPr wrap="square" lIns="68394" tIns="34198" rIns="68394" bIns="34198" rtlCol="0">
            <a:spAutoFit/>
          </a:bodyPr>
          <a:lstStyle/>
          <a:p>
            <a:pPr defTabSz="455889"/>
            <a:r>
              <a:rPr lang="en-US" sz="1400" dirty="0">
                <a:latin typeface="Arial" panose="020B0604020202020204" pitchFamily="34" charset="0"/>
                <a:ea typeface="CiscoSans" charset="0"/>
                <a:cs typeface="Arial" panose="020B0604020202020204" pitchFamily="34" charset="0"/>
              </a:rPr>
              <a:t>Digital Marketer</a:t>
            </a:r>
          </a:p>
        </p:txBody>
      </p:sp>
      <p:sp>
        <p:nvSpPr>
          <p:cNvPr id="100" name="TextBox 99"/>
          <p:cNvSpPr txBox="1"/>
          <p:nvPr/>
        </p:nvSpPr>
        <p:spPr>
          <a:xfrm>
            <a:off x="7007612" y="2345796"/>
            <a:ext cx="1977829" cy="284508"/>
          </a:xfrm>
          <a:prstGeom prst="rect">
            <a:avLst/>
          </a:prstGeom>
          <a:noFill/>
        </p:spPr>
        <p:txBody>
          <a:bodyPr wrap="square" lIns="68394" tIns="34198" rIns="68394" bIns="34198" rtlCol="0">
            <a:spAutoFit/>
          </a:bodyPr>
          <a:lstStyle/>
          <a:p>
            <a:pPr defTabSz="455889"/>
            <a:r>
              <a:rPr lang="en-US" sz="1400" dirty="0">
                <a:latin typeface="Arial" panose="020B0604020202020204" pitchFamily="34" charset="0"/>
                <a:ea typeface="CiscoSans ExtraLight" charset="0"/>
                <a:cs typeface="Arial" panose="020B0604020202020204" pitchFamily="34" charset="0"/>
              </a:rPr>
              <a:t>Digital Anthropologist</a:t>
            </a:r>
          </a:p>
        </p:txBody>
      </p:sp>
      <p:grpSp>
        <p:nvGrpSpPr>
          <p:cNvPr id="167" name="Group 166"/>
          <p:cNvGrpSpPr/>
          <p:nvPr/>
        </p:nvGrpSpPr>
        <p:grpSpPr>
          <a:xfrm>
            <a:off x="739753" y="3218516"/>
            <a:ext cx="607824" cy="614530"/>
            <a:chOff x="739753" y="3216135"/>
            <a:chExt cx="607824" cy="614530"/>
          </a:xfrm>
        </p:grpSpPr>
        <p:sp>
          <p:nvSpPr>
            <p:cNvPr id="168" name="Oval 167"/>
            <p:cNvSpPr/>
            <p:nvPr/>
          </p:nvSpPr>
          <p:spPr>
            <a:xfrm>
              <a:off x="739753" y="3216135"/>
              <a:ext cx="607824" cy="614530"/>
            </a:xfrm>
            <a:prstGeom prst="ellipse">
              <a:avLst/>
            </a:prstGeom>
            <a:solidFill>
              <a:srgbClr val="003F66"/>
            </a:solidFill>
            <a:ln w="158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455889"/>
              <a:endParaRPr lang="en-US" sz="1600" dirty="0">
                <a:solidFill>
                  <a:srgbClr val="2968AF"/>
                </a:solidFill>
                <a:latin typeface="Arial" panose="020B0604020202020204" pitchFamily="34" charset="0"/>
                <a:cs typeface="Arial" panose="020B0604020202020204" pitchFamily="34" charset="0"/>
              </a:endParaRPr>
            </a:p>
          </p:txBody>
        </p:sp>
        <p:pic>
          <p:nvPicPr>
            <p:cNvPr id="169" name="Picture 16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532" y="3258641"/>
              <a:ext cx="532500" cy="529518"/>
            </a:xfrm>
            <a:prstGeom prst="rect">
              <a:avLst/>
            </a:prstGeom>
          </p:spPr>
        </p:pic>
      </p:grpSp>
    </p:spTree>
    <p:extLst>
      <p:ext uri="{BB962C8B-B14F-4D97-AF65-F5344CB8AC3E}">
        <p14:creationId xmlns:p14="http://schemas.microsoft.com/office/powerpoint/2010/main" val="192563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idx="4294967295"/>
          </p:nvPr>
        </p:nvSpPr>
        <p:spPr>
          <a:xfrm>
            <a:off x="401925" y="342900"/>
            <a:ext cx="7938800" cy="731838"/>
          </a:xfrm>
        </p:spPr>
        <p:txBody>
          <a:bodyPr/>
          <a:lstStyle/>
          <a:p>
            <a:r>
              <a:rPr lang="en-US" b="0" dirty="0">
                <a:solidFill>
                  <a:srgbClr val="31444C"/>
                </a:solidFill>
                <a:latin typeface="Arial" panose="020B0604020202020204" pitchFamily="34" charset="0"/>
                <a:cs typeface="Arial" panose="020B0604020202020204" pitchFamily="34" charset="0"/>
              </a:rPr>
              <a:t>The Modern Learner</a:t>
            </a:r>
          </a:p>
        </p:txBody>
      </p:sp>
      <p:grpSp>
        <p:nvGrpSpPr>
          <p:cNvPr id="55" name="Group 54"/>
          <p:cNvGrpSpPr/>
          <p:nvPr/>
        </p:nvGrpSpPr>
        <p:grpSpPr>
          <a:xfrm>
            <a:off x="3474720" y="1476851"/>
            <a:ext cx="2194560" cy="2197790"/>
            <a:chOff x="3474720" y="1474470"/>
            <a:chExt cx="2194560" cy="2197790"/>
          </a:xfrm>
        </p:grpSpPr>
        <p:sp>
          <p:nvSpPr>
            <p:cNvPr id="24" name="Oval 23"/>
            <p:cNvSpPr>
              <a:spLocks noChangeAspect="1"/>
            </p:cNvSpPr>
            <p:nvPr/>
          </p:nvSpPr>
          <p:spPr>
            <a:xfrm>
              <a:off x="3474720" y="1474470"/>
              <a:ext cx="2194560" cy="2194560"/>
            </a:xfrm>
            <a:prstGeom prst="ellipse">
              <a:avLst/>
            </a:prstGeom>
            <a:solidFill>
              <a:srgbClr val="003F66"/>
            </a:solidFill>
            <a:ln>
              <a:solidFill>
                <a:srgbClr val="0097B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0" name="Shape 693"/>
            <p:cNvSpPr>
              <a:spLocks noChangeAspect="1"/>
            </p:cNvSpPr>
            <p:nvPr/>
          </p:nvSpPr>
          <p:spPr>
            <a:xfrm>
              <a:off x="3770756" y="2045350"/>
              <a:ext cx="153338" cy="182880"/>
            </a:xfrm>
            <a:custGeom>
              <a:avLst/>
              <a:gdLst/>
              <a:ahLst/>
              <a:cxnLst>
                <a:cxn ang="0">
                  <a:pos x="wd2" y="hd2"/>
                </a:cxn>
                <a:cxn ang="5400000">
                  <a:pos x="wd2" y="hd2"/>
                </a:cxn>
                <a:cxn ang="10800000">
                  <a:pos x="wd2" y="hd2"/>
                </a:cxn>
                <a:cxn ang="16200000">
                  <a:pos x="wd2" y="hd2"/>
                </a:cxn>
              </a:cxnLst>
              <a:rect l="0" t="0" r="r" b="b"/>
              <a:pathLst>
                <a:path w="21600" h="21600" extrusionOk="0">
                  <a:moveTo>
                    <a:pt x="4336" y="7200"/>
                  </a:moveTo>
                  <a:cubicBezTo>
                    <a:pt x="4336" y="4225"/>
                    <a:pt x="7214" y="1792"/>
                    <a:pt x="10820" y="1792"/>
                  </a:cubicBezTo>
                  <a:cubicBezTo>
                    <a:pt x="14386" y="1792"/>
                    <a:pt x="17304" y="4225"/>
                    <a:pt x="17304" y="7200"/>
                  </a:cubicBezTo>
                  <a:lnTo>
                    <a:pt x="17304" y="9904"/>
                  </a:lnTo>
                  <a:lnTo>
                    <a:pt x="4336" y="9904"/>
                  </a:lnTo>
                  <a:lnTo>
                    <a:pt x="4336" y="7200"/>
                  </a:lnTo>
                  <a:close/>
                  <a:moveTo>
                    <a:pt x="19452" y="9904"/>
                  </a:moveTo>
                  <a:lnTo>
                    <a:pt x="19452" y="7200"/>
                  </a:lnTo>
                  <a:cubicBezTo>
                    <a:pt x="19452" y="3245"/>
                    <a:pt x="15562" y="0"/>
                    <a:pt x="10820" y="0"/>
                  </a:cubicBezTo>
                  <a:cubicBezTo>
                    <a:pt x="6038" y="0"/>
                    <a:pt x="2148" y="3245"/>
                    <a:pt x="2148" y="7200"/>
                  </a:cubicBezTo>
                  <a:lnTo>
                    <a:pt x="2148" y="9904"/>
                  </a:lnTo>
                  <a:lnTo>
                    <a:pt x="0" y="9904"/>
                  </a:lnTo>
                  <a:lnTo>
                    <a:pt x="0" y="20721"/>
                  </a:lnTo>
                  <a:cubicBezTo>
                    <a:pt x="0" y="21194"/>
                    <a:pt x="486" y="21600"/>
                    <a:pt x="1094" y="21600"/>
                  </a:cubicBezTo>
                  <a:lnTo>
                    <a:pt x="20546" y="21600"/>
                  </a:lnTo>
                  <a:cubicBezTo>
                    <a:pt x="21114" y="21600"/>
                    <a:pt x="21600" y="21194"/>
                    <a:pt x="21600" y="20721"/>
                  </a:cubicBezTo>
                  <a:lnTo>
                    <a:pt x="21600" y="9904"/>
                  </a:lnTo>
                  <a:lnTo>
                    <a:pt x="19452" y="9904"/>
                  </a:lnTo>
                  <a:close/>
                </a:path>
              </a:pathLst>
            </a:custGeom>
            <a:solidFill>
              <a:schemeClr val="bg1"/>
            </a:solidFill>
            <a:ln w="12700">
              <a:miter lim="400000"/>
            </a:ln>
          </p:spPr>
          <p:txBody>
            <a:bodyPr lIns="45719" rIns="45719"/>
            <a:lstStyle/>
            <a:p>
              <a:endParaRPr dirty="0">
                <a:latin typeface="Arial" panose="020B0604020202020204" pitchFamily="34" charset="0"/>
                <a:cs typeface="Arial" panose="020B0604020202020204" pitchFamily="34" charset="0"/>
              </a:endParaRPr>
            </a:p>
          </p:txBody>
        </p:sp>
        <p:grpSp>
          <p:nvGrpSpPr>
            <p:cNvPr id="31" name="Group 16"/>
            <p:cNvGrpSpPr>
              <a:grpSpLocks noChangeAspect="1"/>
            </p:cNvGrpSpPr>
            <p:nvPr/>
          </p:nvGrpSpPr>
          <p:grpSpPr bwMode="auto">
            <a:xfrm>
              <a:off x="3915534" y="1788676"/>
              <a:ext cx="274670" cy="182880"/>
              <a:chOff x="5125" y="698"/>
              <a:chExt cx="392" cy="261"/>
            </a:xfrm>
            <a:solidFill>
              <a:schemeClr val="bg1"/>
            </a:solidFill>
          </p:grpSpPr>
          <p:sp>
            <p:nvSpPr>
              <p:cNvPr id="32" name="Freeform 17"/>
              <p:cNvSpPr>
                <a:spLocks/>
              </p:cNvSpPr>
              <p:nvPr/>
            </p:nvSpPr>
            <p:spPr bwMode="auto">
              <a:xfrm>
                <a:off x="5400" y="747"/>
                <a:ext cx="117" cy="163"/>
              </a:xfrm>
              <a:custGeom>
                <a:avLst/>
                <a:gdLst>
                  <a:gd name="T0" fmla="*/ 182 w 191"/>
                  <a:gd name="T1" fmla="*/ 217 h 267"/>
                  <a:gd name="T2" fmla="*/ 182 w 191"/>
                  <a:gd name="T3" fmla="*/ 217 h 267"/>
                  <a:gd name="T4" fmla="*/ 178 w 191"/>
                  <a:gd name="T5" fmla="*/ 210 h 267"/>
                  <a:gd name="T6" fmla="*/ 101 w 191"/>
                  <a:gd name="T7" fmla="*/ 166 h 267"/>
                  <a:gd name="T8" fmla="*/ 95 w 191"/>
                  <a:gd name="T9" fmla="*/ 159 h 267"/>
                  <a:gd name="T10" fmla="*/ 86 w 191"/>
                  <a:gd name="T11" fmla="*/ 138 h 267"/>
                  <a:gd name="T12" fmla="*/ 107 w 191"/>
                  <a:gd name="T13" fmla="*/ 84 h 267"/>
                  <a:gd name="T14" fmla="*/ 107 w 191"/>
                  <a:gd name="T15" fmla="*/ 50 h 267"/>
                  <a:gd name="T16" fmla="*/ 57 w 191"/>
                  <a:gd name="T17" fmla="*/ 0 h 267"/>
                  <a:gd name="T18" fmla="*/ 7 w 191"/>
                  <a:gd name="T19" fmla="*/ 50 h 267"/>
                  <a:gd name="T20" fmla="*/ 7 w 191"/>
                  <a:gd name="T21" fmla="*/ 84 h 267"/>
                  <a:gd name="T22" fmla="*/ 28 w 191"/>
                  <a:gd name="T23" fmla="*/ 139 h 267"/>
                  <a:gd name="T24" fmla="*/ 19 w 191"/>
                  <a:gd name="T25" fmla="*/ 159 h 267"/>
                  <a:gd name="T26" fmla="*/ 14 w 191"/>
                  <a:gd name="T27" fmla="*/ 166 h 267"/>
                  <a:gd name="T28" fmla="*/ 0 w 191"/>
                  <a:gd name="T29" fmla="*/ 173 h 267"/>
                  <a:gd name="T30" fmla="*/ 83 w 191"/>
                  <a:gd name="T31" fmla="*/ 221 h 267"/>
                  <a:gd name="T32" fmla="*/ 110 w 191"/>
                  <a:gd name="T33" fmla="*/ 260 h 267"/>
                  <a:gd name="T34" fmla="*/ 111 w 191"/>
                  <a:gd name="T35" fmla="*/ 267 h 267"/>
                  <a:gd name="T36" fmla="*/ 191 w 191"/>
                  <a:gd name="T37" fmla="*/ 267 h 267"/>
                  <a:gd name="T38" fmla="*/ 182 w 191"/>
                  <a:gd name="T39" fmla="*/ 21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267">
                    <a:moveTo>
                      <a:pt x="182" y="217"/>
                    </a:moveTo>
                    <a:lnTo>
                      <a:pt x="182" y="217"/>
                    </a:lnTo>
                    <a:cubicBezTo>
                      <a:pt x="182" y="214"/>
                      <a:pt x="180" y="211"/>
                      <a:pt x="178" y="210"/>
                    </a:cubicBezTo>
                    <a:lnTo>
                      <a:pt x="101" y="166"/>
                    </a:lnTo>
                    <a:cubicBezTo>
                      <a:pt x="99" y="164"/>
                      <a:pt x="96" y="161"/>
                      <a:pt x="95" y="159"/>
                    </a:cubicBezTo>
                    <a:lnTo>
                      <a:pt x="86" y="138"/>
                    </a:lnTo>
                    <a:cubicBezTo>
                      <a:pt x="98" y="129"/>
                      <a:pt x="107" y="100"/>
                      <a:pt x="107" y="84"/>
                    </a:cubicBezTo>
                    <a:lnTo>
                      <a:pt x="107" y="50"/>
                    </a:lnTo>
                    <a:cubicBezTo>
                      <a:pt x="107" y="23"/>
                      <a:pt x="85" y="0"/>
                      <a:pt x="57" y="0"/>
                    </a:cubicBezTo>
                    <a:cubicBezTo>
                      <a:pt x="30" y="0"/>
                      <a:pt x="7" y="23"/>
                      <a:pt x="7" y="50"/>
                    </a:cubicBezTo>
                    <a:lnTo>
                      <a:pt x="7" y="84"/>
                    </a:lnTo>
                    <a:cubicBezTo>
                      <a:pt x="7" y="100"/>
                      <a:pt x="15" y="130"/>
                      <a:pt x="28" y="139"/>
                    </a:cubicBezTo>
                    <a:lnTo>
                      <a:pt x="19" y="159"/>
                    </a:lnTo>
                    <a:cubicBezTo>
                      <a:pt x="18" y="161"/>
                      <a:pt x="16" y="164"/>
                      <a:pt x="14" y="166"/>
                    </a:cubicBezTo>
                    <a:lnTo>
                      <a:pt x="0" y="173"/>
                    </a:lnTo>
                    <a:lnTo>
                      <a:pt x="83" y="221"/>
                    </a:lnTo>
                    <a:cubicBezTo>
                      <a:pt x="97" y="229"/>
                      <a:pt x="108" y="245"/>
                      <a:pt x="110" y="260"/>
                    </a:cubicBezTo>
                    <a:lnTo>
                      <a:pt x="111" y="267"/>
                    </a:lnTo>
                    <a:lnTo>
                      <a:pt x="191" y="267"/>
                    </a:lnTo>
                    <a:lnTo>
                      <a:pt x="182" y="2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33" name="Freeform 18"/>
              <p:cNvSpPr>
                <a:spLocks/>
              </p:cNvSpPr>
              <p:nvPr/>
            </p:nvSpPr>
            <p:spPr bwMode="auto">
              <a:xfrm>
                <a:off x="5125" y="747"/>
                <a:ext cx="116" cy="163"/>
              </a:xfrm>
              <a:custGeom>
                <a:avLst/>
                <a:gdLst>
                  <a:gd name="T0" fmla="*/ 190 w 190"/>
                  <a:gd name="T1" fmla="*/ 173 h 267"/>
                  <a:gd name="T2" fmla="*/ 190 w 190"/>
                  <a:gd name="T3" fmla="*/ 173 h 267"/>
                  <a:gd name="T4" fmla="*/ 177 w 190"/>
                  <a:gd name="T5" fmla="*/ 166 h 267"/>
                  <a:gd name="T6" fmla="*/ 171 w 190"/>
                  <a:gd name="T7" fmla="*/ 159 h 267"/>
                  <a:gd name="T8" fmla="*/ 162 w 190"/>
                  <a:gd name="T9" fmla="*/ 138 h 267"/>
                  <a:gd name="T10" fmla="*/ 183 w 190"/>
                  <a:gd name="T11" fmla="*/ 84 h 267"/>
                  <a:gd name="T12" fmla="*/ 183 w 190"/>
                  <a:gd name="T13" fmla="*/ 50 h 267"/>
                  <a:gd name="T14" fmla="*/ 133 w 190"/>
                  <a:gd name="T15" fmla="*/ 0 h 267"/>
                  <a:gd name="T16" fmla="*/ 83 w 190"/>
                  <a:gd name="T17" fmla="*/ 50 h 267"/>
                  <a:gd name="T18" fmla="*/ 83 w 190"/>
                  <a:gd name="T19" fmla="*/ 84 h 267"/>
                  <a:gd name="T20" fmla="*/ 104 w 190"/>
                  <a:gd name="T21" fmla="*/ 139 h 267"/>
                  <a:gd name="T22" fmla="*/ 95 w 190"/>
                  <a:gd name="T23" fmla="*/ 159 h 267"/>
                  <a:gd name="T24" fmla="*/ 89 w 190"/>
                  <a:gd name="T25" fmla="*/ 166 h 267"/>
                  <a:gd name="T26" fmla="*/ 12 w 190"/>
                  <a:gd name="T27" fmla="*/ 210 h 267"/>
                  <a:gd name="T28" fmla="*/ 8 w 190"/>
                  <a:gd name="T29" fmla="*/ 217 h 267"/>
                  <a:gd name="T30" fmla="*/ 0 w 190"/>
                  <a:gd name="T31" fmla="*/ 267 h 267"/>
                  <a:gd name="T32" fmla="*/ 79 w 190"/>
                  <a:gd name="T33" fmla="*/ 267 h 267"/>
                  <a:gd name="T34" fmla="*/ 80 w 190"/>
                  <a:gd name="T35" fmla="*/ 260 h 267"/>
                  <a:gd name="T36" fmla="*/ 106 w 190"/>
                  <a:gd name="T37" fmla="*/ 222 h 267"/>
                  <a:gd name="T38" fmla="*/ 190 w 190"/>
                  <a:gd name="T39" fmla="*/ 17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0" h="267">
                    <a:moveTo>
                      <a:pt x="190" y="173"/>
                    </a:moveTo>
                    <a:lnTo>
                      <a:pt x="190" y="173"/>
                    </a:lnTo>
                    <a:lnTo>
                      <a:pt x="177" y="166"/>
                    </a:lnTo>
                    <a:cubicBezTo>
                      <a:pt x="174" y="164"/>
                      <a:pt x="172" y="161"/>
                      <a:pt x="171" y="159"/>
                    </a:cubicBezTo>
                    <a:lnTo>
                      <a:pt x="162" y="138"/>
                    </a:lnTo>
                    <a:cubicBezTo>
                      <a:pt x="174" y="129"/>
                      <a:pt x="183" y="100"/>
                      <a:pt x="183" y="84"/>
                    </a:cubicBezTo>
                    <a:lnTo>
                      <a:pt x="183" y="50"/>
                    </a:lnTo>
                    <a:cubicBezTo>
                      <a:pt x="183" y="23"/>
                      <a:pt x="160" y="0"/>
                      <a:pt x="133" y="0"/>
                    </a:cubicBezTo>
                    <a:cubicBezTo>
                      <a:pt x="105" y="0"/>
                      <a:pt x="83" y="23"/>
                      <a:pt x="83" y="50"/>
                    </a:cubicBezTo>
                    <a:lnTo>
                      <a:pt x="83" y="84"/>
                    </a:lnTo>
                    <a:cubicBezTo>
                      <a:pt x="83" y="100"/>
                      <a:pt x="91" y="130"/>
                      <a:pt x="104" y="139"/>
                    </a:cubicBezTo>
                    <a:lnTo>
                      <a:pt x="95" y="159"/>
                    </a:lnTo>
                    <a:cubicBezTo>
                      <a:pt x="94" y="161"/>
                      <a:pt x="91" y="164"/>
                      <a:pt x="89" y="166"/>
                    </a:cubicBezTo>
                    <a:lnTo>
                      <a:pt x="12" y="210"/>
                    </a:lnTo>
                    <a:cubicBezTo>
                      <a:pt x="10" y="211"/>
                      <a:pt x="8" y="214"/>
                      <a:pt x="8" y="217"/>
                    </a:cubicBezTo>
                    <a:lnTo>
                      <a:pt x="0" y="267"/>
                    </a:lnTo>
                    <a:lnTo>
                      <a:pt x="79" y="267"/>
                    </a:lnTo>
                    <a:lnTo>
                      <a:pt x="80" y="260"/>
                    </a:lnTo>
                    <a:cubicBezTo>
                      <a:pt x="82" y="245"/>
                      <a:pt x="93" y="229"/>
                      <a:pt x="106" y="222"/>
                    </a:cubicBezTo>
                    <a:lnTo>
                      <a:pt x="190" y="17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34" name="Freeform 19"/>
              <p:cNvSpPr>
                <a:spLocks/>
              </p:cNvSpPr>
              <p:nvPr/>
            </p:nvSpPr>
            <p:spPr bwMode="auto">
              <a:xfrm>
                <a:off x="5190" y="698"/>
                <a:ext cx="262" cy="261"/>
              </a:xfrm>
              <a:custGeom>
                <a:avLst/>
                <a:gdLst>
                  <a:gd name="T0" fmla="*/ 414 w 427"/>
                  <a:gd name="T1" fmla="*/ 347 h 427"/>
                  <a:gd name="T2" fmla="*/ 414 w 427"/>
                  <a:gd name="T3" fmla="*/ 347 h 427"/>
                  <a:gd name="T4" fmla="*/ 406 w 427"/>
                  <a:gd name="T5" fmla="*/ 336 h 427"/>
                  <a:gd name="T6" fmla="*/ 283 w 427"/>
                  <a:gd name="T7" fmla="*/ 265 h 427"/>
                  <a:gd name="T8" fmla="*/ 275 w 427"/>
                  <a:gd name="T9" fmla="*/ 254 h 427"/>
                  <a:gd name="T10" fmla="*/ 260 w 427"/>
                  <a:gd name="T11" fmla="*/ 221 h 427"/>
                  <a:gd name="T12" fmla="*/ 284 w 427"/>
                  <a:gd name="T13" fmla="*/ 182 h 427"/>
                  <a:gd name="T14" fmla="*/ 294 w 427"/>
                  <a:gd name="T15" fmla="*/ 133 h 427"/>
                  <a:gd name="T16" fmla="*/ 294 w 427"/>
                  <a:gd name="T17" fmla="*/ 80 h 427"/>
                  <a:gd name="T18" fmla="*/ 213 w 427"/>
                  <a:gd name="T19" fmla="*/ 0 h 427"/>
                  <a:gd name="T20" fmla="*/ 134 w 427"/>
                  <a:gd name="T21" fmla="*/ 80 h 427"/>
                  <a:gd name="T22" fmla="*/ 134 w 427"/>
                  <a:gd name="T23" fmla="*/ 133 h 427"/>
                  <a:gd name="T24" fmla="*/ 167 w 427"/>
                  <a:gd name="T25" fmla="*/ 222 h 427"/>
                  <a:gd name="T26" fmla="*/ 152 w 427"/>
                  <a:gd name="T27" fmla="*/ 254 h 427"/>
                  <a:gd name="T28" fmla="*/ 144 w 427"/>
                  <a:gd name="T29" fmla="*/ 265 h 427"/>
                  <a:gd name="T30" fmla="*/ 21 w 427"/>
                  <a:gd name="T31" fmla="*/ 336 h 427"/>
                  <a:gd name="T32" fmla="*/ 13 w 427"/>
                  <a:gd name="T33" fmla="*/ 347 h 427"/>
                  <a:gd name="T34" fmla="*/ 13 w 427"/>
                  <a:gd name="T35" fmla="*/ 347 h 427"/>
                  <a:gd name="T36" fmla="*/ 0 w 427"/>
                  <a:gd name="T37" fmla="*/ 427 h 427"/>
                  <a:gd name="T38" fmla="*/ 427 w 427"/>
                  <a:gd name="T39" fmla="*/ 427 h 427"/>
                  <a:gd name="T40" fmla="*/ 414 w 427"/>
                  <a:gd name="T41" fmla="*/ 347 h 427"/>
                  <a:gd name="T42" fmla="*/ 414 w 427"/>
                  <a:gd name="T43" fmla="*/ 34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7" h="427">
                    <a:moveTo>
                      <a:pt x="414" y="347"/>
                    </a:moveTo>
                    <a:lnTo>
                      <a:pt x="414" y="347"/>
                    </a:lnTo>
                    <a:cubicBezTo>
                      <a:pt x="413" y="343"/>
                      <a:pt x="410" y="338"/>
                      <a:pt x="406" y="336"/>
                    </a:cubicBezTo>
                    <a:lnTo>
                      <a:pt x="283" y="265"/>
                    </a:lnTo>
                    <a:cubicBezTo>
                      <a:pt x="280" y="263"/>
                      <a:pt x="276" y="258"/>
                      <a:pt x="275" y="254"/>
                    </a:cubicBezTo>
                    <a:lnTo>
                      <a:pt x="260" y="221"/>
                    </a:lnTo>
                    <a:cubicBezTo>
                      <a:pt x="270" y="214"/>
                      <a:pt x="278" y="198"/>
                      <a:pt x="284" y="182"/>
                    </a:cubicBezTo>
                    <a:cubicBezTo>
                      <a:pt x="290" y="165"/>
                      <a:pt x="294" y="147"/>
                      <a:pt x="294" y="133"/>
                    </a:cubicBezTo>
                    <a:lnTo>
                      <a:pt x="294" y="80"/>
                    </a:lnTo>
                    <a:cubicBezTo>
                      <a:pt x="294" y="36"/>
                      <a:pt x="257" y="0"/>
                      <a:pt x="213" y="0"/>
                    </a:cubicBezTo>
                    <a:cubicBezTo>
                      <a:pt x="169" y="0"/>
                      <a:pt x="134" y="36"/>
                      <a:pt x="134" y="80"/>
                    </a:cubicBezTo>
                    <a:lnTo>
                      <a:pt x="134" y="133"/>
                    </a:lnTo>
                    <a:cubicBezTo>
                      <a:pt x="134" y="160"/>
                      <a:pt x="146" y="208"/>
                      <a:pt x="167" y="222"/>
                    </a:cubicBezTo>
                    <a:lnTo>
                      <a:pt x="152" y="254"/>
                    </a:lnTo>
                    <a:cubicBezTo>
                      <a:pt x="151" y="258"/>
                      <a:pt x="147" y="263"/>
                      <a:pt x="144" y="265"/>
                    </a:cubicBezTo>
                    <a:lnTo>
                      <a:pt x="21" y="336"/>
                    </a:lnTo>
                    <a:cubicBezTo>
                      <a:pt x="17" y="338"/>
                      <a:pt x="14" y="343"/>
                      <a:pt x="13" y="347"/>
                    </a:cubicBezTo>
                    <a:lnTo>
                      <a:pt x="13" y="347"/>
                    </a:lnTo>
                    <a:lnTo>
                      <a:pt x="0" y="427"/>
                    </a:lnTo>
                    <a:lnTo>
                      <a:pt x="427" y="427"/>
                    </a:lnTo>
                    <a:lnTo>
                      <a:pt x="414" y="347"/>
                    </a:lnTo>
                    <a:lnTo>
                      <a:pt x="414" y="3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sp>
          <p:nvSpPr>
            <p:cNvPr id="36" name="Freeform 5"/>
            <p:cNvSpPr>
              <a:spLocks noChangeAspect="1" noEditPoints="1"/>
            </p:cNvSpPr>
            <p:nvPr/>
          </p:nvSpPr>
          <p:spPr bwMode="auto">
            <a:xfrm>
              <a:off x="5234614" y="2000220"/>
              <a:ext cx="182880" cy="181867"/>
            </a:xfrm>
            <a:custGeom>
              <a:avLst/>
              <a:gdLst>
                <a:gd name="T0" fmla="*/ 54 w 589"/>
                <a:gd name="T1" fmla="*/ 213 h 587"/>
                <a:gd name="T2" fmla="*/ 54 w 589"/>
                <a:gd name="T3" fmla="*/ 213 h 587"/>
                <a:gd name="T4" fmla="*/ 214 w 589"/>
                <a:gd name="T5" fmla="*/ 53 h 587"/>
                <a:gd name="T6" fmla="*/ 374 w 589"/>
                <a:gd name="T7" fmla="*/ 213 h 587"/>
                <a:gd name="T8" fmla="*/ 214 w 589"/>
                <a:gd name="T9" fmla="*/ 373 h 587"/>
                <a:gd name="T10" fmla="*/ 54 w 589"/>
                <a:gd name="T11" fmla="*/ 213 h 587"/>
                <a:gd name="T12" fmla="*/ 54 w 589"/>
                <a:gd name="T13" fmla="*/ 213 h 587"/>
                <a:gd name="T14" fmla="*/ 579 w 589"/>
                <a:gd name="T15" fmla="*/ 541 h 587"/>
                <a:gd name="T16" fmla="*/ 579 w 589"/>
                <a:gd name="T17" fmla="*/ 541 h 587"/>
                <a:gd name="T18" fmla="*/ 382 w 589"/>
                <a:gd name="T19" fmla="*/ 344 h 587"/>
                <a:gd name="T20" fmla="*/ 427 w 589"/>
                <a:gd name="T21" fmla="*/ 213 h 587"/>
                <a:gd name="T22" fmla="*/ 214 w 589"/>
                <a:gd name="T23" fmla="*/ 0 h 587"/>
                <a:gd name="T24" fmla="*/ 0 w 589"/>
                <a:gd name="T25" fmla="*/ 213 h 587"/>
                <a:gd name="T26" fmla="*/ 214 w 589"/>
                <a:gd name="T27" fmla="*/ 427 h 587"/>
                <a:gd name="T28" fmla="*/ 344 w 589"/>
                <a:gd name="T29" fmla="*/ 382 h 587"/>
                <a:gd name="T30" fmla="*/ 541 w 589"/>
                <a:gd name="T31" fmla="*/ 579 h 587"/>
                <a:gd name="T32" fmla="*/ 560 w 589"/>
                <a:gd name="T33" fmla="*/ 587 h 587"/>
                <a:gd name="T34" fmla="*/ 579 w 589"/>
                <a:gd name="T35" fmla="*/ 579 h 587"/>
                <a:gd name="T36" fmla="*/ 579 w 589"/>
                <a:gd name="T37" fmla="*/ 541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9" h="587">
                  <a:moveTo>
                    <a:pt x="54" y="213"/>
                  </a:moveTo>
                  <a:lnTo>
                    <a:pt x="54" y="213"/>
                  </a:lnTo>
                  <a:cubicBezTo>
                    <a:pt x="54" y="125"/>
                    <a:pt x="125" y="53"/>
                    <a:pt x="214" y="53"/>
                  </a:cubicBezTo>
                  <a:cubicBezTo>
                    <a:pt x="302" y="53"/>
                    <a:pt x="374" y="125"/>
                    <a:pt x="374" y="213"/>
                  </a:cubicBezTo>
                  <a:cubicBezTo>
                    <a:pt x="374" y="302"/>
                    <a:pt x="302" y="373"/>
                    <a:pt x="214" y="373"/>
                  </a:cubicBezTo>
                  <a:cubicBezTo>
                    <a:pt x="125" y="373"/>
                    <a:pt x="54" y="302"/>
                    <a:pt x="54" y="213"/>
                  </a:cubicBezTo>
                  <a:lnTo>
                    <a:pt x="54" y="213"/>
                  </a:lnTo>
                  <a:close/>
                  <a:moveTo>
                    <a:pt x="579" y="541"/>
                  </a:moveTo>
                  <a:lnTo>
                    <a:pt x="579" y="541"/>
                  </a:lnTo>
                  <a:lnTo>
                    <a:pt x="382" y="344"/>
                  </a:lnTo>
                  <a:cubicBezTo>
                    <a:pt x="410" y="308"/>
                    <a:pt x="427" y="263"/>
                    <a:pt x="427" y="213"/>
                  </a:cubicBezTo>
                  <a:cubicBezTo>
                    <a:pt x="427" y="96"/>
                    <a:pt x="331" y="0"/>
                    <a:pt x="214" y="0"/>
                  </a:cubicBezTo>
                  <a:cubicBezTo>
                    <a:pt x="96" y="0"/>
                    <a:pt x="0" y="96"/>
                    <a:pt x="0" y="213"/>
                  </a:cubicBezTo>
                  <a:cubicBezTo>
                    <a:pt x="0" y="331"/>
                    <a:pt x="96" y="427"/>
                    <a:pt x="214" y="427"/>
                  </a:cubicBezTo>
                  <a:cubicBezTo>
                    <a:pt x="263" y="427"/>
                    <a:pt x="308" y="410"/>
                    <a:pt x="344" y="382"/>
                  </a:cubicBezTo>
                  <a:lnTo>
                    <a:pt x="541" y="579"/>
                  </a:lnTo>
                  <a:cubicBezTo>
                    <a:pt x="547" y="584"/>
                    <a:pt x="553" y="587"/>
                    <a:pt x="560" y="587"/>
                  </a:cubicBezTo>
                  <a:cubicBezTo>
                    <a:pt x="567" y="587"/>
                    <a:pt x="574" y="584"/>
                    <a:pt x="579" y="579"/>
                  </a:cubicBezTo>
                  <a:cubicBezTo>
                    <a:pt x="589" y="569"/>
                    <a:pt x="589" y="552"/>
                    <a:pt x="579" y="54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37" name="Freeform 5"/>
            <p:cNvSpPr>
              <a:spLocks noChangeAspect="1"/>
            </p:cNvSpPr>
            <p:nvPr/>
          </p:nvSpPr>
          <p:spPr bwMode="auto">
            <a:xfrm>
              <a:off x="5009570" y="1769180"/>
              <a:ext cx="165306" cy="182880"/>
            </a:xfrm>
            <a:custGeom>
              <a:avLst/>
              <a:gdLst>
                <a:gd name="T0" fmla="*/ 628 w 667"/>
                <a:gd name="T1" fmla="*/ 4 h 737"/>
                <a:gd name="T2" fmla="*/ 194 w 667"/>
                <a:gd name="T3" fmla="*/ 58 h 737"/>
                <a:gd name="T4" fmla="*/ 167 w 667"/>
                <a:gd name="T5" fmla="*/ 91 h 737"/>
                <a:gd name="T6" fmla="*/ 167 w 667"/>
                <a:gd name="T7" fmla="*/ 515 h 737"/>
                <a:gd name="T8" fmla="*/ 117 w 667"/>
                <a:gd name="T9" fmla="*/ 503 h 737"/>
                <a:gd name="T10" fmla="*/ 0 w 667"/>
                <a:gd name="T11" fmla="*/ 620 h 737"/>
                <a:gd name="T12" fmla="*/ 117 w 667"/>
                <a:gd name="T13" fmla="*/ 737 h 737"/>
                <a:gd name="T14" fmla="*/ 234 w 667"/>
                <a:gd name="T15" fmla="*/ 620 h 737"/>
                <a:gd name="T16" fmla="*/ 234 w 667"/>
                <a:gd name="T17" fmla="*/ 201 h 737"/>
                <a:gd name="T18" fmla="*/ 600 w 667"/>
                <a:gd name="T19" fmla="*/ 159 h 737"/>
                <a:gd name="T20" fmla="*/ 600 w 667"/>
                <a:gd name="T21" fmla="*/ 431 h 737"/>
                <a:gd name="T22" fmla="*/ 550 w 667"/>
                <a:gd name="T23" fmla="*/ 420 h 737"/>
                <a:gd name="T24" fmla="*/ 434 w 667"/>
                <a:gd name="T25" fmla="*/ 537 h 737"/>
                <a:gd name="T26" fmla="*/ 550 w 667"/>
                <a:gd name="T27" fmla="*/ 653 h 737"/>
                <a:gd name="T28" fmla="*/ 667 w 667"/>
                <a:gd name="T29" fmla="*/ 537 h 737"/>
                <a:gd name="T30" fmla="*/ 667 w 667"/>
                <a:gd name="T31" fmla="*/ 37 h 737"/>
                <a:gd name="T32" fmla="*/ 628 w 667"/>
                <a:gd name="T33" fmla="*/ 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7" h="737">
                  <a:moveTo>
                    <a:pt x="628" y="4"/>
                  </a:moveTo>
                  <a:lnTo>
                    <a:pt x="194" y="58"/>
                  </a:lnTo>
                  <a:cubicBezTo>
                    <a:pt x="178" y="61"/>
                    <a:pt x="167" y="75"/>
                    <a:pt x="167" y="91"/>
                  </a:cubicBezTo>
                  <a:lnTo>
                    <a:pt x="167" y="515"/>
                  </a:lnTo>
                  <a:cubicBezTo>
                    <a:pt x="152" y="508"/>
                    <a:pt x="135" y="503"/>
                    <a:pt x="117" y="503"/>
                  </a:cubicBezTo>
                  <a:cubicBezTo>
                    <a:pt x="53" y="503"/>
                    <a:pt x="0" y="556"/>
                    <a:pt x="0" y="620"/>
                  </a:cubicBezTo>
                  <a:cubicBezTo>
                    <a:pt x="0" y="684"/>
                    <a:pt x="53" y="737"/>
                    <a:pt x="117" y="737"/>
                  </a:cubicBezTo>
                  <a:cubicBezTo>
                    <a:pt x="181" y="737"/>
                    <a:pt x="234" y="684"/>
                    <a:pt x="234" y="620"/>
                  </a:cubicBezTo>
                  <a:lnTo>
                    <a:pt x="234" y="201"/>
                  </a:lnTo>
                  <a:lnTo>
                    <a:pt x="600" y="159"/>
                  </a:lnTo>
                  <a:lnTo>
                    <a:pt x="600" y="431"/>
                  </a:lnTo>
                  <a:cubicBezTo>
                    <a:pt x="585" y="424"/>
                    <a:pt x="568" y="420"/>
                    <a:pt x="550" y="420"/>
                  </a:cubicBezTo>
                  <a:cubicBezTo>
                    <a:pt x="486" y="420"/>
                    <a:pt x="434" y="472"/>
                    <a:pt x="434" y="537"/>
                  </a:cubicBezTo>
                  <a:cubicBezTo>
                    <a:pt x="434" y="601"/>
                    <a:pt x="486" y="653"/>
                    <a:pt x="550" y="653"/>
                  </a:cubicBezTo>
                  <a:cubicBezTo>
                    <a:pt x="615" y="653"/>
                    <a:pt x="667" y="601"/>
                    <a:pt x="667" y="537"/>
                  </a:cubicBezTo>
                  <a:lnTo>
                    <a:pt x="667" y="37"/>
                  </a:lnTo>
                  <a:cubicBezTo>
                    <a:pt x="667" y="16"/>
                    <a:pt x="648" y="0"/>
                    <a:pt x="628" y="4"/>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38" name="Freeform 139"/>
            <p:cNvSpPr>
              <a:spLocks noChangeAspect="1" noEditPoints="1"/>
            </p:cNvSpPr>
            <p:nvPr/>
          </p:nvSpPr>
          <p:spPr bwMode="auto">
            <a:xfrm>
              <a:off x="5397711" y="2305112"/>
              <a:ext cx="121620" cy="182880"/>
            </a:xfrm>
            <a:custGeom>
              <a:avLst/>
              <a:gdLst>
                <a:gd name="T0" fmla="*/ 400 w 533"/>
                <a:gd name="T1" fmla="*/ 283 h 800"/>
                <a:gd name="T2" fmla="*/ 267 w 533"/>
                <a:gd name="T3" fmla="*/ 283 h 800"/>
                <a:gd name="T4" fmla="*/ 233 w 533"/>
                <a:gd name="T5" fmla="*/ 250 h 800"/>
                <a:gd name="T6" fmla="*/ 267 w 533"/>
                <a:gd name="T7" fmla="*/ 217 h 800"/>
                <a:gd name="T8" fmla="*/ 400 w 533"/>
                <a:gd name="T9" fmla="*/ 217 h 800"/>
                <a:gd name="T10" fmla="*/ 433 w 533"/>
                <a:gd name="T11" fmla="*/ 250 h 800"/>
                <a:gd name="T12" fmla="*/ 400 w 533"/>
                <a:gd name="T13" fmla="*/ 283 h 800"/>
                <a:gd name="T14" fmla="*/ 400 w 533"/>
                <a:gd name="T15" fmla="*/ 433 h 800"/>
                <a:gd name="T16" fmla="*/ 267 w 533"/>
                <a:gd name="T17" fmla="*/ 433 h 800"/>
                <a:gd name="T18" fmla="*/ 233 w 533"/>
                <a:gd name="T19" fmla="*/ 400 h 800"/>
                <a:gd name="T20" fmla="*/ 267 w 533"/>
                <a:gd name="T21" fmla="*/ 367 h 800"/>
                <a:gd name="T22" fmla="*/ 400 w 533"/>
                <a:gd name="T23" fmla="*/ 367 h 800"/>
                <a:gd name="T24" fmla="*/ 433 w 533"/>
                <a:gd name="T25" fmla="*/ 400 h 800"/>
                <a:gd name="T26" fmla="*/ 400 w 533"/>
                <a:gd name="T27" fmla="*/ 433 h 800"/>
                <a:gd name="T28" fmla="*/ 400 w 533"/>
                <a:gd name="T29" fmla="*/ 583 h 800"/>
                <a:gd name="T30" fmla="*/ 267 w 533"/>
                <a:gd name="T31" fmla="*/ 583 h 800"/>
                <a:gd name="T32" fmla="*/ 233 w 533"/>
                <a:gd name="T33" fmla="*/ 550 h 800"/>
                <a:gd name="T34" fmla="*/ 267 w 533"/>
                <a:gd name="T35" fmla="*/ 517 h 800"/>
                <a:gd name="T36" fmla="*/ 400 w 533"/>
                <a:gd name="T37" fmla="*/ 517 h 800"/>
                <a:gd name="T38" fmla="*/ 433 w 533"/>
                <a:gd name="T39" fmla="*/ 550 h 800"/>
                <a:gd name="T40" fmla="*/ 400 w 533"/>
                <a:gd name="T41" fmla="*/ 583 h 800"/>
                <a:gd name="T42" fmla="*/ 133 w 533"/>
                <a:gd name="T43" fmla="*/ 283 h 800"/>
                <a:gd name="T44" fmla="*/ 100 w 533"/>
                <a:gd name="T45" fmla="*/ 250 h 800"/>
                <a:gd name="T46" fmla="*/ 133 w 533"/>
                <a:gd name="T47" fmla="*/ 217 h 800"/>
                <a:gd name="T48" fmla="*/ 167 w 533"/>
                <a:gd name="T49" fmla="*/ 250 h 800"/>
                <a:gd name="T50" fmla="*/ 133 w 533"/>
                <a:gd name="T51" fmla="*/ 283 h 800"/>
                <a:gd name="T52" fmla="*/ 133 w 533"/>
                <a:gd name="T53" fmla="*/ 433 h 800"/>
                <a:gd name="T54" fmla="*/ 100 w 533"/>
                <a:gd name="T55" fmla="*/ 400 h 800"/>
                <a:gd name="T56" fmla="*/ 133 w 533"/>
                <a:gd name="T57" fmla="*/ 367 h 800"/>
                <a:gd name="T58" fmla="*/ 167 w 533"/>
                <a:gd name="T59" fmla="*/ 400 h 800"/>
                <a:gd name="T60" fmla="*/ 133 w 533"/>
                <a:gd name="T61" fmla="*/ 433 h 800"/>
                <a:gd name="T62" fmla="*/ 133 w 533"/>
                <a:gd name="T63" fmla="*/ 583 h 800"/>
                <a:gd name="T64" fmla="*/ 100 w 533"/>
                <a:gd name="T65" fmla="*/ 550 h 800"/>
                <a:gd name="T66" fmla="*/ 133 w 533"/>
                <a:gd name="T67" fmla="*/ 517 h 800"/>
                <a:gd name="T68" fmla="*/ 167 w 533"/>
                <a:gd name="T69" fmla="*/ 550 h 800"/>
                <a:gd name="T70" fmla="*/ 133 w 533"/>
                <a:gd name="T71" fmla="*/ 583 h 800"/>
                <a:gd name="T72" fmla="*/ 500 w 533"/>
                <a:gd name="T73" fmla="*/ 0 h 800"/>
                <a:gd name="T74" fmla="*/ 33 w 533"/>
                <a:gd name="T75" fmla="*/ 0 h 800"/>
                <a:gd name="T76" fmla="*/ 0 w 533"/>
                <a:gd name="T77" fmla="*/ 33 h 800"/>
                <a:gd name="T78" fmla="*/ 0 w 533"/>
                <a:gd name="T79" fmla="*/ 767 h 800"/>
                <a:gd name="T80" fmla="*/ 33 w 533"/>
                <a:gd name="T81" fmla="*/ 800 h 800"/>
                <a:gd name="T82" fmla="*/ 500 w 533"/>
                <a:gd name="T83" fmla="*/ 800 h 800"/>
                <a:gd name="T84" fmla="*/ 533 w 533"/>
                <a:gd name="T85" fmla="*/ 767 h 800"/>
                <a:gd name="T86" fmla="*/ 533 w 533"/>
                <a:gd name="T87" fmla="*/ 33 h 800"/>
                <a:gd name="T88" fmla="*/ 500 w 533"/>
                <a:gd name="T89"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3" h="800">
                  <a:moveTo>
                    <a:pt x="400" y="283"/>
                  </a:moveTo>
                  <a:lnTo>
                    <a:pt x="267" y="283"/>
                  </a:lnTo>
                  <a:cubicBezTo>
                    <a:pt x="248" y="283"/>
                    <a:pt x="233" y="268"/>
                    <a:pt x="233" y="250"/>
                  </a:cubicBezTo>
                  <a:cubicBezTo>
                    <a:pt x="233" y="232"/>
                    <a:pt x="248" y="217"/>
                    <a:pt x="267" y="217"/>
                  </a:cubicBezTo>
                  <a:lnTo>
                    <a:pt x="400" y="217"/>
                  </a:lnTo>
                  <a:cubicBezTo>
                    <a:pt x="418" y="217"/>
                    <a:pt x="433" y="232"/>
                    <a:pt x="433" y="250"/>
                  </a:cubicBezTo>
                  <a:cubicBezTo>
                    <a:pt x="433" y="268"/>
                    <a:pt x="418" y="283"/>
                    <a:pt x="400" y="283"/>
                  </a:cubicBezTo>
                  <a:moveTo>
                    <a:pt x="400" y="433"/>
                  </a:moveTo>
                  <a:lnTo>
                    <a:pt x="267" y="433"/>
                  </a:lnTo>
                  <a:cubicBezTo>
                    <a:pt x="248" y="433"/>
                    <a:pt x="233" y="418"/>
                    <a:pt x="233" y="400"/>
                  </a:cubicBezTo>
                  <a:cubicBezTo>
                    <a:pt x="233" y="382"/>
                    <a:pt x="248" y="367"/>
                    <a:pt x="267" y="367"/>
                  </a:cubicBezTo>
                  <a:lnTo>
                    <a:pt x="400" y="367"/>
                  </a:lnTo>
                  <a:cubicBezTo>
                    <a:pt x="418" y="367"/>
                    <a:pt x="433" y="382"/>
                    <a:pt x="433" y="400"/>
                  </a:cubicBezTo>
                  <a:cubicBezTo>
                    <a:pt x="433" y="418"/>
                    <a:pt x="418" y="433"/>
                    <a:pt x="400" y="433"/>
                  </a:cubicBezTo>
                  <a:moveTo>
                    <a:pt x="400" y="583"/>
                  </a:moveTo>
                  <a:lnTo>
                    <a:pt x="267" y="583"/>
                  </a:lnTo>
                  <a:cubicBezTo>
                    <a:pt x="248" y="583"/>
                    <a:pt x="233" y="568"/>
                    <a:pt x="233" y="550"/>
                  </a:cubicBezTo>
                  <a:cubicBezTo>
                    <a:pt x="233" y="532"/>
                    <a:pt x="248" y="517"/>
                    <a:pt x="267" y="517"/>
                  </a:cubicBezTo>
                  <a:lnTo>
                    <a:pt x="400" y="517"/>
                  </a:lnTo>
                  <a:cubicBezTo>
                    <a:pt x="418" y="517"/>
                    <a:pt x="433" y="532"/>
                    <a:pt x="433" y="550"/>
                  </a:cubicBezTo>
                  <a:cubicBezTo>
                    <a:pt x="433" y="568"/>
                    <a:pt x="418" y="583"/>
                    <a:pt x="400" y="583"/>
                  </a:cubicBezTo>
                  <a:moveTo>
                    <a:pt x="133" y="283"/>
                  </a:moveTo>
                  <a:cubicBezTo>
                    <a:pt x="115" y="283"/>
                    <a:pt x="100" y="268"/>
                    <a:pt x="100" y="250"/>
                  </a:cubicBezTo>
                  <a:cubicBezTo>
                    <a:pt x="100" y="232"/>
                    <a:pt x="115" y="217"/>
                    <a:pt x="133" y="217"/>
                  </a:cubicBezTo>
                  <a:cubicBezTo>
                    <a:pt x="152" y="217"/>
                    <a:pt x="167" y="232"/>
                    <a:pt x="167" y="250"/>
                  </a:cubicBezTo>
                  <a:cubicBezTo>
                    <a:pt x="167" y="268"/>
                    <a:pt x="152" y="283"/>
                    <a:pt x="133" y="283"/>
                  </a:cubicBezTo>
                  <a:moveTo>
                    <a:pt x="133" y="433"/>
                  </a:moveTo>
                  <a:cubicBezTo>
                    <a:pt x="115" y="433"/>
                    <a:pt x="100" y="418"/>
                    <a:pt x="100" y="400"/>
                  </a:cubicBezTo>
                  <a:cubicBezTo>
                    <a:pt x="100" y="382"/>
                    <a:pt x="115" y="367"/>
                    <a:pt x="133" y="367"/>
                  </a:cubicBezTo>
                  <a:cubicBezTo>
                    <a:pt x="152" y="367"/>
                    <a:pt x="167" y="382"/>
                    <a:pt x="167" y="400"/>
                  </a:cubicBezTo>
                  <a:cubicBezTo>
                    <a:pt x="167" y="418"/>
                    <a:pt x="152" y="433"/>
                    <a:pt x="133" y="433"/>
                  </a:cubicBezTo>
                  <a:moveTo>
                    <a:pt x="133" y="583"/>
                  </a:moveTo>
                  <a:cubicBezTo>
                    <a:pt x="115" y="583"/>
                    <a:pt x="100" y="568"/>
                    <a:pt x="100" y="550"/>
                  </a:cubicBezTo>
                  <a:cubicBezTo>
                    <a:pt x="100" y="532"/>
                    <a:pt x="115" y="517"/>
                    <a:pt x="133" y="517"/>
                  </a:cubicBezTo>
                  <a:cubicBezTo>
                    <a:pt x="152" y="517"/>
                    <a:pt x="167" y="532"/>
                    <a:pt x="167" y="550"/>
                  </a:cubicBezTo>
                  <a:cubicBezTo>
                    <a:pt x="167" y="568"/>
                    <a:pt x="152" y="583"/>
                    <a:pt x="133" y="583"/>
                  </a:cubicBezTo>
                  <a:moveTo>
                    <a:pt x="500" y="0"/>
                  </a:moveTo>
                  <a:lnTo>
                    <a:pt x="33" y="0"/>
                  </a:lnTo>
                  <a:cubicBezTo>
                    <a:pt x="15" y="0"/>
                    <a:pt x="0" y="15"/>
                    <a:pt x="0" y="33"/>
                  </a:cubicBezTo>
                  <a:lnTo>
                    <a:pt x="0" y="767"/>
                  </a:lnTo>
                  <a:cubicBezTo>
                    <a:pt x="0" y="785"/>
                    <a:pt x="15" y="800"/>
                    <a:pt x="33" y="800"/>
                  </a:cubicBezTo>
                  <a:lnTo>
                    <a:pt x="500" y="800"/>
                  </a:lnTo>
                  <a:cubicBezTo>
                    <a:pt x="518" y="800"/>
                    <a:pt x="533" y="785"/>
                    <a:pt x="533" y="767"/>
                  </a:cubicBezTo>
                  <a:lnTo>
                    <a:pt x="533" y="33"/>
                  </a:lnTo>
                  <a:cubicBezTo>
                    <a:pt x="533" y="15"/>
                    <a:pt x="518" y="0"/>
                    <a:pt x="50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nvGrpSpPr>
            <p:cNvPr id="39" name="Group 38"/>
            <p:cNvGrpSpPr>
              <a:grpSpLocks noChangeAspect="1"/>
            </p:cNvGrpSpPr>
            <p:nvPr/>
          </p:nvGrpSpPr>
          <p:grpSpPr>
            <a:xfrm>
              <a:off x="3635066" y="2336358"/>
              <a:ext cx="182880" cy="182880"/>
              <a:chOff x="630301" y="3874677"/>
              <a:chExt cx="384184" cy="384184"/>
            </a:xfrm>
            <a:solidFill>
              <a:schemeClr val="bg1"/>
            </a:solidFill>
          </p:grpSpPr>
          <p:sp>
            <p:nvSpPr>
              <p:cNvPr id="40" name="Freeform 104"/>
              <p:cNvSpPr>
                <a:spLocks/>
              </p:cNvSpPr>
              <p:nvPr/>
            </p:nvSpPr>
            <p:spPr bwMode="auto">
              <a:xfrm>
                <a:off x="630301" y="4223747"/>
                <a:ext cx="384184" cy="35114"/>
              </a:xfrm>
              <a:custGeom>
                <a:avLst/>
                <a:gdLst>
                  <a:gd name="T0" fmla="*/ 700 w 733"/>
                  <a:gd name="T1" fmla="*/ 0 h 67"/>
                  <a:gd name="T2" fmla="*/ 33 w 733"/>
                  <a:gd name="T3" fmla="*/ 0 h 67"/>
                  <a:gd name="T4" fmla="*/ 0 w 733"/>
                  <a:gd name="T5" fmla="*/ 33 h 67"/>
                  <a:gd name="T6" fmla="*/ 33 w 733"/>
                  <a:gd name="T7" fmla="*/ 67 h 67"/>
                  <a:gd name="T8" fmla="*/ 700 w 733"/>
                  <a:gd name="T9" fmla="*/ 67 h 67"/>
                  <a:gd name="T10" fmla="*/ 733 w 733"/>
                  <a:gd name="T11" fmla="*/ 33 h 67"/>
                  <a:gd name="T12" fmla="*/ 700 w 733"/>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733" h="67">
                    <a:moveTo>
                      <a:pt x="700" y="0"/>
                    </a:moveTo>
                    <a:lnTo>
                      <a:pt x="33" y="0"/>
                    </a:lnTo>
                    <a:cubicBezTo>
                      <a:pt x="15" y="0"/>
                      <a:pt x="0" y="15"/>
                      <a:pt x="0" y="33"/>
                    </a:cubicBezTo>
                    <a:cubicBezTo>
                      <a:pt x="0" y="52"/>
                      <a:pt x="15" y="67"/>
                      <a:pt x="33" y="67"/>
                    </a:cubicBezTo>
                    <a:lnTo>
                      <a:pt x="700" y="67"/>
                    </a:lnTo>
                    <a:cubicBezTo>
                      <a:pt x="718" y="67"/>
                      <a:pt x="733" y="52"/>
                      <a:pt x="733" y="33"/>
                    </a:cubicBezTo>
                    <a:cubicBezTo>
                      <a:pt x="733" y="15"/>
                      <a:pt x="718" y="0"/>
                      <a:pt x="70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41" name="Freeform 105"/>
              <p:cNvSpPr>
                <a:spLocks/>
              </p:cNvSpPr>
              <p:nvPr/>
            </p:nvSpPr>
            <p:spPr bwMode="auto">
              <a:xfrm>
                <a:off x="741838" y="3874677"/>
                <a:ext cx="161109" cy="254057"/>
              </a:xfrm>
              <a:custGeom>
                <a:avLst/>
                <a:gdLst>
                  <a:gd name="T0" fmla="*/ 155 w 309"/>
                  <a:gd name="T1" fmla="*/ 484 h 484"/>
                  <a:gd name="T2" fmla="*/ 301 w 309"/>
                  <a:gd name="T3" fmla="*/ 272 h 484"/>
                  <a:gd name="T4" fmla="*/ 290 w 309"/>
                  <a:gd name="T5" fmla="*/ 250 h 484"/>
                  <a:gd name="T6" fmla="*/ 188 w 309"/>
                  <a:gd name="T7" fmla="*/ 250 h 484"/>
                  <a:gd name="T8" fmla="*/ 188 w 309"/>
                  <a:gd name="T9" fmla="*/ 34 h 484"/>
                  <a:gd name="T10" fmla="*/ 155 w 309"/>
                  <a:gd name="T11" fmla="*/ 0 h 484"/>
                  <a:gd name="T12" fmla="*/ 121 w 309"/>
                  <a:gd name="T13" fmla="*/ 34 h 484"/>
                  <a:gd name="T14" fmla="*/ 121 w 309"/>
                  <a:gd name="T15" fmla="*/ 250 h 484"/>
                  <a:gd name="T16" fmla="*/ 20 w 309"/>
                  <a:gd name="T17" fmla="*/ 250 h 484"/>
                  <a:gd name="T18" fmla="*/ 9 w 309"/>
                  <a:gd name="T19" fmla="*/ 272 h 484"/>
                  <a:gd name="T20" fmla="*/ 155 w 309"/>
                  <a:gd name="T21" fmla="*/ 48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484">
                    <a:moveTo>
                      <a:pt x="155" y="484"/>
                    </a:moveTo>
                    <a:lnTo>
                      <a:pt x="301" y="272"/>
                    </a:lnTo>
                    <a:cubicBezTo>
                      <a:pt x="309" y="260"/>
                      <a:pt x="304" y="250"/>
                      <a:pt x="290" y="250"/>
                    </a:cubicBezTo>
                    <a:lnTo>
                      <a:pt x="188" y="250"/>
                    </a:lnTo>
                    <a:lnTo>
                      <a:pt x="188" y="34"/>
                    </a:lnTo>
                    <a:cubicBezTo>
                      <a:pt x="188" y="15"/>
                      <a:pt x="173" y="0"/>
                      <a:pt x="155" y="0"/>
                    </a:cubicBezTo>
                    <a:cubicBezTo>
                      <a:pt x="136" y="0"/>
                      <a:pt x="121" y="15"/>
                      <a:pt x="121" y="34"/>
                    </a:cubicBezTo>
                    <a:lnTo>
                      <a:pt x="121" y="250"/>
                    </a:lnTo>
                    <a:lnTo>
                      <a:pt x="20" y="250"/>
                    </a:lnTo>
                    <a:cubicBezTo>
                      <a:pt x="5" y="250"/>
                      <a:pt x="0" y="260"/>
                      <a:pt x="9" y="272"/>
                    </a:cubicBezTo>
                    <a:lnTo>
                      <a:pt x="155" y="4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sp>
          <p:nvSpPr>
            <p:cNvPr id="42" name="Freeform 53"/>
            <p:cNvSpPr>
              <a:spLocks noChangeAspect="1" noEditPoints="1"/>
            </p:cNvSpPr>
            <p:nvPr/>
          </p:nvSpPr>
          <p:spPr bwMode="auto">
            <a:xfrm>
              <a:off x="4288028" y="1672931"/>
              <a:ext cx="228600" cy="152400"/>
            </a:xfrm>
            <a:custGeom>
              <a:avLst/>
              <a:gdLst>
                <a:gd name="T0" fmla="*/ 683 w 800"/>
                <a:gd name="T1" fmla="*/ 163 h 534"/>
                <a:gd name="T2" fmla="*/ 400 w 800"/>
                <a:gd name="T3" fmla="*/ 322 h 534"/>
                <a:gd name="T4" fmla="*/ 117 w 800"/>
                <a:gd name="T5" fmla="*/ 163 h 534"/>
                <a:gd name="T6" fmla="*/ 104 w 800"/>
                <a:gd name="T7" fmla="*/ 117 h 534"/>
                <a:gd name="T8" fmla="*/ 149 w 800"/>
                <a:gd name="T9" fmla="*/ 105 h 534"/>
                <a:gd name="T10" fmla="*/ 400 w 800"/>
                <a:gd name="T11" fmla="*/ 245 h 534"/>
                <a:gd name="T12" fmla="*/ 650 w 800"/>
                <a:gd name="T13" fmla="*/ 105 h 534"/>
                <a:gd name="T14" fmla="*/ 695 w 800"/>
                <a:gd name="T15" fmla="*/ 117 h 534"/>
                <a:gd name="T16" fmla="*/ 683 w 800"/>
                <a:gd name="T17" fmla="*/ 163 h 534"/>
                <a:gd name="T18" fmla="*/ 766 w 800"/>
                <a:gd name="T19" fmla="*/ 0 h 534"/>
                <a:gd name="T20" fmla="*/ 33 w 800"/>
                <a:gd name="T21" fmla="*/ 0 h 534"/>
                <a:gd name="T22" fmla="*/ 0 w 800"/>
                <a:gd name="T23" fmla="*/ 34 h 534"/>
                <a:gd name="T24" fmla="*/ 0 w 800"/>
                <a:gd name="T25" fmla="*/ 500 h 534"/>
                <a:gd name="T26" fmla="*/ 33 w 800"/>
                <a:gd name="T27" fmla="*/ 534 h 534"/>
                <a:gd name="T28" fmla="*/ 766 w 800"/>
                <a:gd name="T29" fmla="*/ 534 h 534"/>
                <a:gd name="T30" fmla="*/ 800 w 800"/>
                <a:gd name="T31" fmla="*/ 500 h 534"/>
                <a:gd name="T32" fmla="*/ 800 w 800"/>
                <a:gd name="T33" fmla="*/ 34 h 534"/>
                <a:gd name="T34" fmla="*/ 766 w 800"/>
                <a:gd name="T35"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0" h="534">
                  <a:moveTo>
                    <a:pt x="683" y="163"/>
                  </a:moveTo>
                  <a:lnTo>
                    <a:pt x="400" y="322"/>
                  </a:lnTo>
                  <a:lnTo>
                    <a:pt x="117" y="163"/>
                  </a:lnTo>
                  <a:cubicBezTo>
                    <a:pt x="101" y="154"/>
                    <a:pt x="95" y="133"/>
                    <a:pt x="104" y="117"/>
                  </a:cubicBezTo>
                  <a:cubicBezTo>
                    <a:pt x="113" y="101"/>
                    <a:pt x="133" y="96"/>
                    <a:pt x="149" y="105"/>
                  </a:cubicBezTo>
                  <a:lnTo>
                    <a:pt x="400" y="245"/>
                  </a:lnTo>
                  <a:lnTo>
                    <a:pt x="650" y="105"/>
                  </a:lnTo>
                  <a:cubicBezTo>
                    <a:pt x="666" y="96"/>
                    <a:pt x="686" y="101"/>
                    <a:pt x="695" y="117"/>
                  </a:cubicBezTo>
                  <a:cubicBezTo>
                    <a:pt x="704" y="133"/>
                    <a:pt x="699" y="154"/>
                    <a:pt x="683" y="163"/>
                  </a:cubicBezTo>
                  <a:moveTo>
                    <a:pt x="766" y="0"/>
                  </a:moveTo>
                  <a:lnTo>
                    <a:pt x="33" y="0"/>
                  </a:lnTo>
                  <a:cubicBezTo>
                    <a:pt x="15" y="0"/>
                    <a:pt x="0" y="15"/>
                    <a:pt x="0" y="34"/>
                  </a:cubicBezTo>
                  <a:lnTo>
                    <a:pt x="0" y="500"/>
                  </a:lnTo>
                  <a:cubicBezTo>
                    <a:pt x="0" y="519"/>
                    <a:pt x="15" y="534"/>
                    <a:pt x="33" y="534"/>
                  </a:cubicBezTo>
                  <a:lnTo>
                    <a:pt x="766" y="534"/>
                  </a:lnTo>
                  <a:cubicBezTo>
                    <a:pt x="785" y="534"/>
                    <a:pt x="800" y="519"/>
                    <a:pt x="800" y="500"/>
                  </a:cubicBezTo>
                  <a:lnTo>
                    <a:pt x="800" y="34"/>
                  </a:lnTo>
                  <a:cubicBezTo>
                    <a:pt x="800" y="15"/>
                    <a:pt x="785" y="0"/>
                    <a:pt x="766"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44" name="Freeform 14"/>
            <p:cNvSpPr>
              <a:spLocks noChangeAspect="1" noEditPoints="1"/>
            </p:cNvSpPr>
            <p:nvPr/>
          </p:nvSpPr>
          <p:spPr bwMode="auto">
            <a:xfrm>
              <a:off x="4653155" y="1672931"/>
              <a:ext cx="228600" cy="153151"/>
            </a:xfrm>
            <a:custGeom>
              <a:avLst/>
              <a:gdLst>
                <a:gd name="T0" fmla="*/ 531 w 800"/>
                <a:gd name="T1" fmla="*/ 222 h 534"/>
                <a:gd name="T2" fmla="*/ 478 w 800"/>
                <a:gd name="T3" fmla="*/ 169 h 534"/>
                <a:gd name="T4" fmla="*/ 531 w 800"/>
                <a:gd name="T5" fmla="*/ 117 h 534"/>
                <a:gd name="T6" fmla="*/ 583 w 800"/>
                <a:gd name="T7" fmla="*/ 169 h 534"/>
                <a:gd name="T8" fmla="*/ 531 w 800"/>
                <a:gd name="T9" fmla="*/ 222 h 534"/>
                <a:gd name="T10" fmla="*/ 566 w 800"/>
                <a:gd name="T11" fmla="*/ 417 h 534"/>
                <a:gd name="T12" fmla="*/ 229 w 800"/>
                <a:gd name="T13" fmla="*/ 417 h 534"/>
                <a:gd name="T14" fmla="*/ 218 w 800"/>
                <a:gd name="T15" fmla="*/ 400 h 534"/>
                <a:gd name="T16" fmla="*/ 328 w 800"/>
                <a:gd name="T17" fmla="*/ 226 h 534"/>
                <a:gd name="T18" fmla="*/ 400 w 800"/>
                <a:gd name="T19" fmla="*/ 334 h 534"/>
                <a:gd name="T20" fmla="*/ 449 w 800"/>
                <a:gd name="T21" fmla="*/ 260 h 534"/>
                <a:gd name="T22" fmla="*/ 572 w 800"/>
                <a:gd name="T23" fmla="*/ 404 h 534"/>
                <a:gd name="T24" fmla="*/ 566 w 800"/>
                <a:gd name="T25" fmla="*/ 417 h 534"/>
                <a:gd name="T26" fmla="*/ 766 w 800"/>
                <a:gd name="T27" fmla="*/ 0 h 534"/>
                <a:gd name="T28" fmla="*/ 33 w 800"/>
                <a:gd name="T29" fmla="*/ 0 h 534"/>
                <a:gd name="T30" fmla="*/ 0 w 800"/>
                <a:gd name="T31" fmla="*/ 34 h 534"/>
                <a:gd name="T32" fmla="*/ 0 w 800"/>
                <a:gd name="T33" fmla="*/ 500 h 534"/>
                <a:gd name="T34" fmla="*/ 33 w 800"/>
                <a:gd name="T35" fmla="*/ 534 h 534"/>
                <a:gd name="T36" fmla="*/ 766 w 800"/>
                <a:gd name="T37" fmla="*/ 534 h 534"/>
                <a:gd name="T38" fmla="*/ 800 w 800"/>
                <a:gd name="T39" fmla="*/ 500 h 534"/>
                <a:gd name="T40" fmla="*/ 800 w 800"/>
                <a:gd name="T41" fmla="*/ 34 h 534"/>
                <a:gd name="T42" fmla="*/ 766 w 800"/>
                <a:gd name="T43"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534">
                  <a:moveTo>
                    <a:pt x="531" y="222"/>
                  </a:moveTo>
                  <a:cubicBezTo>
                    <a:pt x="502" y="222"/>
                    <a:pt x="478" y="198"/>
                    <a:pt x="478" y="169"/>
                  </a:cubicBezTo>
                  <a:cubicBezTo>
                    <a:pt x="478" y="140"/>
                    <a:pt x="502" y="117"/>
                    <a:pt x="531" y="117"/>
                  </a:cubicBezTo>
                  <a:cubicBezTo>
                    <a:pt x="560" y="117"/>
                    <a:pt x="583" y="140"/>
                    <a:pt x="583" y="169"/>
                  </a:cubicBezTo>
                  <a:cubicBezTo>
                    <a:pt x="583" y="198"/>
                    <a:pt x="560" y="222"/>
                    <a:pt x="531" y="222"/>
                  </a:cubicBezTo>
                  <a:moveTo>
                    <a:pt x="566" y="417"/>
                  </a:moveTo>
                  <a:lnTo>
                    <a:pt x="229" y="417"/>
                  </a:lnTo>
                  <a:cubicBezTo>
                    <a:pt x="219" y="417"/>
                    <a:pt x="214" y="410"/>
                    <a:pt x="218" y="400"/>
                  </a:cubicBezTo>
                  <a:lnTo>
                    <a:pt x="328" y="226"/>
                  </a:lnTo>
                  <a:lnTo>
                    <a:pt x="400" y="334"/>
                  </a:lnTo>
                  <a:lnTo>
                    <a:pt x="449" y="260"/>
                  </a:lnTo>
                  <a:lnTo>
                    <a:pt x="572" y="404"/>
                  </a:lnTo>
                  <a:cubicBezTo>
                    <a:pt x="579" y="411"/>
                    <a:pt x="576" y="417"/>
                    <a:pt x="566" y="417"/>
                  </a:cubicBezTo>
                  <a:moveTo>
                    <a:pt x="766" y="0"/>
                  </a:moveTo>
                  <a:lnTo>
                    <a:pt x="33" y="0"/>
                  </a:lnTo>
                  <a:cubicBezTo>
                    <a:pt x="15" y="0"/>
                    <a:pt x="0" y="15"/>
                    <a:pt x="0" y="34"/>
                  </a:cubicBezTo>
                  <a:lnTo>
                    <a:pt x="0" y="500"/>
                  </a:lnTo>
                  <a:cubicBezTo>
                    <a:pt x="0" y="519"/>
                    <a:pt x="15" y="534"/>
                    <a:pt x="33" y="534"/>
                  </a:cubicBezTo>
                  <a:lnTo>
                    <a:pt x="766" y="534"/>
                  </a:lnTo>
                  <a:cubicBezTo>
                    <a:pt x="785" y="534"/>
                    <a:pt x="800" y="519"/>
                    <a:pt x="800" y="500"/>
                  </a:cubicBezTo>
                  <a:lnTo>
                    <a:pt x="800" y="34"/>
                  </a:lnTo>
                  <a:cubicBezTo>
                    <a:pt x="800" y="15"/>
                    <a:pt x="785" y="0"/>
                    <a:pt x="766"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nvGrpSpPr>
            <p:cNvPr id="54" name="Group 53"/>
            <p:cNvGrpSpPr>
              <a:grpSpLocks noChangeAspect="1"/>
            </p:cNvGrpSpPr>
            <p:nvPr/>
          </p:nvGrpSpPr>
          <p:grpSpPr>
            <a:xfrm>
              <a:off x="3851313" y="1934900"/>
              <a:ext cx="1441374" cy="1737360"/>
              <a:chOff x="6443663" y="266701"/>
              <a:chExt cx="3146425" cy="3792538"/>
            </a:xfrm>
          </p:grpSpPr>
          <p:sp>
            <p:nvSpPr>
              <p:cNvPr id="48" name="Freeform 6"/>
              <p:cNvSpPr>
                <a:spLocks/>
              </p:cNvSpPr>
              <p:nvPr/>
            </p:nvSpPr>
            <p:spPr bwMode="auto">
              <a:xfrm>
                <a:off x="6443663" y="266701"/>
                <a:ext cx="3146425" cy="3792538"/>
              </a:xfrm>
              <a:custGeom>
                <a:avLst/>
                <a:gdLst>
                  <a:gd name="T0" fmla="*/ 2365 w 3963"/>
                  <a:gd name="T1" fmla="*/ 12 h 4778"/>
                  <a:gd name="T2" fmla="*/ 2805 w 3963"/>
                  <a:gd name="T3" fmla="*/ 112 h 4778"/>
                  <a:gd name="T4" fmla="*/ 3203 w 3963"/>
                  <a:gd name="T5" fmla="*/ 305 h 4778"/>
                  <a:gd name="T6" fmla="*/ 3495 w 3963"/>
                  <a:gd name="T7" fmla="*/ 547 h 4778"/>
                  <a:gd name="T8" fmla="*/ 3738 w 3963"/>
                  <a:gd name="T9" fmla="*/ 885 h 4778"/>
                  <a:gd name="T10" fmla="*/ 3910 w 3963"/>
                  <a:gd name="T11" fmla="*/ 1320 h 4778"/>
                  <a:gd name="T12" fmla="*/ 3963 w 3963"/>
                  <a:gd name="T13" fmla="*/ 1782 h 4778"/>
                  <a:gd name="T14" fmla="*/ 3898 w 3963"/>
                  <a:gd name="T15" fmla="*/ 2182 h 4778"/>
                  <a:gd name="T16" fmla="*/ 3751 w 3963"/>
                  <a:gd name="T17" fmla="*/ 2506 h 4778"/>
                  <a:gd name="T18" fmla="*/ 3583 w 3963"/>
                  <a:gd name="T19" fmla="*/ 2789 h 4778"/>
                  <a:gd name="T20" fmla="*/ 3455 w 3963"/>
                  <a:gd name="T21" fmla="*/ 3062 h 4778"/>
                  <a:gd name="T22" fmla="*/ 3397 w 3963"/>
                  <a:gd name="T23" fmla="*/ 3374 h 4778"/>
                  <a:gd name="T24" fmla="*/ 3373 w 3963"/>
                  <a:gd name="T25" fmla="*/ 3627 h 4778"/>
                  <a:gd name="T26" fmla="*/ 3371 w 3963"/>
                  <a:gd name="T27" fmla="*/ 3826 h 4778"/>
                  <a:gd name="T28" fmla="*/ 3393 w 3963"/>
                  <a:gd name="T29" fmla="*/ 4083 h 4778"/>
                  <a:gd name="T30" fmla="*/ 3426 w 3963"/>
                  <a:gd name="T31" fmla="*/ 4350 h 4778"/>
                  <a:gd name="T32" fmla="*/ 3460 w 3963"/>
                  <a:gd name="T33" fmla="*/ 4579 h 4778"/>
                  <a:gd name="T34" fmla="*/ 3483 w 3963"/>
                  <a:gd name="T35" fmla="*/ 4723 h 4778"/>
                  <a:gd name="T36" fmla="*/ 1363 w 3963"/>
                  <a:gd name="T37" fmla="*/ 4746 h 4778"/>
                  <a:gd name="T38" fmla="*/ 1351 w 3963"/>
                  <a:gd name="T39" fmla="*/ 4482 h 4778"/>
                  <a:gd name="T40" fmla="*/ 1312 w 3963"/>
                  <a:gd name="T41" fmla="*/ 4174 h 4778"/>
                  <a:gd name="T42" fmla="*/ 1258 w 3963"/>
                  <a:gd name="T43" fmla="*/ 3999 h 4778"/>
                  <a:gd name="T44" fmla="*/ 1223 w 3963"/>
                  <a:gd name="T45" fmla="*/ 3951 h 4778"/>
                  <a:gd name="T46" fmla="*/ 1074 w 3963"/>
                  <a:gd name="T47" fmla="*/ 3899 h 4778"/>
                  <a:gd name="T48" fmla="*/ 906 w 3963"/>
                  <a:gd name="T49" fmla="*/ 3897 h 4778"/>
                  <a:gd name="T50" fmla="*/ 765 w 3963"/>
                  <a:gd name="T51" fmla="*/ 3899 h 4778"/>
                  <a:gd name="T52" fmla="*/ 556 w 3963"/>
                  <a:gd name="T53" fmla="*/ 3852 h 4778"/>
                  <a:gd name="T54" fmla="*/ 405 w 3963"/>
                  <a:gd name="T55" fmla="*/ 3729 h 4778"/>
                  <a:gd name="T56" fmla="*/ 354 w 3963"/>
                  <a:gd name="T57" fmla="*/ 3572 h 4778"/>
                  <a:gd name="T58" fmla="*/ 389 w 3963"/>
                  <a:gd name="T59" fmla="*/ 3343 h 4778"/>
                  <a:gd name="T60" fmla="*/ 396 w 3963"/>
                  <a:gd name="T61" fmla="*/ 3285 h 4778"/>
                  <a:gd name="T62" fmla="*/ 357 w 3963"/>
                  <a:gd name="T63" fmla="*/ 3252 h 4778"/>
                  <a:gd name="T64" fmla="*/ 302 w 3963"/>
                  <a:gd name="T65" fmla="*/ 3179 h 4778"/>
                  <a:gd name="T66" fmla="*/ 303 w 3963"/>
                  <a:gd name="T67" fmla="*/ 3088 h 4778"/>
                  <a:gd name="T68" fmla="*/ 247 w 3963"/>
                  <a:gd name="T69" fmla="*/ 2973 h 4778"/>
                  <a:gd name="T70" fmla="*/ 239 w 3963"/>
                  <a:gd name="T71" fmla="*/ 2872 h 4778"/>
                  <a:gd name="T72" fmla="*/ 261 w 3963"/>
                  <a:gd name="T73" fmla="*/ 2819 h 4778"/>
                  <a:gd name="T74" fmla="*/ 277 w 3963"/>
                  <a:gd name="T75" fmla="*/ 2787 h 4778"/>
                  <a:gd name="T76" fmla="*/ 286 w 3963"/>
                  <a:gd name="T77" fmla="*/ 2771 h 4778"/>
                  <a:gd name="T78" fmla="*/ 206 w 3963"/>
                  <a:gd name="T79" fmla="*/ 2742 h 4778"/>
                  <a:gd name="T80" fmla="*/ 75 w 3963"/>
                  <a:gd name="T81" fmla="*/ 2687 h 4778"/>
                  <a:gd name="T82" fmla="*/ 1 w 3963"/>
                  <a:gd name="T83" fmla="*/ 2568 h 4778"/>
                  <a:gd name="T84" fmla="*/ 29 w 3963"/>
                  <a:gd name="T85" fmla="*/ 2429 h 4778"/>
                  <a:gd name="T86" fmla="*/ 100 w 3963"/>
                  <a:gd name="T87" fmla="*/ 2313 h 4778"/>
                  <a:gd name="T88" fmla="*/ 239 w 3963"/>
                  <a:gd name="T89" fmla="*/ 2111 h 4778"/>
                  <a:gd name="T90" fmla="*/ 318 w 3963"/>
                  <a:gd name="T91" fmla="*/ 2007 h 4778"/>
                  <a:gd name="T92" fmla="*/ 390 w 3963"/>
                  <a:gd name="T93" fmla="*/ 1894 h 4778"/>
                  <a:gd name="T94" fmla="*/ 415 w 3963"/>
                  <a:gd name="T95" fmla="*/ 1809 h 4778"/>
                  <a:gd name="T96" fmla="*/ 376 w 3963"/>
                  <a:gd name="T97" fmla="*/ 1737 h 4778"/>
                  <a:gd name="T98" fmla="*/ 334 w 3963"/>
                  <a:gd name="T99" fmla="*/ 1614 h 4778"/>
                  <a:gd name="T100" fmla="*/ 335 w 3963"/>
                  <a:gd name="T101" fmla="*/ 1586 h 4778"/>
                  <a:gd name="T102" fmla="*/ 340 w 3963"/>
                  <a:gd name="T103" fmla="*/ 1556 h 4778"/>
                  <a:gd name="T104" fmla="*/ 347 w 3963"/>
                  <a:gd name="T105" fmla="*/ 1518 h 4778"/>
                  <a:gd name="T106" fmla="*/ 353 w 3963"/>
                  <a:gd name="T107" fmla="*/ 1496 h 4778"/>
                  <a:gd name="T108" fmla="*/ 421 w 3963"/>
                  <a:gd name="T109" fmla="*/ 1284 h 4778"/>
                  <a:gd name="T110" fmla="*/ 485 w 3963"/>
                  <a:gd name="T111" fmla="*/ 1103 h 4778"/>
                  <a:gd name="T112" fmla="*/ 528 w 3963"/>
                  <a:gd name="T113" fmla="*/ 974 h 4778"/>
                  <a:gd name="T114" fmla="*/ 618 w 3963"/>
                  <a:gd name="T115" fmla="*/ 739 h 4778"/>
                  <a:gd name="T116" fmla="*/ 833 w 3963"/>
                  <a:gd name="T117" fmla="*/ 467 h 4778"/>
                  <a:gd name="T118" fmla="*/ 1151 w 3963"/>
                  <a:gd name="T119" fmla="*/ 247 h 4778"/>
                  <a:gd name="T120" fmla="*/ 1563 w 3963"/>
                  <a:gd name="T121" fmla="*/ 81 h 4778"/>
                  <a:gd name="T122" fmla="*/ 2022 w 3963"/>
                  <a:gd name="T123" fmla="*/ 3 h 4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63" h="4778">
                    <a:moveTo>
                      <a:pt x="2136" y="0"/>
                    </a:moveTo>
                    <a:lnTo>
                      <a:pt x="2136" y="0"/>
                    </a:lnTo>
                    <a:lnTo>
                      <a:pt x="2252" y="3"/>
                    </a:lnTo>
                    <a:lnTo>
                      <a:pt x="2365" y="12"/>
                    </a:lnTo>
                    <a:lnTo>
                      <a:pt x="2479" y="28"/>
                    </a:lnTo>
                    <a:lnTo>
                      <a:pt x="2589" y="49"/>
                    </a:lnTo>
                    <a:lnTo>
                      <a:pt x="2699" y="79"/>
                    </a:lnTo>
                    <a:lnTo>
                      <a:pt x="2805" y="112"/>
                    </a:lnTo>
                    <a:lnTo>
                      <a:pt x="2910" y="151"/>
                    </a:lnTo>
                    <a:lnTo>
                      <a:pt x="3011" y="197"/>
                    </a:lnTo>
                    <a:lnTo>
                      <a:pt x="3109" y="248"/>
                    </a:lnTo>
                    <a:lnTo>
                      <a:pt x="3203" y="305"/>
                    </a:lnTo>
                    <a:lnTo>
                      <a:pt x="3293" y="366"/>
                    </a:lnTo>
                    <a:lnTo>
                      <a:pt x="3362" y="421"/>
                    </a:lnTo>
                    <a:lnTo>
                      <a:pt x="3431" y="482"/>
                    </a:lnTo>
                    <a:lnTo>
                      <a:pt x="3495" y="547"/>
                    </a:lnTo>
                    <a:lnTo>
                      <a:pt x="3557" y="617"/>
                    </a:lnTo>
                    <a:lnTo>
                      <a:pt x="3615" y="691"/>
                    </a:lnTo>
                    <a:lnTo>
                      <a:pt x="3680" y="785"/>
                    </a:lnTo>
                    <a:lnTo>
                      <a:pt x="3738" y="885"/>
                    </a:lnTo>
                    <a:lnTo>
                      <a:pt x="3792" y="990"/>
                    </a:lnTo>
                    <a:lnTo>
                      <a:pt x="3838" y="1097"/>
                    </a:lnTo>
                    <a:lnTo>
                      <a:pt x="3878" y="1207"/>
                    </a:lnTo>
                    <a:lnTo>
                      <a:pt x="3910" y="1320"/>
                    </a:lnTo>
                    <a:lnTo>
                      <a:pt x="3934" y="1434"/>
                    </a:lnTo>
                    <a:lnTo>
                      <a:pt x="3952" y="1548"/>
                    </a:lnTo>
                    <a:lnTo>
                      <a:pt x="3962" y="1666"/>
                    </a:lnTo>
                    <a:lnTo>
                      <a:pt x="3963" y="1782"/>
                    </a:lnTo>
                    <a:lnTo>
                      <a:pt x="3956" y="1895"/>
                    </a:lnTo>
                    <a:lnTo>
                      <a:pt x="3942" y="2007"/>
                    </a:lnTo>
                    <a:lnTo>
                      <a:pt x="3923" y="2095"/>
                    </a:lnTo>
                    <a:lnTo>
                      <a:pt x="3898" y="2182"/>
                    </a:lnTo>
                    <a:lnTo>
                      <a:pt x="3868" y="2266"/>
                    </a:lnTo>
                    <a:lnTo>
                      <a:pt x="3831" y="2348"/>
                    </a:lnTo>
                    <a:lnTo>
                      <a:pt x="3793" y="2428"/>
                    </a:lnTo>
                    <a:lnTo>
                      <a:pt x="3751" y="2506"/>
                    </a:lnTo>
                    <a:lnTo>
                      <a:pt x="3706" y="2583"/>
                    </a:lnTo>
                    <a:lnTo>
                      <a:pt x="3661" y="2658"/>
                    </a:lnTo>
                    <a:lnTo>
                      <a:pt x="3616" y="2734"/>
                    </a:lnTo>
                    <a:lnTo>
                      <a:pt x="3583" y="2789"/>
                    </a:lnTo>
                    <a:lnTo>
                      <a:pt x="3547" y="2847"/>
                    </a:lnTo>
                    <a:lnTo>
                      <a:pt x="3511" y="2916"/>
                    </a:lnTo>
                    <a:lnTo>
                      <a:pt x="3480" y="2988"/>
                    </a:lnTo>
                    <a:lnTo>
                      <a:pt x="3455" y="3062"/>
                    </a:lnTo>
                    <a:lnTo>
                      <a:pt x="3436" y="3138"/>
                    </a:lnTo>
                    <a:lnTo>
                      <a:pt x="3421" y="3215"/>
                    </a:lnTo>
                    <a:lnTo>
                      <a:pt x="3407" y="3294"/>
                    </a:lnTo>
                    <a:lnTo>
                      <a:pt x="3397" y="3374"/>
                    </a:lnTo>
                    <a:lnTo>
                      <a:pt x="3389" y="3453"/>
                    </a:lnTo>
                    <a:lnTo>
                      <a:pt x="3381" y="3533"/>
                    </a:lnTo>
                    <a:lnTo>
                      <a:pt x="3377" y="3578"/>
                    </a:lnTo>
                    <a:lnTo>
                      <a:pt x="3373" y="3627"/>
                    </a:lnTo>
                    <a:lnTo>
                      <a:pt x="3370" y="3670"/>
                    </a:lnTo>
                    <a:lnTo>
                      <a:pt x="3368" y="3716"/>
                    </a:lnTo>
                    <a:lnTo>
                      <a:pt x="3370" y="3770"/>
                    </a:lnTo>
                    <a:lnTo>
                      <a:pt x="3371" y="3826"/>
                    </a:lnTo>
                    <a:lnTo>
                      <a:pt x="3376" y="3887"/>
                    </a:lnTo>
                    <a:lnTo>
                      <a:pt x="3380" y="3950"/>
                    </a:lnTo>
                    <a:lnTo>
                      <a:pt x="3386" y="4016"/>
                    </a:lnTo>
                    <a:lnTo>
                      <a:pt x="3393" y="4083"/>
                    </a:lnTo>
                    <a:lnTo>
                      <a:pt x="3400" y="4151"/>
                    </a:lnTo>
                    <a:lnTo>
                      <a:pt x="3409" y="4218"/>
                    </a:lnTo>
                    <a:lnTo>
                      <a:pt x="3418" y="4285"/>
                    </a:lnTo>
                    <a:lnTo>
                      <a:pt x="3426" y="4350"/>
                    </a:lnTo>
                    <a:lnTo>
                      <a:pt x="3435" y="4412"/>
                    </a:lnTo>
                    <a:lnTo>
                      <a:pt x="3444" y="4472"/>
                    </a:lnTo>
                    <a:lnTo>
                      <a:pt x="3452" y="4528"/>
                    </a:lnTo>
                    <a:lnTo>
                      <a:pt x="3460" y="4579"/>
                    </a:lnTo>
                    <a:lnTo>
                      <a:pt x="3467" y="4626"/>
                    </a:lnTo>
                    <a:lnTo>
                      <a:pt x="3473" y="4665"/>
                    </a:lnTo>
                    <a:lnTo>
                      <a:pt x="3479" y="4698"/>
                    </a:lnTo>
                    <a:lnTo>
                      <a:pt x="3483" y="4723"/>
                    </a:lnTo>
                    <a:lnTo>
                      <a:pt x="3486" y="4739"/>
                    </a:lnTo>
                    <a:lnTo>
                      <a:pt x="3492" y="4778"/>
                    </a:lnTo>
                    <a:lnTo>
                      <a:pt x="1364" y="4778"/>
                    </a:lnTo>
                    <a:lnTo>
                      <a:pt x="1363" y="4746"/>
                    </a:lnTo>
                    <a:lnTo>
                      <a:pt x="1361" y="4687"/>
                    </a:lnTo>
                    <a:lnTo>
                      <a:pt x="1358" y="4621"/>
                    </a:lnTo>
                    <a:lnTo>
                      <a:pt x="1355" y="4553"/>
                    </a:lnTo>
                    <a:lnTo>
                      <a:pt x="1351" y="4482"/>
                    </a:lnTo>
                    <a:lnTo>
                      <a:pt x="1345" y="4414"/>
                    </a:lnTo>
                    <a:lnTo>
                      <a:pt x="1337" y="4327"/>
                    </a:lnTo>
                    <a:lnTo>
                      <a:pt x="1325" y="4246"/>
                    </a:lnTo>
                    <a:lnTo>
                      <a:pt x="1312" y="4174"/>
                    </a:lnTo>
                    <a:lnTo>
                      <a:pt x="1297" y="4109"/>
                    </a:lnTo>
                    <a:lnTo>
                      <a:pt x="1283" y="4063"/>
                    </a:lnTo>
                    <a:lnTo>
                      <a:pt x="1270" y="4026"/>
                    </a:lnTo>
                    <a:lnTo>
                      <a:pt x="1258" y="3999"/>
                    </a:lnTo>
                    <a:lnTo>
                      <a:pt x="1247" y="3979"/>
                    </a:lnTo>
                    <a:lnTo>
                      <a:pt x="1236" y="3964"/>
                    </a:lnTo>
                    <a:lnTo>
                      <a:pt x="1229" y="3955"/>
                    </a:lnTo>
                    <a:lnTo>
                      <a:pt x="1223" y="3951"/>
                    </a:lnTo>
                    <a:lnTo>
                      <a:pt x="1189" y="3929"/>
                    </a:lnTo>
                    <a:lnTo>
                      <a:pt x="1152" y="3915"/>
                    </a:lnTo>
                    <a:lnTo>
                      <a:pt x="1113" y="3905"/>
                    </a:lnTo>
                    <a:lnTo>
                      <a:pt x="1074" y="3899"/>
                    </a:lnTo>
                    <a:lnTo>
                      <a:pt x="1033" y="3896"/>
                    </a:lnTo>
                    <a:lnTo>
                      <a:pt x="993" y="3894"/>
                    </a:lnTo>
                    <a:lnTo>
                      <a:pt x="948" y="3896"/>
                    </a:lnTo>
                    <a:lnTo>
                      <a:pt x="906" y="3897"/>
                    </a:lnTo>
                    <a:lnTo>
                      <a:pt x="903" y="3897"/>
                    </a:lnTo>
                    <a:lnTo>
                      <a:pt x="859" y="3899"/>
                    </a:lnTo>
                    <a:lnTo>
                      <a:pt x="813" y="3899"/>
                    </a:lnTo>
                    <a:lnTo>
                      <a:pt x="765" y="3899"/>
                    </a:lnTo>
                    <a:lnTo>
                      <a:pt x="713" y="3894"/>
                    </a:lnTo>
                    <a:lnTo>
                      <a:pt x="657" y="3886"/>
                    </a:lnTo>
                    <a:lnTo>
                      <a:pt x="601" y="3871"/>
                    </a:lnTo>
                    <a:lnTo>
                      <a:pt x="556" y="3852"/>
                    </a:lnTo>
                    <a:lnTo>
                      <a:pt x="512" y="3829"/>
                    </a:lnTo>
                    <a:lnTo>
                      <a:pt x="473" y="3802"/>
                    </a:lnTo>
                    <a:lnTo>
                      <a:pt x="437" y="3768"/>
                    </a:lnTo>
                    <a:lnTo>
                      <a:pt x="405" y="3729"/>
                    </a:lnTo>
                    <a:lnTo>
                      <a:pt x="383" y="3697"/>
                    </a:lnTo>
                    <a:lnTo>
                      <a:pt x="369" y="3659"/>
                    </a:lnTo>
                    <a:lnTo>
                      <a:pt x="358" y="3617"/>
                    </a:lnTo>
                    <a:lnTo>
                      <a:pt x="354" y="3572"/>
                    </a:lnTo>
                    <a:lnTo>
                      <a:pt x="356" y="3520"/>
                    </a:lnTo>
                    <a:lnTo>
                      <a:pt x="364" y="3456"/>
                    </a:lnTo>
                    <a:lnTo>
                      <a:pt x="376" y="3397"/>
                    </a:lnTo>
                    <a:lnTo>
                      <a:pt x="389" y="3343"/>
                    </a:lnTo>
                    <a:lnTo>
                      <a:pt x="395" y="3324"/>
                    </a:lnTo>
                    <a:lnTo>
                      <a:pt x="399" y="3307"/>
                    </a:lnTo>
                    <a:lnTo>
                      <a:pt x="402" y="3292"/>
                    </a:lnTo>
                    <a:lnTo>
                      <a:pt x="396" y="3285"/>
                    </a:lnTo>
                    <a:lnTo>
                      <a:pt x="387" y="3278"/>
                    </a:lnTo>
                    <a:lnTo>
                      <a:pt x="379" y="3271"/>
                    </a:lnTo>
                    <a:lnTo>
                      <a:pt x="373" y="3266"/>
                    </a:lnTo>
                    <a:lnTo>
                      <a:pt x="357" y="3252"/>
                    </a:lnTo>
                    <a:lnTo>
                      <a:pt x="340" y="3236"/>
                    </a:lnTo>
                    <a:lnTo>
                      <a:pt x="324" y="3217"/>
                    </a:lnTo>
                    <a:lnTo>
                      <a:pt x="309" y="3195"/>
                    </a:lnTo>
                    <a:lnTo>
                      <a:pt x="302" y="3179"/>
                    </a:lnTo>
                    <a:lnTo>
                      <a:pt x="296" y="3162"/>
                    </a:lnTo>
                    <a:lnTo>
                      <a:pt x="293" y="3140"/>
                    </a:lnTo>
                    <a:lnTo>
                      <a:pt x="296" y="3115"/>
                    </a:lnTo>
                    <a:lnTo>
                      <a:pt x="303" y="3088"/>
                    </a:lnTo>
                    <a:lnTo>
                      <a:pt x="319" y="3057"/>
                    </a:lnTo>
                    <a:lnTo>
                      <a:pt x="289" y="3030"/>
                    </a:lnTo>
                    <a:lnTo>
                      <a:pt x="264" y="3002"/>
                    </a:lnTo>
                    <a:lnTo>
                      <a:pt x="247" y="2973"/>
                    </a:lnTo>
                    <a:lnTo>
                      <a:pt x="238" y="2944"/>
                    </a:lnTo>
                    <a:lnTo>
                      <a:pt x="234" y="2918"/>
                    </a:lnTo>
                    <a:lnTo>
                      <a:pt x="235" y="2893"/>
                    </a:lnTo>
                    <a:lnTo>
                      <a:pt x="239" y="2872"/>
                    </a:lnTo>
                    <a:lnTo>
                      <a:pt x="247" y="2851"/>
                    </a:lnTo>
                    <a:lnTo>
                      <a:pt x="254" y="2835"/>
                    </a:lnTo>
                    <a:lnTo>
                      <a:pt x="261" y="2821"/>
                    </a:lnTo>
                    <a:lnTo>
                      <a:pt x="261" y="2819"/>
                    </a:lnTo>
                    <a:lnTo>
                      <a:pt x="266" y="2813"/>
                    </a:lnTo>
                    <a:lnTo>
                      <a:pt x="268" y="2808"/>
                    </a:lnTo>
                    <a:lnTo>
                      <a:pt x="273" y="2798"/>
                    </a:lnTo>
                    <a:lnTo>
                      <a:pt x="277" y="2787"/>
                    </a:lnTo>
                    <a:lnTo>
                      <a:pt x="279" y="2786"/>
                    </a:lnTo>
                    <a:lnTo>
                      <a:pt x="280" y="2782"/>
                    </a:lnTo>
                    <a:lnTo>
                      <a:pt x="283" y="2777"/>
                    </a:lnTo>
                    <a:lnTo>
                      <a:pt x="286" y="2771"/>
                    </a:lnTo>
                    <a:lnTo>
                      <a:pt x="289" y="2766"/>
                    </a:lnTo>
                    <a:lnTo>
                      <a:pt x="266" y="2758"/>
                    </a:lnTo>
                    <a:lnTo>
                      <a:pt x="239" y="2753"/>
                    </a:lnTo>
                    <a:lnTo>
                      <a:pt x="206" y="2742"/>
                    </a:lnTo>
                    <a:lnTo>
                      <a:pt x="171" y="2732"/>
                    </a:lnTo>
                    <a:lnTo>
                      <a:pt x="136" y="2721"/>
                    </a:lnTo>
                    <a:lnTo>
                      <a:pt x="104" y="2706"/>
                    </a:lnTo>
                    <a:lnTo>
                      <a:pt x="75" y="2687"/>
                    </a:lnTo>
                    <a:lnTo>
                      <a:pt x="49" y="2665"/>
                    </a:lnTo>
                    <a:lnTo>
                      <a:pt x="26" y="2636"/>
                    </a:lnTo>
                    <a:lnTo>
                      <a:pt x="10" y="2603"/>
                    </a:lnTo>
                    <a:lnTo>
                      <a:pt x="1" y="2568"/>
                    </a:lnTo>
                    <a:lnTo>
                      <a:pt x="0" y="2531"/>
                    </a:lnTo>
                    <a:lnTo>
                      <a:pt x="6" y="2493"/>
                    </a:lnTo>
                    <a:lnTo>
                      <a:pt x="16" y="2459"/>
                    </a:lnTo>
                    <a:lnTo>
                      <a:pt x="29" y="2429"/>
                    </a:lnTo>
                    <a:lnTo>
                      <a:pt x="39" y="2407"/>
                    </a:lnTo>
                    <a:lnTo>
                      <a:pt x="55" y="2381"/>
                    </a:lnTo>
                    <a:lnTo>
                      <a:pt x="75" y="2349"/>
                    </a:lnTo>
                    <a:lnTo>
                      <a:pt x="100" y="2313"/>
                    </a:lnTo>
                    <a:lnTo>
                      <a:pt x="129" y="2269"/>
                    </a:lnTo>
                    <a:lnTo>
                      <a:pt x="163" y="2221"/>
                    </a:lnTo>
                    <a:lnTo>
                      <a:pt x="199" y="2169"/>
                    </a:lnTo>
                    <a:lnTo>
                      <a:pt x="239" y="2111"/>
                    </a:lnTo>
                    <a:lnTo>
                      <a:pt x="260" y="2085"/>
                    </a:lnTo>
                    <a:lnTo>
                      <a:pt x="280" y="2058"/>
                    </a:lnTo>
                    <a:lnTo>
                      <a:pt x="299" y="2033"/>
                    </a:lnTo>
                    <a:lnTo>
                      <a:pt x="318" y="2007"/>
                    </a:lnTo>
                    <a:lnTo>
                      <a:pt x="338" y="1978"/>
                    </a:lnTo>
                    <a:lnTo>
                      <a:pt x="357" y="1950"/>
                    </a:lnTo>
                    <a:lnTo>
                      <a:pt x="374" y="1921"/>
                    </a:lnTo>
                    <a:lnTo>
                      <a:pt x="390" y="1894"/>
                    </a:lnTo>
                    <a:lnTo>
                      <a:pt x="403" y="1867"/>
                    </a:lnTo>
                    <a:lnTo>
                      <a:pt x="412" y="1844"/>
                    </a:lnTo>
                    <a:lnTo>
                      <a:pt x="415" y="1825"/>
                    </a:lnTo>
                    <a:lnTo>
                      <a:pt x="415" y="1809"/>
                    </a:lnTo>
                    <a:lnTo>
                      <a:pt x="409" y="1793"/>
                    </a:lnTo>
                    <a:lnTo>
                      <a:pt x="402" y="1778"/>
                    </a:lnTo>
                    <a:lnTo>
                      <a:pt x="389" y="1759"/>
                    </a:lnTo>
                    <a:lnTo>
                      <a:pt x="376" y="1737"/>
                    </a:lnTo>
                    <a:lnTo>
                      <a:pt x="361" y="1712"/>
                    </a:lnTo>
                    <a:lnTo>
                      <a:pt x="348" y="1683"/>
                    </a:lnTo>
                    <a:lnTo>
                      <a:pt x="340" y="1651"/>
                    </a:lnTo>
                    <a:lnTo>
                      <a:pt x="334" y="1614"/>
                    </a:lnTo>
                    <a:lnTo>
                      <a:pt x="334" y="1608"/>
                    </a:lnTo>
                    <a:lnTo>
                      <a:pt x="334" y="1601"/>
                    </a:lnTo>
                    <a:lnTo>
                      <a:pt x="334" y="1596"/>
                    </a:lnTo>
                    <a:lnTo>
                      <a:pt x="335" y="1586"/>
                    </a:lnTo>
                    <a:lnTo>
                      <a:pt x="335" y="1582"/>
                    </a:lnTo>
                    <a:lnTo>
                      <a:pt x="338" y="1566"/>
                    </a:lnTo>
                    <a:lnTo>
                      <a:pt x="338" y="1564"/>
                    </a:lnTo>
                    <a:lnTo>
                      <a:pt x="340" y="1556"/>
                    </a:lnTo>
                    <a:lnTo>
                      <a:pt x="341" y="1545"/>
                    </a:lnTo>
                    <a:lnTo>
                      <a:pt x="342" y="1540"/>
                    </a:lnTo>
                    <a:lnTo>
                      <a:pt x="345" y="1525"/>
                    </a:lnTo>
                    <a:lnTo>
                      <a:pt x="347" y="1518"/>
                    </a:lnTo>
                    <a:lnTo>
                      <a:pt x="353" y="1499"/>
                    </a:lnTo>
                    <a:lnTo>
                      <a:pt x="353" y="1496"/>
                    </a:lnTo>
                    <a:lnTo>
                      <a:pt x="353" y="1496"/>
                    </a:lnTo>
                    <a:lnTo>
                      <a:pt x="353" y="1496"/>
                    </a:lnTo>
                    <a:lnTo>
                      <a:pt x="366" y="1451"/>
                    </a:lnTo>
                    <a:lnTo>
                      <a:pt x="382" y="1400"/>
                    </a:lnTo>
                    <a:lnTo>
                      <a:pt x="399" y="1345"/>
                    </a:lnTo>
                    <a:lnTo>
                      <a:pt x="421" y="1284"/>
                    </a:lnTo>
                    <a:lnTo>
                      <a:pt x="443" y="1219"/>
                    </a:lnTo>
                    <a:lnTo>
                      <a:pt x="469" y="1148"/>
                    </a:lnTo>
                    <a:lnTo>
                      <a:pt x="470" y="1143"/>
                    </a:lnTo>
                    <a:lnTo>
                      <a:pt x="485" y="1103"/>
                    </a:lnTo>
                    <a:lnTo>
                      <a:pt x="498" y="1064"/>
                    </a:lnTo>
                    <a:lnTo>
                      <a:pt x="511" y="1029"/>
                    </a:lnTo>
                    <a:lnTo>
                      <a:pt x="521" y="998"/>
                    </a:lnTo>
                    <a:lnTo>
                      <a:pt x="528" y="974"/>
                    </a:lnTo>
                    <a:lnTo>
                      <a:pt x="534" y="955"/>
                    </a:lnTo>
                    <a:lnTo>
                      <a:pt x="556" y="881"/>
                    </a:lnTo>
                    <a:lnTo>
                      <a:pt x="583" y="808"/>
                    </a:lnTo>
                    <a:lnTo>
                      <a:pt x="618" y="739"/>
                    </a:lnTo>
                    <a:lnTo>
                      <a:pt x="659" y="670"/>
                    </a:lnTo>
                    <a:lnTo>
                      <a:pt x="705" y="605"/>
                    </a:lnTo>
                    <a:lnTo>
                      <a:pt x="766" y="534"/>
                    </a:lnTo>
                    <a:lnTo>
                      <a:pt x="833" y="467"/>
                    </a:lnTo>
                    <a:lnTo>
                      <a:pt x="907" y="404"/>
                    </a:lnTo>
                    <a:lnTo>
                      <a:pt x="990" y="344"/>
                    </a:lnTo>
                    <a:lnTo>
                      <a:pt x="1068" y="293"/>
                    </a:lnTo>
                    <a:lnTo>
                      <a:pt x="1151" y="247"/>
                    </a:lnTo>
                    <a:lnTo>
                      <a:pt x="1238" y="202"/>
                    </a:lnTo>
                    <a:lnTo>
                      <a:pt x="1331" y="163"/>
                    </a:lnTo>
                    <a:lnTo>
                      <a:pt x="1445" y="119"/>
                    </a:lnTo>
                    <a:lnTo>
                      <a:pt x="1563" y="81"/>
                    </a:lnTo>
                    <a:lnTo>
                      <a:pt x="1683" y="51"/>
                    </a:lnTo>
                    <a:lnTo>
                      <a:pt x="1795" y="28"/>
                    </a:lnTo>
                    <a:lnTo>
                      <a:pt x="1907" y="12"/>
                    </a:lnTo>
                    <a:lnTo>
                      <a:pt x="2022" y="3"/>
                    </a:lnTo>
                    <a:lnTo>
                      <a:pt x="213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nvGrpSpPr>
              <p:cNvPr id="53" name="Group 52"/>
              <p:cNvGrpSpPr/>
              <p:nvPr/>
            </p:nvGrpSpPr>
            <p:grpSpPr>
              <a:xfrm>
                <a:off x="7013576" y="542926"/>
                <a:ext cx="2319338" cy="1944688"/>
                <a:chOff x="7013576" y="542926"/>
                <a:chExt cx="2319338" cy="1944688"/>
              </a:xfrm>
              <a:solidFill>
                <a:srgbClr val="792C64"/>
              </a:solidFill>
            </p:grpSpPr>
            <p:sp>
              <p:nvSpPr>
                <p:cNvPr id="49" name="Freeform 7"/>
                <p:cNvSpPr>
                  <a:spLocks/>
                </p:cNvSpPr>
                <p:nvPr/>
              </p:nvSpPr>
              <p:spPr bwMode="auto">
                <a:xfrm>
                  <a:off x="7013576" y="542926"/>
                  <a:ext cx="2319338" cy="1944688"/>
                </a:xfrm>
                <a:custGeom>
                  <a:avLst/>
                  <a:gdLst>
                    <a:gd name="T0" fmla="*/ 2067 w 2922"/>
                    <a:gd name="T1" fmla="*/ 174 h 2450"/>
                    <a:gd name="T2" fmla="*/ 2585 w 2922"/>
                    <a:gd name="T3" fmla="*/ 652 h 2450"/>
                    <a:gd name="T4" fmla="*/ 2913 w 2922"/>
                    <a:gd name="T5" fmla="*/ 1096 h 2450"/>
                    <a:gd name="T6" fmla="*/ 2688 w 2922"/>
                    <a:gd name="T7" fmla="*/ 1715 h 2450"/>
                    <a:gd name="T8" fmla="*/ 2302 w 2922"/>
                    <a:gd name="T9" fmla="*/ 1977 h 2450"/>
                    <a:gd name="T10" fmla="*/ 1939 w 2922"/>
                    <a:gd name="T11" fmla="*/ 2082 h 2450"/>
                    <a:gd name="T12" fmla="*/ 2199 w 2922"/>
                    <a:gd name="T13" fmla="*/ 2290 h 2450"/>
                    <a:gd name="T14" fmla="*/ 2115 w 2922"/>
                    <a:gd name="T15" fmla="*/ 2332 h 2450"/>
                    <a:gd name="T16" fmla="*/ 1809 w 2922"/>
                    <a:gd name="T17" fmla="*/ 2029 h 2450"/>
                    <a:gd name="T18" fmla="*/ 1877 w 2922"/>
                    <a:gd name="T19" fmla="*/ 1782 h 2450"/>
                    <a:gd name="T20" fmla="*/ 1928 w 2922"/>
                    <a:gd name="T21" fmla="*/ 1858 h 2450"/>
                    <a:gd name="T22" fmla="*/ 2109 w 2922"/>
                    <a:gd name="T23" fmla="*/ 1985 h 2450"/>
                    <a:gd name="T24" fmla="*/ 2019 w 2922"/>
                    <a:gd name="T25" fmla="*/ 1765 h 2450"/>
                    <a:gd name="T26" fmla="*/ 2266 w 2922"/>
                    <a:gd name="T27" fmla="*/ 1746 h 2450"/>
                    <a:gd name="T28" fmla="*/ 2788 w 2922"/>
                    <a:gd name="T29" fmla="*/ 1440 h 2450"/>
                    <a:gd name="T30" fmla="*/ 2562 w 2922"/>
                    <a:gd name="T31" fmla="*/ 1100 h 2450"/>
                    <a:gd name="T32" fmla="*/ 2206 w 2922"/>
                    <a:gd name="T33" fmla="*/ 996 h 2450"/>
                    <a:gd name="T34" fmla="*/ 1790 w 2922"/>
                    <a:gd name="T35" fmla="*/ 993 h 2450"/>
                    <a:gd name="T36" fmla="*/ 1826 w 2922"/>
                    <a:gd name="T37" fmla="*/ 914 h 2450"/>
                    <a:gd name="T38" fmla="*/ 2044 w 2922"/>
                    <a:gd name="T39" fmla="*/ 896 h 2450"/>
                    <a:gd name="T40" fmla="*/ 2116 w 2922"/>
                    <a:gd name="T41" fmla="*/ 633 h 2450"/>
                    <a:gd name="T42" fmla="*/ 2173 w 2922"/>
                    <a:gd name="T43" fmla="*/ 706 h 2450"/>
                    <a:gd name="T44" fmla="*/ 2205 w 2922"/>
                    <a:gd name="T45" fmla="*/ 910 h 2450"/>
                    <a:gd name="T46" fmla="*/ 2617 w 2922"/>
                    <a:gd name="T47" fmla="*/ 1035 h 2450"/>
                    <a:gd name="T48" fmla="*/ 2819 w 2922"/>
                    <a:gd name="T49" fmla="*/ 1067 h 2450"/>
                    <a:gd name="T50" fmla="*/ 2399 w 2922"/>
                    <a:gd name="T51" fmla="*/ 785 h 2450"/>
                    <a:gd name="T52" fmla="*/ 2494 w 2922"/>
                    <a:gd name="T53" fmla="*/ 640 h 2450"/>
                    <a:gd name="T54" fmla="*/ 2023 w 2922"/>
                    <a:gd name="T55" fmla="*/ 257 h 2450"/>
                    <a:gd name="T56" fmla="*/ 1698 w 2922"/>
                    <a:gd name="T57" fmla="*/ 350 h 2450"/>
                    <a:gd name="T58" fmla="*/ 1666 w 2922"/>
                    <a:gd name="T59" fmla="*/ 269 h 2450"/>
                    <a:gd name="T60" fmla="*/ 1700 w 2922"/>
                    <a:gd name="T61" fmla="*/ 98 h 2450"/>
                    <a:gd name="T62" fmla="*/ 1350 w 2922"/>
                    <a:gd name="T63" fmla="*/ 263 h 2450"/>
                    <a:gd name="T64" fmla="*/ 1105 w 2922"/>
                    <a:gd name="T65" fmla="*/ 198 h 2450"/>
                    <a:gd name="T66" fmla="*/ 735 w 2922"/>
                    <a:gd name="T67" fmla="*/ 373 h 2450"/>
                    <a:gd name="T68" fmla="*/ 637 w 2922"/>
                    <a:gd name="T69" fmla="*/ 536 h 2450"/>
                    <a:gd name="T70" fmla="*/ 308 w 2922"/>
                    <a:gd name="T71" fmla="*/ 603 h 2450"/>
                    <a:gd name="T72" fmla="*/ 95 w 2922"/>
                    <a:gd name="T73" fmla="*/ 1203 h 2450"/>
                    <a:gd name="T74" fmla="*/ 427 w 2922"/>
                    <a:gd name="T75" fmla="*/ 1605 h 2450"/>
                    <a:gd name="T76" fmla="*/ 904 w 2922"/>
                    <a:gd name="T77" fmla="*/ 1321 h 2450"/>
                    <a:gd name="T78" fmla="*/ 1112 w 2922"/>
                    <a:gd name="T79" fmla="*/ 842 h 2450"/>
                    <a:gd name="T80" fmla="*/ 1219 w 2922"/>
                    <a:gd name="T81" fmla="*/ 764 h 2450"/>
                    <a:gd name="T82" fmla="*/ 1208 w 2922"/>
                    <a:gd name="T83" fmla="*/ 972 h 2450"/>
                    <a:gd name="T84" fmla="*/ 1452 w 2922"/>
                    <a:gd name="T85" fmla="*/ 958 h 2450"/>
                    <a:gd name="T86" fmla="*/ 1502 w 2922"/>
                    <a:gd name="T87" fmla="*/ 1033 h 2450"/>
                    <a:gd name="T88" fmla="*/ 1137 w 2922"/>
                    <a:gd name="T89" fmla="*/ 1103 h 2450"/>
                    <a:gd name="T90" fmla="*/ 1066 w 2922"/>
                    <a:gd name="T91" fmla="*/ 1663 h 2450"/>
                    <a:gd name="T92" fmla="*/ 1556 w 2922"/>
                    <a:gd name="T93" fmla="*/ 1801 h 2450"/>
                    <a:gd name="T94" fmla="*/ 1961 w 2922"/>
                    <a:gd name="T95" fmla="*/ 1461 h 2450"/>
                    <a:gd name="T96" fmla="*/ 2296 w 2922"/>
                    <a:gd name="T97" fmla="*/ 1219 h 2450"/>
                    <a:gd name="T98" fmla="*/ 2389 w 2922"/>
                    <a:gd name="T99" fmla="*/ 1218 h 2450"/>
                    <a:gd name="T100" fmla="*/ 2401 w 2922"/>
                    <a:gd name="T101" fmla="*/ 1496 h 2450"/>
                    <a:gd name="T102" fmla="*/ 2383 w 2922"/>
                    <a:gd name="T103" fmla="*/ 1605 h 2450"/>
                    <a:gd name="T104" fmla="*/ 2134 w 2922"/>
                    <a:gd name="T105" fmla="*/ 1470 h 2450"/>
                    <a:gd name="T106" fmla="*/ 1708 w 2922"/>
                    <a:gd name="T107" fmla="*/ 1800 h 2450"/>
                    <a:gd name="T108" fmla="*/ 1917 w 2922"/>
                    <a:gd name="T109" fmla="*/ 2447 h 2450"/>
                    <a:gd name="T110" fmla="*/ 1111 w 2922"/>
                    <a:gd name="T111" fmla="*/ 1815 h 2450"/>
                    <a:gd name="T112" fmla="*/ 309 w 2922"/>
                    <a:gd name="T113" fmla="*/ 1657 h 2450"/>
                    <a:gd name="T114" fmla="*/ 0 w 2922"/>
                    <a:gd name="T115" fmla="*/ 1065 h 2450"/>
                    <a:gd name="T116" fmla="*/ 227 w 2922"/>
                    <a:gd name="T117" fmla="*/ 556 h 2450"/>
                    <a:gd name="T118" fmla="*/ 640 w 2922"/>
                    <a:gd name="T119" fmla="*/ 369 h 2450"/>
                    <a:gd name="T120" fmla="*/ 1095 w 2922"/>
                    <a:gd name="T121" fmla="*/ 109 h 2450"/>
                    <a:gd name="T122" fmla="*/ 1604 w 2922"/>
                    <a:gd name="T123" fmla="*/ 0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22" h="2450">
                      <a:moveTo>
                        <a:pt x="1604" y="0"/>
                      </a:moveTo>
                      <a:lnTo>
                        <a:pt x="1661" y="3"/>
                      </a:lnTo>
                      <a:lnTo>
                        <a:pt x="1713" y="12"/>
                      </a:lnTo>
                      <a:lnTo>
                        <a:pt x="1762" y="26"/>
                      </a:lnTo>
                      <a:lnTo>
                        <a:pt x="1807" y="47"/>
                      </a:lnTo>
                      <a:lnTo>
                        <a:pt x="1849" y="71"/>
                      </a:lnTo>
                      <a:lnTo>
                        <a:pt x="1888" y="102"/>
                      </a:lnTo>
                      <a:lnTo>
                        <a:pt x="1923" y="137"/>
                      </a:lnTo>
                      <a:lnTo>
                        <a:pt x="1954" y="176"/>
                      </a:lnTo>
                      <a:lnTo>
                        <a:pt x="2010" y="172"/>
                      </a:lnTo>
                      <a:lnTo>
                        <a:pt x="2067" y="174"/>
                      </a:lnTo>
                      <a:lnTo>
                        <a:pt x="2123" y="185"/>
                      </a:lnTo>
                      <a:lnTo>
                        <a:pt x="2195" y="206"/>
                      </a:lnTo>
                      <a:lnTo>
                        <a:pt x="2261" y="234"/>
                      </a:lnTo>
                      <a:lnTo>
                        <a:pt x="2322" y="269"/>
                      </a:lnTo>
                      <a:lnTo>
                        <a:pt x="2377" y="308"/>
                      </a:lnTo>
                      <a:lnTo>
                        <a:pt x="2427" y="351"/>
                      </a:lnTo>
                      <a:lnTo>
                        <a:pt x="2470" y="402"/>
                      </a:lnTo>
                      <a:lnTo>
                        <a:pt x="2508" y="457"/>
                      </a:lnTo>
                      <a:lnTo>
                        <a:pt x="2540" y="517"/>
                      </a:lnTo>
                      <a:lnTo>
                        <a:pt x="2566" y="582"/>
                      </a:lnTo>
                      <a:lnTo>
                        <a:pt x="2585" y="652"/>
                      </a:lnTo>
                      <a:lnTo>
                        <a:pt x="2598" y="726"/>
                      </a:lnTo>
                      <a:lnTo>
                        <a:pt x="2598" y="726"/>
                      </a:lnTo>
                      <a:lnTo>
                        <a:pt x="2655" y="748"/>
                      </a:lnTo>
                      <a:lnTo>
                        <a:pt x="2705" y="775"/>
                      </a:lnTo>
                      <a:lnTo>
                        <a:pt x="2749" y="807"/>
                      </a:lnTo>
                      <a:lnTo>
                        <a:pt x="2788" y="845"/>
                      </a:lnTo>
                      <a:lnTo>
                        <a:pt x="2823" y="885"/>
                      </a:lnTo>
                      <a:lnTo>
                        <a:pt x="2853" y="932"/>
                      </a:lnTo>
                      <a:lnTo>
                        <a:pt x="2878" y="983"/>
                      </a:lnTo>
                      <a:lnTo>
                        <a:pt x="2898" y="1038"/>
                      </a:lnTo>
                      <a:lnTo>
                        <a:pt x="2913" y="1096"/>
                      </a:lnTo>
                      <a:lnTo>
                        <a:pt x="2920" y="1157"/>
                      </a:lnTo>
                      <a:lnTo>
                        <a:pt x="2922" y="1218"/>
                      </a:lnTo>
                      <a:lnTo>
                        <a:pt x="2919" y="1282"/>
                      </a:lnTo>
                      <a:lnTo>
                        <a:pt x="2907" y="1345"/>
                      </a:lnTo>
                      <a:lnTo>
                        <a:pt x="2891" y="1408"/>
                      </a:lnTo>
                      <a:lnTo>
                        <a:pt x="2869" y="1469"/>
                      </a:lnTo>
                      <a:lnTo>
                        <a:pt x="2842" y="1527"/>
                      </a:lnTo>
                      <a:lnTo>
                        <a:pt x="2810" y="1580"/>
                      </a:lnTo>
                      <a:lnTo>
                        <a:pt x="2772" y="1631"/>
                      </a:lnTo>
                      <a:lnTo>
                        <a:pt x="2730" y="1678"/>
                      </a:lnTo>
                      <a:lnTo>
                        <a:pt x="2688" y="1715"/>
                      </a:lnTo>
                      <a:lnTo>
                        <a:pt x="2642" y="1749"/>
                      </a:lnTo>
                      <a:lnTo>
                        <a:pt x="2592" y="1778"/>
                      </a:lnTo>
                      <a:lnTo>
                        <a:pt x="2540" y="1801"/>
                      </a:lnTo>
                      <a:lnTo>
                        <a:pt x="2486" y="1818"/>
                      </a:lnTo>
                      <a:lnTo>
                        <a:pt x="2431" y="1830"/>
                      </a:lnTo>
                      <a:lnTo>
                        <a:pt x="2386" y="1836"/>
                      </a:lnTo>
                      <a:lnTo>
                        <a:pt x="2340" y="1837"/>
                      </a:lnTo>
                      <a:lnTo>
                        <a:pt x="2337" y="1878"/>
                      </a:lnTo>
                      <a:lnTo>
                        <a:pt x="2330" y="1914"/>
                      </a:lnTo>
                      <a:lnTo>
                        <a:pt x="2318" y="1947"/>
                      </a:lnTo>
                      <a:lnTo>
                        <a:pt x="2302" y="1977"/>
                      </a:lnTo>
                      <a:lnTo>
                        <a:pt x="2282" y="2001"/>
                      </a:lnTo>
                      <a:lnTo>
                        <a:pt x="2253" y="2026"/>
                      </a:lnTo>
                      <a:lnTo>
                        <a:pt x="2219" y="2045"/>
                      </a:lnTo>
                      <a:lnTo>
                        <a:pt x="2184" y="2058"/>
                      </a:lnTo>
                      <a:lnTo>
                        <a:pt x="2145" y="2066"/>
                      </a:lnTo>
                      <a:lnTo>
                        <a:pt x="2105" y="2072"/>
                      </a:lnTo>
                      <a:lnTo>
                        <a:pt x="2063" y="2075"/>
                      </a:lnTo>
                      <a:lnTo>
                        <a:pt x="2019" y="2075"/>
                      </a:lnTo>
                      <a:lnTo>
                        <a:pt x="1957" y="2075"/>
                      </a:lnTo>
                      <a:lnTo>
                        <a:pt x="1932" y="2074"/>
                      </a:lnTo>
                      <a:lnTo>
                        <a:pt x="1939" y="2082"/>
                      </a:lnTo>
                      <a:lnTo>
                        <a:pt x="1948" y="2090"/>
                      </a:lnTo>
                      <a:lnTo>
                        <a:pt x="1997" y="2130"/>
                      </a:lnTo>
                      <a:lnTo>
                        <a:pt x="2041" y="2167"/>
                      </a:lnTo>
                      <a:lnTo>
                        <a:pt x="2079" y="2197"/>
                      </a:lnTo>
                      <a:lnTo>
                        <a:pt x="2110" y="2223"/>
                      </a:lnTo>
                      <a:lnTo>
                        <a:pt x="2138" y="2243"/>
                      </a:lnTo>
                      <a:lnTo>
                        <a:pt x="2158" y="2258"/>
                      </a:lnTo>
                      <a:lnTo>
                        <a:pt x="2174" y="2270"/>
                      </a:lnTo>
                      <a:lnTo>
                        <a:pt x="2183" y="2275"/>
                      </a:lnTo>
                      <a:lnTo>
                        <a:pt x="2186" y="2278"/>
                      </a:lnTo>
                      <a:lnTo>
                        <a:pt x="2199" y="2290"/>
                      </a:lnTo>
                      <a:lnTo>
                        <a:pt x="2205" y="2306"/>
                      </a:lnTo>
                      <a:lnTo>
                        <a:pt x="2205" y="2322"/>
                      </a:lnTo>
                      <a:lnTo>
                        <a:pt x="2198" y="2338"/>
                      </a:lnTo>
                      <a:lnTo>
                        <a:pt x="2189" y="2348"/>
                      </a:lnTo>
                      <a:lnTo>
                        <a:pt x="2176" y="2354"/>
                      </a:lnTo>
                      <a:lnTo>
                        <a:pt x="2163" y="2357"/>
                      </a:lnTo>
                      <a:lnTo>
                        <a:pt x="2150" y="2355"/>
                      </a:lnTo>
                      <a:lnTo>
                        <a:pt x="2139" y="2349"/>
                      </a:lnTo>
                      <a:lnTo>
                        <a:pt x="2135" y="2346"/>
                      </a:lnTo>
                      <a:lnTo>
                        <a:pt x="2128" y="2341"/>
                      </a:lnTo>
                      <a:lnTo>
                        <a:pt x="2115" y="2332"/>
                      </a:lnTo>
                      <a:lnTo>
                        <a:pt x="2097" y="2319"/>
                      </a:lnTo>
                      <a:lnTo>
                        <a:pt x="2074" y="2303"/>
                      </a:lnTo>
                      <a:lnTo>
                        <a:pt x="2047" y="2281"/>
                      </a:lnTo>
                      <a:lnTo>
                        <a:pt x="2015" y="2257"/>
                      </a:lnTo>
                      <a:lnTo>
                        <a:pt x="1978" y="2228"/>
                      </a:lnTo>
                      <a:lnTo>
                        <a:pt x="1938" y="2193"/>
                      </a:lnTo>
                      <a:lnTo>
                        <a:pt x="1891" y="2155"/>
                      </a:lnTo>
                      <a:lnTo>
                        <a:pt x="1862" y="2126"/>
                      </a:lnTo>
                      <a:lnTo>
                        <a:pt x="1839" y="2095"/>
                      </a:lnTo>
                      <a:lnTo>
                        <a:pt x="1820" y="2062"/>
                      </a:lnTo>
                      <a:lnTo>
                        <a:pt x="1809" y="2029"/>
                      </a:lnTo>
                      <a:lnTo>
                        <a:pt x="1803" y="1991"/>
                      </a:lnTo>
                      <a:lnTo>
                        <a:pt x="1803" y="1959"/>
                      </a:lnTo>
                      <a:lnTo>
                        <a:pt x="1807" y="1927"/>
                      </a:lnTo>
                      <a:lnTo>
                        <a:pt x="1814" y="1898"/>
                      </a:lnTo>
                      <a:lnTo>
                        <a:pt x="1825" y="1871"/>
                      </a:lnTo>
                      <a:lnTo>
                        <a:pt x="1835" y="1846"/>
                      </a:lnTo>
                      <a:lnTo>
                        <a:pt x="1846" y="1826"/>
                      </a:lnTo>
                      <a:lnTo>
                        <a:pt x="1858" y="1808"/>
                      </a:lnTo>
                      <a:lnTo>
                        <a:pt x="1867" y="1795"/>
                      </a:lnTo>
                      <a:lnTo>
                        <a:pt x="1874" y="1786"/>
                      </a:lnTo>
                      <a:lnTo>
                        <a:pt x="1877" y="1782"/>
                      </a:lnTo>
                      <a:lnTo>
                        <a:pt x="1890" y="1772"/>
                      </a:lnTo>
                      <a:lnTo>
                        <a:pt x="1906" y="1768"/>
                      </a:lnTo>
                      <a:lnTo>
                        <a:pt x="1922" y="1769"/>
                      </a:lnTo>
                      <a:lnTo>
                        <a:pt x="1938" y="1778"/>
                      </a:lnTo>
                      <a:lnTo>
                        <a:pt x="1948" y="1791"/>
                      </a:lnTo>
                      <a:lnTo>
                        <a:pt x="1952" y="1807"/>
                      </a:lnTo>
                      <a:lnTo>
                        <a:pt x="1949" y="1824"/>
                      </a:lnTo>
                      <a:lnTo>
                        <a:pt x="1942" y="1839"/>
                      </a:lnTo>
                      <a:lnTo>
                        <a:pt x="1939" y="1842"/>
                      </a:lnTo>
                      <a:lnTo>
                        <a:pt x="1935" y="1847"/>
                      </a:lnTo>
                      <a:lnTo>
                        <a:pt x="1928" y="1858"/>
                      </a:lnTo>
                      <a:lnTo>
                        <a:pt x="1919" y="1872"/>
                      </a:lnTo>
                      <a:lnTo>
                        <a:pt x="1910" y="1889"/>
                      </a:lnTo>
                      <a:lnTo>
                        <a:pt x="1901" y="1908"/>
                      </a:lnTo>
                      <a:lnTo>
                        <a:pt x="1894" y="1929"/>
                      </a:lnTo>
                      <a:lnTo>
                        <a:pt x="1888" y="1959"/>
                      </a:lnTo>
                      <a:lnTo>
                        <a:pt x="1888" y="1988"/>
                      </a:lnTo>
                      <a:lnTo>
                        <a:pt x="1958" y="1990"/>
                      </a:lnTo>
                      <a:lnTo>
                        <a:pt x="1997" y="1990"/>
                      </a:lnTo>
                      <a:lnTo>
                        <a:pt x="2036" y="1990"/>
                      </a:lnTo>
                      <a:lnTo>
                        <a:pt x="2074" y="1988"/>
                      </a:lnTo>
                      <a:lnTo>
                        <a:pt x="2109" y="1985"/>
                      </a:lnTo>
                      <a:lnTo>
                        <a:pt x="2142" y="1979"/>
                      </a:lnTo>
                      <a:lnTo>
                        <a:pt x="2173" y="1971"/>
                      </a:lnTo>
                      <a:lnTo>
                        <a:pt x="2199" y="1959"/>
                      </a:lnTo>
                      <a:lnTo>
                        <a:pt x="2219" y="1942"/>
                      </a:lnTo>
                      <a:lnTo>
                        <a:pt x="2234" y="1921"/>
                      </a:lnTo>
                      <a:lnTo>
                        <a:pt x="2245" y="1897"/>
                      </a:lnTo>
                      <a:lnTo>
                        <a:pt x="2253" y="1866"/>
                      </a:lnTo>
                      <a:lnTo>
                        <a:pt x="2254" y="1831"/>
                      </a:lnTo>
                      <a:lnTo>
                        <a:pt x="2177" y="1818"/>
                      </a:lnTo>
                      <a:lnTo>
                        <a:pt x="2099" y="1795"/>
                      </a:lnTo>
                      <a:lnTo>
                        <a:pt x="2019" y="1765"/>
                      </a:lnTo>
                      <a:lnTo>
                        <a:pt x="2004" y="1755"/>
                      </a:lnTo>
                      <a:lnTo>
                        <a:pt x="1996" y="1740"/>
                      </a:lnTo>
                      <a:lnTo>
                        <a:pt x="1993" y="1724"/>
                      </a:lnTo>
                      <a:lnTo>
                        <a:pt x="1997" y="1708"/>
                      </a:lnTo>
                      <a:lnTo>
                        <a:pt x="2006" y="1694"/>
                      </a:lnTo>
                      <a:lnTo>
                        <a:pt x="2020" y="1685"/>
                      </a:lnTo>
                      <a:lnTo>
                        <a:pt x="2036" y="1682"/>
                      </a:lnTo>
                      <a:lnTo>
                        <a:pt x="2052" y="1685"/>
                      </a:lnTo>
                      <a:lnTo>
                        <a:pt x="2125" y="1714"/>
                      </a:lnTo>
                      <a:lnTo>
                        <a:pt x="2196" y="1734"/>
                      </a:lnTo>
                      <a:lnTo>
                        <a:pt x="2266" y="1746"/>
                      </a:lnTo>
                      <a:lnTo>
                        <a:pt x="2332" y="1752"/>
                      </a:lnTo>
                      <a:lnTo>
                        <a:pt x="2396" y="1749"/>
                      </a:lnTo>
                      <a:lnTo>
                        <a:pt x="2457" y="1737"/>
                      </a:lnTo>
                      <a:lnTo>
                        <a:pt x="2515" y="1718"/>
                      </a:lnTo>
                      <a:lnTo>
                        <a:pt x="2570" y="1692"/>
                      </a:lnTo>
                      <a:lnTo>
                        <a:pt x="2623" y="1657"/>
                      </a:lnTo>
                      <a:lnTo>
                        <a:pt x="2671" y="1617"/>
                      </a:lnTo>
                      <a:lnTo>
                        <a:pt x="2705" y="1578"/>
                      </a:lnTo>
                      <a:lnTo>
                        <a:pt x="2737" y="1534"/>
                      </a:lnTo>
                      <a:lnTo>
                        <a:pt x="2765" y="1489"/>
                      </a:lnTo>
                      <a:lnTo>
                        <a:pt x="2788" y="1440"/>
                      </a:lnTo>
                      <a:lnTo>
                        <a:pt x="2807" y="1390"/>
                      </a:lnTo>
                      <a:lnTo>
                        <a:pt x="2822" y="1338"/>
                      </a:lnTo>
                      <a:lnTo>
                        <a:pt x="2795" y="1315"/>
                      </a:lnTo>
                      <a:lnTo>
                        <a:pt x="2768" y="1289"/>
                      </a:lnTo>
                      <a:lnTo>
                        <a:pt x="2739" y="1261"/>
                      </a:lnTo>
                      <a:lnTo>
                        <a:pt x="2708" y="1234"/>
                      </a:lnTo>
                      <a:lnTo>
                        <a:pt x="2678" y="1206"/>
                      </a:lnTo>
                      <a:lnTo>
                        <a:pt x="2646" y="1177"/>
                      </a:lnTo>
                      <a:lnTo>
                        <a:pt x="2617" y="1149"/>
                      </a:lnTo>
                      <a:lnTo>
                        <a:pt x="2588" y="1125"/>
                      </a:lnTo>
                      <a:lnTo>
                        <a:pt x="2562" y="1100"/>
                      </a:lnTo>
                      <a:lnTo>
                        <a:pt x="2539" y="1080"/>
                      </a:lnTo>
                      <a:lnTo>
                        <a:pt x="2518" y="1062"/>
                      </a:lnTo>
                      <a:lnTo>
                        <a:pt x="2504" y="1048"/>
                      </a:lnTo>
                      <a:lnTo>
                        <a:pt x="2492" y="1039"/>
                      </a:lnTo>
                      <a:lnTo>
                        <a:pt x="2469" y="1025"/>
                      </a:lnTo>
                      <a:lnTo>
                        <a:pt x="2440" y="1010"/>
                      </a:lnTo>
                      <a:lnTo>
                        <a:pt x="2406" y="999"/>
                      </a:lnTo>
                      <a:lnTo>
                        <a:pt x="2367" y="990"/>
                      </a:lnTo>
                      <a:lnTo>
                        <a:pt x="2324" y="986"/>
                      </a:lnTo>
                      <a:lnTo>
                        <a:pt x="2276" y="987"/>
                      </a:lnTo>
                      <a:lnTo>
                        <a:pt x="2206" y="996"/>
                      </a:lnTo>
                      <a:lnTo>
                        <a:pt x="2142" y="1009"/>
                      </a:lnTo>
                      <a:lnTo>
                        <a:pt x="2081" y="1026"/>
                      </a:lnTo>
                      <a:lnTo>
                        <a:pt x="2026" y="1048"/>
                      </a:lnTo>
                      <a:lnTo>
                        <a:pt x="1999" y="1057"/>
                      </a:lnTo>
                      <a:lnTo>
                        <a:pt x="1970" y="1058"/>
                      </a:lnTo>
                      <a:lnTo>
                        <a:pt x="1938" y="1054"/>
                      </a:lnTo>
                      <a:lnTo>
                        <a:pt x="1906" y="1045"/>
                      </a:lnTo>
                      <a:lnTo>
                        <a:pt x="1874" y="1033"/>
                      </a:lnTo>
                      <a:lnTo>
                        <a:pt x="1843" y="1020"/>
                      </a:lnTo>
                      <a:lnTo>
                        <a:pt x="1814" y="1006"/>
                      </a:lnTo>
                      <a:lnTo>
                        <a:pt x="1790" y="993"/>
                      </a:lnTo>
                      <a:lnTo>
                        <a:pt x="1768" y="980"/>
                      </a:lnTo>
                      <a:lnTo>
                        <a:pt x="1752" y="970"/>
                      </a:lnTo>
                      <a:lnTo>
                        <a:pt x="1740" y="958"/>
                      </a:lnTo>
                      <a:lnTo>
                        <a:pt x="1733" y="943"/>
                      </a:lnTo>
                      <a:lnTo>
                        <a:pt x="1733" y="926"/>
                      </a:lnTo>
                      <a:lnTo>
                        <a:pt x="1739" y="910"/>
                      </a:lnTo>
                      <a:lnTo>
                        <a:pt x="1752" y="898"/>
                      </a:lnTo>
                      <a:lnTo>
                        <a:pt x="1766" y="893"/>
                      </a:lnTo>
                      <a:lnTo>
                        <a:pt x="1782" y="891"/>
                      </a:lnTo>
                      <a:lnTo>
                        <a:pt x="1798" y="898"/>
                      </a:lnTo>
                      <a:lnTo>
                        <a:pt x="1826" y="914"/>
                      </a:lnTo>
                      <a:lnTo>
                        <a:pt x="1854" y="930"/>
                      </a:lnTo>
                      <a:lnTo>
                        <a:pt x="1883" y="943"/>
                      </a:lnTo>
                      <a:lnTo>
                        <a:pt x="1910" y="955"/>
                      </a:lnTo>
                      <a:lnTo>
                        <a:pt x="1936" y="965"/>
                      </a:lnTo>
                      <a:lnTo>
                        <a:pt x="1960" y="971"/>
                      </a:lnTo>
                      <a:lnTo>
                        <a:pt x="1977" y="972"/>
                      </a:lnTo>
                      <a:lnTo>
                        <a:pt x="1991" y="970"/>
                      </a:lnTo>
                      <a:lnTo>
                        <a:pt x="2025" y="957"/>
                      </a:lnTo>
                      <a:lnTo>
                        <a:pt x="2061" y="943"/>
                      </a:lnTo>
                      <a:lnTo>
                        <a:pt x="2052" y="922"/>
                      </a:lnTo>
                      <a:lnTo>
                        <a:pt x="2044" y="896"/>
                      </a:lnTo>
                      <a:lnTo>
                        <a:pt x="2038" y="867"/>
                      </a:lnTo>
                      <a:lnTo>
                        <a:pt x="2035" y="835"/>
                      </a:lnTo>
                      <a:lnTo>
                        <a:pt x="2038" y="801"/>
                      </a:lnTo>
                      <a:lnTo>
                        <a:pt x="2048" y="768"/>
                      </a:lnTo>
                      <a:lnTo>
                        <a:pt x="2061" y="735"/>
                      </a:lnTo>
                      <a:lnTo>
                        <a:pt x="2076" y="707"/>
                      </a:lnTo>
                      <a:lnTo>
                        <a:pt x="2087" y="682"/>
                      </a:lnTo>
                      <a:lnTo>
                        <a:pt x="2099" y="662"/>
                      </a:lnTo>
                      <a:lnTo>
                        <a:pt x="2108" y="647"/>
                      </a:lnTo>
                      <a:lnTo>
                        <a:pt x="2113" y="637"/>
                      </a:lnTo>
                      <a:lnTo>
                        <a:pt x="2116" y="633"/>
                      </a:lnTo>
                      <a:lnTo>
                        <a:pt x="2129" y="621"/>
                      </a:lnTo>
                      <a:lnTo>
                        <a:pt x="2144" y="614"/>
                      </a:lnTo>
                      <a:lnTo>
                        <a:pt x="2160" y="614"/>
                      </a:lnTo>
                      <a:lnTo>
                        <a:pt x="2176" y="621"/>
                      </a:lnTo>
                      <a:lnTo>
                        <a:pt x="2189" y="633"/>
                      </a:lnTo>
                      <a:lnTo>
                        <a:pt x="2195" y="649"/>
                      </a:lnTo>
                      <a:lnTo>
                        <a:pt x="2195" y="665"/>
                      </a:lnTo>
                      <a:lnTo>
                        <a:pt x="2187" y="681"/>
                      </a:lnTo>
                      <a:lnTo>
                        <a:pt x="2186" y="684"/>
                      </a:lnTo>
                      <a:lnTo>
                        <a:pt x="2180" y="692"/>
                      </a:lnTo>
                      <a:lnTo>
                        <a:pt x="2173" y="706"/>
                      </a:lnTo>
                      <a:lnTo>
                        <a:pt x="2163" y="723"/>
                      </a:lnTo>
                      <a:lnTo>
                        <a:pt x="2151" y="746"/>
                      </a:lnTo>
                      <a:lnTo>
                        <a:pt x="2139" y="771"/>
                      </a:lnTo>
                      <a:lnTo>
                        <a:pt x="2126" y="800"/>
                      </a:lnTo>
                      <a:lnTo>
                        <a:pt x="2122" y="822"/>
                      </a:lnTo>
                      <a:lnTo>
                        <a:pt x="2121" y="845"/>
                      </a:lnTo>
                      <a:lnTo>
                        <a:pt x="2125" y="867"/>
                      </a:lnTo>
                      <a:lnTo>
                        <a:pt x="2131" y="888"/>
                      </a:lnTo>
                      <a:lnTo>
                        <a:pt x="2138" y="906"/>
                      </a:lnTo>
                      <a:lnTo>
                        <a:pt x="2145" y="920"/>
                      </a:lnTo>
                      <a:lnTo>
                        <a:pt x="2205" y="910"/>
                      </a:lnTo>
                      <a:lnTo>
                        <a:pt x="2269" y="901"/>
                      </a:lnTo>
                      <a:lnTo>
                        <a:pt x="2321" y="900"/>
                      </a:lnTo>
                      <a:lnTo>
                        <a:pt x="2372" y="904"/>
                      </a:lnTo>
                      <a:lnTo>
                        <a:pt x="2420" y="913"/>
                      </a:lnTo>
                      <a:lnTo>
                        <a:pt x="2466" y="928"/>
                      </a:lnTo>
                      <a:lnTo>
                        <a:pt x="2508" y="948"/>
                      </a:lnTo>
                      <a:lnTo>
                        <a:pt x="2546" y="972"/>
                      </a:lnTo>
                      <a:lnTo>
                        <a:pt x="2557" y="981"/>
                      </a:lnTo>
                      <a:lnTo>
                        <a:pt x="2573" y="996"/>
                      </a:lnTo>
                      <a:lnTo>
                        <a:pt x="2594" y="1015"/>
                      </a:lnTo>
                      <a:lnTo>
                        <a:pt x="2617" y="1035"/>
                      </a:lnTo>
                      <a:lnTo>
                        <a:pt x="2643" y="1058"/>
                      </a:lnTo>
                      <a:lnTo>
                        <a:pt x="2672" y="1084"/>
                      </a:lnTo>
                      <a:lnTo>
                        <a:pt x="2701" y="1110"/>
                      </a:lnTo>
                      <a:lnTo>
                        <a:pt x="2730" y="1138"/>
                      </a:lnTo>
                      <a:lnTo>
                        <a:pt x="2759" y="1164"/>
                      </a:lnTo>
                      <a:lnTo>
                        <a:pt x="2787" y="1189"/>
                      </a:lnTo>
                      <a:lnTo>
                        <a:pt x="2813" y="1213"/>
                      </a:lnTo>
                      <a:lnTo>
                        <a:pt x="2836" y="1235"/>
                      </a:lnTo>
                      <a:lnTo>
                        <a:pt x="2836" y="1177"/>
                      </a:lnTo>
                      <a:lnTo>
                        <a:pt x="2830" y="1122"/>
                      </a:lnTo>
                      <a:lnTo>
                        <a:pt x="2819" y="1067"/>
                      </a:lnTo>
                      <a:lnTo>
                        <a:pt x="2800" y="1016"/>
                      </a:lnTo>
                      <a:lnTo>
                        <a:pt x="2775" y="967"/>
                      </a:lnTo>
                      <a:lnTo>
                        <a:pt x="2745" y="925"/>
                      </a:lnTo>
                      <a:lnTo>
                        <a:pt x="2710" y="887"/>
                      </a:lnTo>
                      <a:lnTo>
                        <a:pt x="2669" y="855"/>
                      </a:lnTo>
                      <a:lnTo>
                        <a:pt x="2624" y="829"/>
                      </a:lnTo>
                      <a:lnTo>
                        <a:pt x="2575" y="809"/>
                      </a:lnTo>
                      <a:lnTo>
                        <a:pt x="2521" y="795"/>
                      </a:lnTo>
                      <a:lnTo>
                        <a:pt x="2462" y="787"/>
                      </a:lnTo>
                      <a:lnTo>
                        <a:pt x="2399" y="785"/>
                      </a:lnTo>
                      <a:lnTo>
                        <a:pt x="2399" y="785"/>
                      </a:lnTo>
                      <a:lnTo>
                        <a:pt x="2382" y="782"/>
                      </a:lnTo>
                      <a:lnTo>
                        <a:pt x="2369" y="774"/>
                      </a:lnTo>
                      <a:lnTo>
                        <a:pt x="2360" y="759"/>
                      </a:lnTo>
                      <a:lnTo>
                        <a:pt x="2356" y="743"/>
                      </a:lnTo>
                      <a:lnTo>
                        <a:pt x="2359" y="727"/>
                      </a:lnTo>
                      <a:lnTo>
                        <a:pt x="2367" y="713"/>
                      </a:lnTo>
                      <a:lnTo>
                        <a:pt x="2382" y="703"/>
                      </a:lnTo>
                      <a:lnTo>
                        <a:pt x="2398" y="700"/>
                      </a:lnTo>
                      <a:lnTo>
                        <a:pt x="2454" y="700"/>
                      </a:lnTo>
                      <a:lnTo>
                        <a:pt x="2510" y="706"/>
                      </a:lnTo>
                      <a:lnTo>
                        <a:pt x="2494" y="640"/>
                      </a:lnTo>
                      <a:lnTo>
                        <a:pt x="2473" y="578"/>
                      </a:lnTo>
                      <a:lnTo>
                        <a:pt x="2447" y="521"/>
                      </a:lnTo>
                      <a:lnTo>
                        <a:pt x="2414" y="470"/>
                      </a:lnTo>
                      <a:lnTo>
                        <a:pt x="2376" y="423"/>
                      </a:lnTo>
                      <a:lnTo>
                        <a:pt x="2332" y="382"/>
                      </a:lnTo>
                      <a:lnTo>
                        <a:pt x="2283" y="344"/>
                      </a:lnTo>
                      <a:lnTo>
                        <a:pt x="2228" y="314"/>
                      </a:lnTo>
                      <a:lnTo>
                        <a:pt x="2168" y="288"/>
                      </a:lnTo>
                      <a:lnTo>
                        <a:pt x="2103" y="267"/>
                      </a:lnTo>
                      <a:lnTo>
                        <a:pt x="2064" y="260"/>
                      </a:lnTo>
                      <a:lnTo>
                        <a:pt x="2023" y="257"/>
                      </a:lnTo>
                      <a:lnTo>
                        <a:pt x="1984" y="259"/>
                      </a:lnTo>
                      <a:lnTo>
                        <a:pt x="1944" y="263"/>
                      </a:lnTo>
                      <a:lnTo>
                        <a:pt x="1904" y="272"/>
                      </a:lnTo>
                      <a:lnTo>
                        <a:pt x="1868" y="280"/>
                      </a:lnTo>
                      <a:lnTo>
                        <a:pt x="1832" y="292"/>
                      </a:lnTo>
                      <a:lnTo>
                        <a:pt x="1800" y="304"/>
                      </a:lnTo>
                      <a:lnTo>
                        <a:pt x="1771" y="315"/>
                      </a:lnTo>
                      <a:lnTo>
                        <a:pt x="1745" y="327"/>
                      </a:lnTo>
                      <a:lnTo>
                        <a:pt x="1724" y="336"/>
                      </a:lnTo>
                      <a:lnTo>
                        <a:pt x="1708" y="344"/>
                      </a:lnTo>
                      <a:lnTo>
                        <a:pt x="1698" y="350"/>
                      </a:lnTo>
                      <a:lnTo>
                        <a:pt x="1694" y="351"/>
                      </a:lnTo>
                      <a:lnTo>
                        <a:pt x="1678" y="357"/>
                      </a:lnTo>
                      <a:lnTo>
                        <a:pt x="1662" y="356"/>
                      </a:lnTo>
                      <a:lnTo>
                        <a:pt x="1647" y="349"/>
                      </a:lnTo>
                      <a:lnTo>
                        <a:pt x="1636" y="336"/>
                      </a:lnTo>
                      <a:lnTo>
                        <a:pt x="1630" y="320"/>
                      </a:lnTo>
                      <a:lnTo>
                        <a:pt x="1632" y="304"/>
                      </a:lnTo>
                      <a:lnTo>
                        <a:pt x="1639" y="289"/>
                      </a:lnTo>
                      <a:lnTo>
                        <a:pt x="1652" y="277"/>
                      </a:lnTo>
                      <a:lnTo>
                        <a:pt x="1656" y="275"/>
                      </a:lnTo>
                      <a:lnTo>
                        <a:pt x="1666" y="269"/>
                      </a:lnTo>
                      <a:lnTo>
                        <a:pt x="1682" y="260"/>
                      </a:lnTo>
                      <a:lnTo>
                        <a:pt x="1703" y="251"/>
                      </a:lnTo>
                      <a:lnTo>
                        <a:pt x="1727" y="240"/>
                      </a:lnTo>
                      <a:lnTo>
                        <a:pt x="1756" y="228"/>
                      </a:lnTo>
                      <a:lnTo>
                        <a:pt x="1788" y="217"/>
                      </a:lnTo>
                      <a:lnTo>
                        <a:pt x="1822" y="205"/>
                      </a:lnTo>
                      <a:lnTo>
                        <a:pt x="1859" y="193"/>
                      </a:lnTo>
                      <a:lnTo>
                        <a:pt x="1826" y="161"/>
                      </a:lnTo>
                      <a:lnTo>
                        <a:pt x="1788" y="134"/>
                      </a:lnTo>
                      <a:lnTo>
                        <a:pt x="1746" y="114"/>
                      </a:lnTo>
                      <a:lnTo>
                        <a:pt x="1700" y="98"/>
                      </a:lnTo>
                      <a:lnTo>
                        <a:pt x="1650" y="89"/>
                      </a:lnTo>
                      <a:lnTo>
                        <a:pt x="1600" y="86"/>
                      </a:lnTo>
                      <a:lnTo>
                        <a:pt x="1547" y="90"/>
                      </a:lnTo>
                      <a:lnTo>
                        <a:pt x="1495" y="102"/>
                      </a:lnTo>
                      <a:lnTo>
                        <a:pt x="1446" y="118"/>
                      </a:lnTo>
                      <a:lnTo>
                        <a:pt x="1398" y="141"/>
                      </a:lnTo>
                      <a:lnTo>
                        <a:pt x="1353" y="170"/>
                      </a:lnTo>
                      <a:lnTo>
                        <a:pt x="1314" y="204"/>
                      </a:lnTo>
                      <a:lnTo>
                        <a:pt x="1340" y="231"/>
                      </a:lnTo>
                      <a:lnTo>
                        <a:pt x="1347" y="246"/>
                      </a:lnTo>
                      <a:lnTo>
                        <a:pt x="1350" y="263"/>
                      </a:lnTo>
                      <a:lnTo>
                        <a:pt x="1346" y="279"/>
                      </a:lnTo>
                      <a:lnTo>
                        <a:pt x="1334" y="292"/>
                      </a:lnTo>
                      <a:lnTo>
                        <a:pt x="1320" y="301"/>
                      </a:lnTo>
                      <a:lnTo>
                        <a:pt x="1304" y="302"/>
                      </a:lnTo>
                      <a:lnTo>
                        <a:pt x="1288" y="298"/>
                      </a:lnTo>
                      <a:lnTo>
                        <a:pt x="1275" y="288"/>
                      </a:lnTo>
                      <a:lnTo>
                        <a:pt x="1244" y="257"/>
                      </a:lnTo>
                      <a:lnTo>
                        <a:pt x="1212" y="234"/>
                      </a:lnTo>
                      <a:lnTo>
                        <a:pt x="1177" y="217"/>
                      </a:lnTo>
                      <a:lnTo>
                        <a:pt x="1141" y="204"/>
                      </a:lnTo>
                      <a:lnTo>
                        <a:pt x="1105" y="198"/>
                      </a:lnTo>
                      <a:lnTo>
                        <a:pt x="1068" y="195"/>
                      </a:lnTo>
                      <a:lnTo>
                        <a:pt x="1032" y="198"/>
                      </a:lnTo>
                      <a:lnTo>
                        <a:pt x="994" y="204"/>
                      </a:lnTo>
                      <a:lnTo>
                        <a:pt x="960" y="212"/>
                      </a:lnTo>
                      <a:lnTo>
                        <a:pt x="926" y="224"/>
                      </a:lnTo>
                      <a:lnTo>
                        <a:pt x="893" y="238"/>
                      </a:lnTo>
                      <a:lnTo>
                        <a:pt x="854" y="262"/>
                      </a:lnTo>
                      <a:lnTo>
                        <a:pt x="817" y="286"/>
                      </a:lnTo>
                      <a:lnTo>
                        <a:pt x="785" y="314"/>
                      </a:lnTo>
                      <a:lnTo>
                        <a:pt x="758" y="344"/>
                      </a:lnTo>
                      <a:lnTo>
                        <a:pt x="735" y="373"/>
                      </a:lnTo>
                      <a:lnTo>
                        <a:pt x="719" y="405"/>
                      </a:lnTo>
                      <a:lnTo>
                        <a:pt x="707" y="436"/>
                      </a:lnTo>
                      <a:lnTo>
                        <a:pt x="703" y="465"/>
                      </a:lnTo>
                      <a:lnTo>
                        <a:pt x="706" y="494"/>
                      </a:lnTo>
                      <a:lnTo>
                        <a:pt x="706" y="510"/>
                      </a:lnTo>
                      <a:lnTo>
                        <a:pt x="700" y="526"/>
                      </a:lnTo>
                      <a:lnTo>
                        <a:pt x="688" y="537"/>
                      </a:lnTo>
                      <a:lnTo>
                        <a:pt x="672" y="544"/>
                      </a:lnTo>
                      <a:lnTo>
                        <a:pt x="664" y="546"/>
                      </a:lnTo>
                      <a:lnTo>
                        <a:pt x="649" y="543"/>
                      </a:lnTo>
                      <a:lnTo>
                        <a:pt x="637" y="536"/>
                      </a:lnTo>
                      <a:lnTo>
                        <a:pt x="627" y="526"/>
                      </a:lnTo>
                      <a:lnTo>
                        <a:pt x="621" y="511"/>
                      </a:lnTo>
                      <a:lnTo>
                        <a:pt x="619" y="498"/>
                      </a:lnTo>
                      <a:lnTo>
                        <a:pt x="595" y="501"/>
                      </a:lnTo>
                      <a:lnTo>
                        <a:pt x="566" y="505"/>
                      </a:lnTo>
                      <a:lnTo>
                        <a:pt x="530" y="511"/>
                      </a:lnTo>
                      <a:lnTo>
                        <a:pt x="491" y="521"/>
                      </a:lnTo>
                      <a:lnTo>
                        <a:pt x="449" y="534"/>
                      </a:lnTo>
                      <a:lnTo>
                        <a:pt x="405" y="550"/>
                      </a:lnTo>
                      <a:lnTo>
                        <a:pt x="360" y="572"/>
                      </a:lnTo>
                      <a:lnTo>
                        <a:pt x="308" y="603"/>
                      </a:lnTo>
                      <a:lnTo>
                        <a:pt x="262" y="637"/>
                      </a:lnTo>
                      <a:lnTo>
                        <a:pt x="221" y="676"/>
                      </a:lnTo>
                      <a:lnTo>
                        <a:pt x="185" y="720"/>
                      </a:lnTo>
                      <a:lnTo>
                        <a:pt x="154" y="766"/>
                      </a:lnTo>
                      <a:lnTo>
                        <a:pt x="130" y="819"/>
                      </a:lnTo>
                      <a:lnTo>
                        <a:pt x="111" y="874"/>
                      </a:lnTo>
                      <a:lnTo>
                        <a:pt x="98" y="933"/>
                      </a:lnTo>
                      <a:lnTo>
                        <a:pt x="89" y="997"/>
                      </a:lnTo>
                      <a:lnTo>
                        <a:pt x="86" y="1065"/>
                      </a:lnTo>
                      <a:lnTo>
                        <a:pt x="89" y="1136"/>
                      </a:lnTo>
                      <a:lnTo>
                        <a:pt x="95" y="1203"/>
                      </a:lnTo>
                      <a:lnTo>
                        <a:pt x="106" y="1264"/>
                      </a:lnTo>
                      <a:lnTo>
                        <a:pt x="122" y="1322"/>
                      </a:lnTo>
                      <a:lnTo>
                        <a:pt x="143" y="1374"/>
                      </a:lnTo>
                      <a:lnTo>
                        <a:pt x="169" y="1421"/>
                      </a:lnTo>
                      <a:lnTo>
                        <a:pt x="198" y="1464"/>
                      </a:lnTo>
                      <a:lnTo>
                        <a:pt x="233" y="1502"/>
                      </a:lnTo>
                      <a:lnTo>
                        <a:pt x="272" y="1535"/>
                      </a:lnTo>
                      <a:lnTo>
                        <a:pt x="312" y="1562"/>
                      </a:lnTo>
                      <a:lnTo>
                        <a:pt x="353" y="1582"/>
                      </a:lnTo>
                      <a:lnTo>
                        <a:pt x="392" y="1595"/>
                      </a:lnTo>
                      <a:lnTo>
                        <a:pt x="427" y="1605"/>
                      </a:lnTo>
                      <a:lnTo>
                        <a:pt x="456" y="1609"/>
                      </a:lnTo>
                      <a:lnTo>
                        <a:pt x="479" y="1612"/>
                      </a:lnTo>
                      <a:lnTo>
                        <a:pt x="495" y="1614"/>
                      </a:lnTo>
                      <a:lnTo>
                        <a:pt x="501" y="1614"/>
                      </a:lnTo>
                      <a:lnTo>
                        <a:pt x="502" y="1614"/>
                      </a:lnTo>
                      <a:lnTo>
                        <a:pt x="931" y="1614"/>
                      </a:lnTo>
                      <a:lnTo>
                        <a:pt x="909" y="1557"/>
                      </a:lnTo>
                      <a:lnTo>
                        <a:pt x="896" y="1496"/>
                      </a:lnTo>
                      <a:lnTo>
                        <a:pt x="890" y="1438"/>
                      </a:lnTo>
                      <a:lnTo>
                        <a:pt x="894" y="1379"/>
                      </a:lnTo>
                      <a:lnTo>
                        <a:pt x="904" y="1321"/>
                      </a:lnTo>
                      <a:lnTo>
                        <a:pt x="923" y="1263"/>
                      </a:lnTo>
                      <a:lnTo>
                        <a:pt x="949" y="1208"/>
                      </a:lnTo>
                      <a:lnTo>
                        <a:pt x="983" y="1152"/>
                      </a:lnTo>
                      <a:lnTo>
                        <a:pt x="1022" y="1099"/>
                      </a:lnTo>
                      <a:lnTo>
                        <a:pt x="1068" y="1049"/>
                      </a:lnTo>
                      <a:lnTo>
                        <a:pt x="1122" y="1002"/>
                      </a:lnTo>
                      <a:lnTo>
                        <a:pt x="1111" y="972"/>
                      </a:lnTo>
                      <a:lnTo>
                        <a:pt x="1106" y="941"/>
                      </a:lnTo>
                      <a:lnTo>
                        <a:pt x="1105" y="907"/>
                      </a:lnTo>
                      <a:lnTo>
                        <a:pt x="1108" y="874"/>
                      </a:lnTo>
                      <a:lnTo>
                        <a:pt x="1112" y="842"/>
                      </a:lnTo>
                      <a:lnTo>
                        <a:pt x="1118" y="813"/>
                      </a:lnTo>
                      <a:lnTo>
                        <a:pt x="1125" y="787"/>
                      </a:lnTo>
                      <a:lnTo>
                        <a:pt x="1131" y="766"/>
                      </a:lnTo>
                      <a:lnTo>
                        <a:pt x="1135" y="752"/>
                      </a:lnTo>
                      <a:lnTo>
                        <a:pt x="1144" y="737"/>
                      </a:lnTo>
                      <a:lnTo>
                        <a:pt x="1158" y="727"/>
                      </a:lnTo>
                      <a:lnTo>
                        <a:pt x="1174" y="723"/>
                      </a:lnTo>
                      <a:lnTo>
                        <a:pt x="1190" y="726"/>
                      </a:lnTo>
                      <a:lnTo>
                        <a:pt x="1205" y="735"/>
                      </a:lnTo>
                      <a:lnTo>
                        <a:pt x="1215" y="748"/>
                      </a:lnTo>
                      <a:lnTo>
                        <a:pt x="1219" y="764"/>
                      </a:lnTo>
                      <a:lnTo>
                        <a:pt x="1216" y="781"/>
                      </a:lnTo>
                      <a:lnTo>
                        <a:pt x="1208" y="809"/>
                      </a:lnTo>
                      <a:lnTo>
                        <a:pt x="1201" y="838"/>
                      </a:lnTo>
                      <a:lnTo>
                        <a:pt x="1195" y="867"/>
                      </a:lnTo>
                      <a:lnTo>
                        <a:pt x="1192" y="896"/>
                      </a:lnTo>
                      <a:lnTo>
                        <a:pt x="1190" y="920"/>
                      </a:lnTo>
                      <a:lnTo>
                        <a:pt x="1192" y="942"/>
                      </a:lnTo>
                      <a:lnTo>
                        <a:pt x="1196" y="959"/>
                      </a:lnTo>
                      <a:lnTo>
                        <a:pt x="1203" y="970"/>
                      </a:lnTo>
                      <a:lnTo>
                        <a:pt x="1205" y="971"/>
                      </a:lnTo>
                      <a:lnTo>
                        <a:pt x="1208" y="972"/>
                      </a:lnTo>
                      <a:lnTo>
                        <a:pt x="1215" y="975"/>
                      </a:lnTo>
                      <a:lnTo>
                        <a:pt x="1225" y="978"/>
                      </a:lnTo>
                      <a:lnTo>
                        <a:pt x="1240" y="980"/>
                      </a:lnTo>
                      <a:lnTo>
                        <a:pt x="1259" y="981"/>
                      </a:lnTo>
                      <a:lnTo>
                        <a:pt x="1283" y="981"/>
                      </a:lnTo>
                      <a:lnTo>
                        <a:pt x="1314" y="980"/>
                      </a:lnTo>
                      <a:lnTo>
                        <a:pt x="1351" y="975"/>
                      </a:lnTo>
                      <a:lnTo>
                        <a:pt x="1380" y="971"/>
                      </a:lnTo>
                      <a:lnTo>
                        <a:pt x="1407" y="967"/>
                      </a:lnTo>
                      <a:lnTo>
                        <a:pt x="1431" y="962"/>
                      </a:lnTo>
                      <a:lnTo>
                        <a:pt x="1452" y="958"/>
                      </a:lnTo>
                      <a:lnTo>
                        <a:pt x="1466" y="954"/>
                      </a:lnTo>
                      <a:lnTo>
                        <a:pt x="1478" y="952"/>
                      </a:lnTo>
                      <a:lnTo>
                        <a:pt x="1481" y="951"/>
                      </a:lnTo>
                      <a:lnTo>
                        <a:pt x="1498" y="949"/>
                      </a:lnTo>
                      <a:lnTo>
                        <a:pt x="1514" y="955"/>
                      </a:lnTo>
                      <a:lnTo>
                        <a:pt x="1526" y="967"/>
                      </a:lnTo>
                      <a:lnTo>
                        <a:pt x="1533" y="981"/>
                      </a:lnTo>
                      <a:lnTo>
                        <a:pt x="1534" y="999"/>
                      </a:lnTo>
                      <a:lnTo>
                        <a:pt x="1528" y="1015"/>
                      </a:lnTo>
                      <a:lnTo>
                        <a:pt x="1517" y="1026"/>
                      </a:lnTo>
                      <a:lnTo>
                        <a:pt x="1502" y="1033"/>
                      </a:lnTo>
                      <a:lnTo>
                        <a:pt x="1481" y="1039"/>
                      </a:lnTo>
                      <a:lnTo>
                        <a:pt x="1454" y="1045"/>
                      </a:lnTo>
                      <a:lnTo>
                        <a:pt x="1423" y="1051"/>
                      </a:lnTo>
                      <a:lnTo>
                        <a:pt x="1388" y="1057"/>
                      </a:lnTo>
                      <a:lnTo>
                        <a:pt x="1350" y="1062"/>
                      </a:lnTo>
                      <a:lnTo>
                        <a:pt x="1312" y="1065"/>
                      </a:lnTo>
                      <a:lnTo>
                        <a:pt x="1275" y="1067"/>
                      </a:lnTo>
                      <a:lnTo>
                        <a:pt x="1244" y="1067"/>
                      </a:lnTo>
                      <a:lnTo>
                        <a:pt x="1216" y="1062"/>
                      </a:lnTo>
                      <a:lnTo>
                        <a:pt x="1190" y="1057"/>
                      </a:lnTo>
                      <a:lnTo>
                        <a:pt x="1137" y="1103"/>
                      </a:lnTo>
                      <a:lnTo>
                        <a:pt x="1089" y="1152"/>
                      </a:lnTo>
                      <a:lnTo>
                        <a:pt x="1050" y="1205"/>
                      </a:lnTo>
                      <a:lnTo>
                        <a:pt x="1019" y="1258"/>
                      </a:lnTo>
                      <a:lnTo>
                        <a:pt x="996" y="1315"/>
                      </a:lnTo>
                      <a:lnTo>
                        <a:pt x="981" y="1371"/>
                      </a:lnTo>
                      <a:lnTo>
                        <a:pt x="977" y="1428"/>
                      </a:lnTo>
                      <a:lnTo>
                        <a:pt x="980" y="1483"/>
                      </a:lnTo>
                      <a:lnTo>
                        <a:pt x="992" y="1533"/>
                      </a:lnTo>
                      <a:lnTo>
                        <a:pt x="1009" y="1579"/>
                      </a:lnTo>
                      <a:lnTo>
                        <a:pt x="1034" y="1622"/>
                      </a:lnTo>
                      <a:lnTo>
                        <a:pt x="1066" y="1663"/>
                      </a:lnTo>
                      <a:lnTo>
                        <a:pt x="1103" y="1701"/>
                      </a:lnTo>
                      <a:lnTo>
                        <a:pt x="1147" y="1736"/>
                      </a:lnTo>
                      <a:lnTo>
                        <a:pt x="1198" y="1768"/>
                      </a:lnTo>
                      <a:lnTo>
                        <a:pt x="1253" y="1797"/>
                      </a:lnTo>
                      <a:lnTo>
                        <a:pt x="1315" y="1821"/>
                      </a:lnTo>
                      <a:lnTo>
                        <a:pt x="1360" y="1833"/>
                      </a:lnTo>
                      <a:lnTo>
                        <a:pt x="1402" y="1839"/>
                      </a:lnTo>
                      <a:lnTo>
                        <a:pt x="1443" y="1839"/>
                      </a:lnTo>
                      <a:lnTo>
                        <a:pt x="1482" y="1831"/>
                      </a:lnTo>
                      <a:lnTo>
                        <a:pt x="1520" y="1818"/>
                      </a:lnTo>
                      <a:lnTo>
                        <a:pt x="1556" y="1801"/>
                      </a:lnTo>
                      <a:lnTo>
                        <a:pt x="1592" y="1781"/>
                      </a:lnTo>
                      <a:lnTo>
                        <a:pt x="1627" y="1755"/>
                      </a:lnTo>
                      <a:lnTo>
                        <a:pt x="1662" y="1727"/>
                      </a:lnTo>
                      <a:lnTo>
                        <a:pt x="1697" y="1696"/>
                      </a:lnTo>
                      <a:lnTo>
                        <a:pt x="1732" y="1663"/>
                      </a:lnTo>
                      <a:lnTo>
                        <a:pt x="1766" y="1630"/>
                      </a:lnTo>
                      <a:lnTo>
                        <a:pt x="1803" y="1595"/>
                      </a:lnTo>
                      <a:lnTo>
                        <a:pt x="1841" y="1560"/>
                      </a:lnTo>
                      <a:lnTo>
                        <a:pt x="1880" y="1525"/>
                      </a:lnTo>
                      <a:lnTo>
                        <a:pt x="1919" y="1492"/>
                      </a:lnTo>
                      <a:lnTo>
                        <a:pt x="1961" y="1461"/>
                      </a:lnTo>
                      <a:lnTo>
                        <a:pt x="2006" y="1434"/>
                      </a:lnTo>
                      <a:lnTo>
                        <a:pt x="2052" y="1409"/>
                      </a:lnTo>
                      <a:lnTo>
                        <a:pt x="2102" y="1389"/>
                      </a:lnTo>
                      <a:lnTo>
                        <a:pt x="2153" y="1374"/>
                      </a:lnTo>
                      <a:lnTo>
                        <a:pt x="2208" y="1366"/>
                      </a:lnTo>
                      <a:lnTo>
                        <a:pt x="2266" y="1364"/>
                      </a:lnTo>
                      <a:lnTo>
                        <a:pt x="2269" y="1331"/>
                      </a:lnTo>
                      <a:lnTo>
                        <a:pt x="2274" y="1299"/>
                      </a:lnTo>
                      <a:lnTo>
                        <a:pt x="2280" y="1270"/>
                      </a:lnTo>
                      <a:lnTo>
                        <a:pt x="2289" y="1242"/>
                      </a:lnTo>
                      <a:lnTo>
                        <a:pt x="2296" y="1219"/>
                      </a:lnTo>
                      <a:lnTo>
                        <a:pt x="2303" y="1200"/>
                      </a:lnTo>
                      <a:lnTo>
                        <a:pt x="2309" y="1187"/>
                      </a:lnTo>
                      <a:lnTo>
                        <a:pt x="2311" y="1183"/>
                      </a:lnTo>
                      <a:lnTo>
                        <a:pt x="2321" y="1168"/>
                      </a:lnTo>
                      <a:lnTo>
                        <a:pt x="2335" y="1160"/>
                      </a:lnTo>
                      <a:lnTo>
                        <a:pt x="2351" y="1157"/>
                      </a:lnTo>
                      <a:lnTo>
                        <a:pt x="2367" y="1161"/>
                      </a:lnTo>
                      <a:lnTo>
                        <a:pt x="2382" y="1171"/>
                      </a:lnTo>
                      <a:lnTo>
                        <a:pt x="2391" y="1184"/>
                      </a:lnTo>
                      <a:lnTo>
                        <a:pt x="2393" y="1200"/>
                      </a:lnTo>
                      <a:lnTo>
                        <a:pt x="2389" y="1218"/>
                      </a:lnTo>
                      <a:lnTo>
                        <a:pt x="2382" y="1234"/>
                      </a:lnTo>
                      <a:lnTo>
                        <a:pt x="2375" y="1257"/>
                      </a:lnTo>
                      <a:lnTo>
                        <a:pt x="2366" y="1283"/>
                      </a:lnTo>
                      <a:lnTo>
                        <a:pt x="2359" y="1312"/>
                      </a:lnTo>
                      <a:lnTo>
                        <a:pt x="2353" y="1344"/>
                      </a:lnTo>
                      <a:lnTo>
                        <a:pt x="2351" y="1373"/>
                      </a:lnTo>
                      <a:lnTo>
                        <a:pt x="2353" y="1402"/>
                      </a:lnTo>
                      <a:lnTo>
                        <a:pt x="2359" y="1425"/>
                      </a:lnTo>
                      <a:lnTo>
                        <a:pt x="2370" y="1450"/>
                      </a:lnTo>
                      <a:lnTo>
                        <a:pt x="2385" y="1474"/>
                      </a:lnTo>
                      <a:lnTo>
                        <a:pt x="2401" y="1496"/>
                      </a:lnTo>
                      <a:lnTo>
                        <a:pt x="2417" y="1515"/>
                      </a:lnTo>
                      <a:lnTo>
                        <a:pt x="2431" y="1531"/>
                      </a:lnTo>
                      <a:lnTo>
                        <a:pt x="2441" y="1543"/>
                      </a:lnTo>
                      <a:lnTo>
                        <a:pt x="2451" y="1557"/>
                      </a:lnTo>
                      <a:lnTo>
                        <a:pt x="2456" y="1573"/>
                      </a:lnTo>
                      <a:lnTo>
                        <a:pt x="2453" y="1589"/>
                      </a:lnTo>
                      <a:lnTo>
                        <a:pt x="2444" y="1604"/>
                      </a:lnTo>
                      <a:lnTo>
                        <a:pt x="2430" y="1614"/>
                      </a:lnTo>
                      <a:lnTo>
                        <a:pt x="2412" y="1617"/>
                      </a:lnTo>
                      <a:lnTo>
                        <a:pt x="2396" y="1614"/>
                      </a:lnTo>
                      <a:lnTo>
                        <a:pt x="2383" y="1605"/>
                      </a:lnTo>
                      <a:lnTo>
                        <a:pt x="2377" y="1599"/>
                      </a:lnTo>
                      <a:lnTo>
                        <a:pt x="2367" y="1589"/>
                      </a:lnTo>
                      <a:lnTo>
                        <a:pt x="2353" y="1575"/>
                      </a:lnTo>
                      <a:lnTo>
                        <a:pt x="2337" y="1554"/>
                      </a:lnTo>
                      <a:lnTo>
                        <a:pt x="2321" y="1533"/>
                      </a:lnTo>
                      <a:lnTo>
                        <a:pt x="2303" y="1508"/>
                      </a:lnTo>
                      <a:lnTo>
                        <a:pt x="2289" y="1480"/>
                      </a:lnTo>
                      <a:lnTo>
                        <a:pt x="2277" y="1451"/>
                      </a:lnTo>
                      <a:lnTo>
                        <a:pt x="2227" y="1451"/>
                      </a:lnTo>
                      <a:lnTo>
                        <a:pt x="2179" y="1457"/>
                      </a:lnTo>
                      <a:lnTo>
                        <a:pt x="2134" y="1470"/>
                      </a:lnTo>
                      <a:lnTo>
                        <a:pt x="2090" y="1486"/>
                      </a:lnTo>
                      <a:lnTo>
                        <a:pt x="2048" y="1508"/>
                      </a:lnTo>
                      <a:lnTo>
                        <a:pt x="2009" y="1533"/>
                      </a:lnTo>
                      <a:lnTo>
                        <a:pt x="1970" y="1562"/>
                      </a:lnTo>
                      <a:lnTo>
                        <a:pt x="1933" y="1592"/>
                      </a:lnTo>
                      <a:lnTo>
                        <a:pt x="1897" y="1624"/>
                      </a:lnTo>
                      <a:lnTo>
                        <a:pt x="1861" y="1657"/>
                      </a:lnTo>
                      <a:lnTo>
                        <a:pt x="1826" y="1691"/>
                      </a:lnTo>
                      <a:lnTo>
                        <a:pt x="1787" y="1728"/>
                      </a:lnTo>
                      <a:lnTo>
                        <a:pt x="1749" y="1765"/>
                      </a:lnTo>
                      <a:lnTo>
                        <a:pt x="1708" y="1800"/>
                      </a:lnTo>
                      <a:lnTo>
                        <a:pt x="1668" y="1831"/>
                      </a:lnTo>
                      <a:lnTo>
                        <a:pt x="1626" y="1860"/>
                      </a:lnTo>
                      <a:lnTo>
                        <a:pt x="1582" y="1885"/>
                      </a:lnTo>
                      <a:lnTo>
                        <a:pt x="1537" y="1904"/>
                      </a:lnTo>
                      <a:lnTo>
                        <a:pt x="1489" y="1918"/>
                      </a:lnTo>
                      <a:lnTo>
                        <a:pt x="1932" y="2377"/>
                      </a:lnTo>
                      <a:lnTo>
                        <a:pt x="1942" y="2391"/>
                      </a:lnTo>
                      <a:lnTo>
                        <a:pt x="1945" y="2407"/>
                      </a:lnTo>
                      <a:lnTo>
                        <a:pt x="1941" y="2425"/>
                      </a:lnTo>
                      <a:lnTo>
                        <a:pt x="1932" y="2438"/>
                      </a:lnTo>
                      <a:lnTo>
                        <a:pt x="1917" y="2447"/>
                      </a:lnTo>
                      <a:lnTo>
                        <a:pt x="1901" y="2450"/>
                      </a:lnTo>
                      <a:lnTo>
                        <a:pt x="1885" y="2447"/>
                      </a:lnTo>
                      <a:lnTo>
                        <a:pt x="1871" y="2436"/>
                      </a:lnTo>
                      <a:lnTo>
                        <a:pt x="1380" y="1930"/>
                      </a:lnTo>
                      <a:lnTo>
                        <a:pt x="1378" y="1927"/>
                      </a:lnTo>
                      <a:lnTo>
                        <a:pt x="1375" y="1923"/>
                      </a:lnTo>
                      <a:lnTo>
                        <a:pt x="1331" y="1916"/>
                      </a:lnTo>
                      <a:lnTo>
                        <a:pt x="1286" y="1901"/>
                      </a:lnTo>
                      <a:lnTo>
                        <a:pt x="1222" y="1876"/>
                      </a:lnTo>
                      <a:lnTo>
                        <a:pt x="1164" y="1847"/>
                      </a:lnTo>
                      <a:lnTo>
                        <a:pt x="1111" y="1815"/>
                      </a:lnTo>
                      <a:lnTo>
                        <a:pt x="1063" y="1779"/>
                      </a:lnTo>
                      <a:lnTo>
                        <a:pt x="1021" y="1741"/>
                      </a:lnTo>
                      <a:lnTo>
                        <a:pt x="984" y="1699"/>
                      </a:lnTo>
                      <a:lnTo>
                        <a:pt x="502" y="1699"/>
                      </a:lnTo>
                      <a:lnTo>
                        <a:pt x="498" y="1699"/>
                      </a:lnTo>
                      <a:lnTo>
                        <a:pt x="484" y="1699"/>
                      </a:lnTo>
                      <a:lnTo>
                        <a:pt x="460" y="1696"/>
                      </a:lnTo>
                      <a:lnTo>
                        <a:pt x="430" y="1694"/>
                      </a:lnTo>
                      <a:lnTo>
                        <a:pt x="394" y="1685"/>
                      </a:lnTo>
                      <a:lnTo>
                        <a:pt x="354" y="1673"/>
                      </a:lnTo>
                      <a:lnTo>
                        <a:pt x="309" y="1657"/>
                      </a:lnTo>
                      <a:lnTo>
                        <a:pt x="264" y="1634"/>
                      </a:lnTo>
                      <a:lnTo>
                        <a:pt x="218" y="1604"/>
                      </a:lnTo>
                      <a:lnTo>
                        <a:pt x="173" y="1564"/>
                      </a:lnTo>
                      <a:lnTo>
                        <a:pt x="132" y="1521"/>
                      </a:lnTo>
                      <a:lnTo>
                        <a:pt x="98" y="1470"/>
                      </a:lnTo>
                      <a:lnTo>
                        <a:pt x="69" y="1416"/>
                      </a:lnTo>
                      <a:lnTo>
                        <a:pt x="44" y="1356"/>
                      </a:lnTo>
                      <a:lnTo>
                        <a:pt x="25" y="1290"/>
                      </a:lnTo>
                      <a:lnTo>
                        <a:pt x="11" y="1221"/>
                      </a:lnTo>
                      <a:lnTo>
                        <a:pt x="3" y="1145"/>
                      </a:lnTo>
                      <a:lnTo>
                        <a:pt x="0" y="1065"/>
                      </a:lnTo>
                      <a:lnTo>
                        <a:pt x="3" y="996"/>
                      </a:lnTo>
                      <a:lnTo>
                        <a:pt x="11" y="932"/>
                      </a:lnTo>
                      <a:lnTo>
                        <a:pt x="22" y="874"/>
                      </a:lnTo>
                      <a:lnTo>
                        <a:pt x="38" y="819"/>
                      </a:lnTo>
                      <a:lnTo>
                        <a:pt x="58" y="769"/>
                      </a:lnTo>
                      <a:lnTo>
                        <a:pt x="82" y="724"/>
                      </a:lnTo>
                      <a:lnTo>
                        <a:pt x="106" y="682"/>
                      </a:lnTo>
                      <a:lnTo>
                        <a:pt x="134" y="646"/>
                      </a:lnTo>
                      <a:lnTo>
                        <a:pt x="164" y="613"/>
                      </a:lnTo>
                      <a:lnTo>
                        <a:pt x="195" y="582"/>
                      </a:lnTo>
                      <a:lnTo>
                        <a:pt x="227" y="556"/>
                      </a:lnTo>
                      <a:lnTo>
                        <a:pt x="259" y="533"/>
                      </a:lnTo>
                      <a:lnTo>
                        <a:pt x="292" y="513"/>
                      </a:lnTo>
                      <a:lnTo>
                        <a:pt x="324" y="494"/>
                      </a:lnTo>
                      <a:lnTo>
                        <a:pt x="378" y="469"/>
                      </a:lnTo>
                      <a:lnTo>
                        <a:pt x="431" y="450"/>
                      </a:lnTo>
                      <a:lnTo>
                        <a:pt x="482" y="436"/>
                      </a:lnTo>
                      <a:lnTo>
                        <a:pt x="527" y="424"/>
                      </a:lnTo>
                      <a:lnTo>
                        <a:pt x="568" y="418"/>
                      </a:lnTo>
                      <a:lnTo>
                        <a:pt x="600" y="414"/>
                      </a:lnTo>
                      <a:lnTo>
                        <a:pt x="624" y="411"/>
                      </a:lnTo>
                      <a:lnTo>
                        <a:pt x="640" y="369"/>
                      </a:lnTo>
                      <a:lnTo>
                        <a:pt x="664" y="327"/>
                      </a:lnTo>
                      <a:lnTo>
                        <a:pt x="694" y="288"/>
                      </a:lnTo>
                      <a:lnTo>
                        <a:pt x="729" y="250"/>
                      </a:lnTo>
                      <a:lnTo>
                        <a:pt x="768" y="217"/>
                      </a:lnTo>
                      <a:lnTo>
                        <a:pt x="810" y="188"/>
                      </a:lnTo>
                      <a:lnTo>
                        <a:pt x="855" y="163"/>
                      </a:lnTo>
                      <a:lnTo>
                        <a:pt x="899" y="143"/>
                      </a:lnTo>
                      <a:lnTo>
                        <a:pt x="945" y="127"/>
                      </a:lnTo>
                      <a:lnTo>
                        <a:pt x="994" y="115"/>
                      </a:lnTo>
                      <a:lnTo>
                        <a:pt x="1044" y="109"/>
                      </a:lnTo>
                      <a:lnTo>
                        <a:pt x="1095" y="109"/>
                      </a:lnTo>
                      <a:lnTo>
                        <a:pt x="1145" y="116"/>
                      </a:lnTo>
                      <a:lnTo>
                        <a:pt x="1195" y="130"/>
                      </a:lnTo>
                      <a:lnTo>
                        <a:pt x="1244" y="153"/>
                      </a:lnTo>
                      <a:lnTo>
                        <a:pt x="1246" y="151"/>
                      </a:lnTo>
                      <a:lnTo>
                        <a:pt x="1288" y="112"/>
                      </a:lnTo>
                      <a:lnTo>
                        <a:pt x="1334" y="79"/>
                      </a:lnTo>
                      <a:lnTo>
                        <a:pt x="1385" y="51"/>
                      </a:lnTo>
                      <a:lnTo>
                        <a:pt x="1437" y="29"/>
                      </a:lnTo>
                      <a:lnTo>
                        <a:pt x="1491" y="13"/>
                      </a:lnTo>
                      <a:lnTo>
                        <a:pt x="1547" y="3"/>
                      </a:lnTo>
                      <a:lnTo>
                        <a:pt x="1604" y="0"/>
                      </a:lnTo>
                      <a:close/>
                    </a:path>
                  </a:pathLst>
                </a:custGeom>
                <a:solidFill>
                  <a:srgbClr val="0097B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50" name="Freeform 8"/>
                <p:cNvSpPr>
                  <a:spLocks/>
                </p:cNvSpPr>
                <p:nvPr/>
              </p:nvSpPr>
              <p:spPr bwMode="auto">
                <a:xfrm>
                  <a:off x="7183438" y="979488"/>
                  <a:ext cx="593725" cy="673100"/>
                </a:xfrm>
                <a:custGeom>
                  <a:avLst/>
                  <a:gdLst>
                    <a:gd name="T0" fmla="*/ 616 w 749"/>
                    <a:gd name="T1" fmla="*/ 13 h 848"/>
                    <a:gd name="T2" fmla="*/ 627 w 749"/>
                    <a:gd name="T3" fmla="*/ 60 h 848"/>
                    <a:gd name="T4" fmla="*/ 612 w 749"/>
                    <a:gd name="T5" fmla="*/ 122 h 848"/>
                    <a:gd name="T6" fmla="*/ 624 w 749"/>
                    <a:gd name="T7" fmla="*/ 202 h 848"/>
                    <a:gd name="T8" fmla="*/ 667 w 749"/>
                    <a:gd name="T9" fmla="*/ 245 h 848"/>
                    <a:gd name="T10" fmla="*/ 705 w 749"/>
                    <a:gd name="T11" fmla="*/ 257 h 848"/>
                    <a:gd name="T12" fmla="*/ 737 w 749"/>
                    <a:gd name="T13" fmla="*/ 272 h 848"/>
                    <a:gd name="T14" fmla="*/ 744 w 749"/>
                    <a:gd name="T15" fmla="*/ 319 h 848"/>
                    <a:gd name="T16" fmla="*/ 705 w 749"/>
                    <a:gd name="T17" fmla="*/ 343 h 848"/>
                    <a:gd name="T18" fmla="*/ 683 w 749"/>
                    <a:gd name="T19" fmla="*/ 340 h 848"/>
                    <a:gd name="T20" fmla="*/ 615 w 749"/>
                    <a:gd name="T21" fmla="*/ 314 h 848"/>
                    <a:gd name="T22" fmla="*/ 542 w 749"/>
                    <a:gd name="T23" fmla="*/ 285 h 848"/>
                    <a:gd name="T24" fmla="*/ 437 w 749"/>
                    <a:gd name="T25" fmla="*/ 351 h 848"/>
                    <a:gd name="T26" fmla="*/ 362 w 749"/>
                    <a:gd name="T27" fmla="*/ 425 h 848"/>
                    <a:gd name="T28" fmla="*/ 342 w 749"/>
                    <a:gd name="T29" fmla="*/ 524 h 848"/>
                    <a:gd name="T30" fmla="*/ 345 w 749"/>
                    <a:gd name="T31" fmla="*/ 644 h 848"/>
                    <a:gd name="T32" fmla="*/ 362 w 749"/>
                    <a:gd name="T33" fmla="*/ 761 h 848"/>
                    <a:gd name="T34" fmla="*/ 365 w 749"/>
                    <a:gd name="T35" fmla="*/ 827 h 848"/>
                    <a:gd name="T36" fmla="*/ 329 w 749"/>
                    <a:gd name="T37" fmla="*/ 848 h 848"/>
                    <a:gd name="T38" fmla="*/ 293 w 749"/>
                    <a:gd name="T39" fmla="*/ 829 h 848"/>
                    <a:gd name="T40" fmla="*/ 280 w 749"/>
                    <a:gd name="T41" fmla="*/ 781 h 848"/>
                    <a:gd name="T42" fmla="*/ 262 w 749"/>
                    <a:gd name="T43" fmla="*/ 681 h 848"/>
                    <a:gd name="T44" fmla="*/ 203 w 749"/>
                    <a:gd name="T45" fmla="*/ 627 h 848"/>
                    <a:gd name="T46" fmla="*/ 101 w 749"/>
                    <a:gd name="T47" fmla="*/ 601 h 848"/>
                    <a:gd name="T48" fmla="*/ 33 w 749"/>
                    <a:gd name="T49" fmla="*/ 566 h 848"/>
                    <a:gd name="T50" fmla="*/ 5 w 749"/>
                    <a:gd name="T51" fmla="*/ 504 h 848"/>
                    <a:gd name="T52" fmla="*/ 1 w 749"/>
                    <a:gd name="T53" fmla="*/ 437 h 848"/>
                    <a:gd name="T54" fmla="*/ 5 w 749"/>
                    <a:gd name="T55" fmla="*/ 389 h 848"/>
                    <a:gd name="T56" fmla="*/ 26 w 749"/>
                    <a:gd name="T57" fmla="*/ 354 h 848"/>
                    <a:gd name="T58" fmla="*/ 74 w 749"/>
                    <a:gd name="T59" fmla="*/ 354 h 848"/>
                    <a:gd name="T60" fmla="*/ 91 w 749"/>
                    <a:gd name="T61" fmla="*/ 398 h 848"/>
                    <a:gd name="T62" fmla="*/ 87 w 749"/>
                    <a:gd name="T63" fmla="*/ 473 h 848"/>
                    <a:gd name="T64" fmla="*/ 100 w 749"/>
                    <a:gd name="T65" fmla="*/ 511 h 848"/>
                    <a:gd name="T66" fmla="*/ 193 w 749"/>
                    <a:gd name="T67" fmla="*/ 536 h 848"/>
                    <a:gd name="T68" fmla="*/ 258 w 749"/>
                    <a:gd name="T69" fmla="*/ 511 h 848"/>
                    <a:gd name="T70" fmla="*/ 281 w 749"/>
                    <a:gd name="T71" fmla="*/ 399 h 848"/>
                    <a:gd name="T72" fmla="*/ 341 w 749"/>
                    <a:gd name="T73" fmla="*/ 315 h 848"/>
                    <a:gd name="T74" fmla="*/ 454 w 749"/>
                    <a:gd name="T75" fmla="*/ 237 h 848"/>
                    <a:gd name="T76" fmla="*/ 531 w 749"/>
                    <a:gd name="T77" fmla="*/ 193 h 848"/>
                    <a:gd name="T78" fmla="*/ 528 w 749"/>
                    <a:gd name="T79" fmla="*/ 106 h 848"/>
                    <a:gd name="T80" fmla="*/ 541 w 749"/>
                    <a:gd name="T81" fmla="*/ 45 h 848"/>
                    <a:gd name="T82" fmla="*/ 556 w 749"/>
                    <a:gd name="T83" fmla="*/ 1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9" h="848">
                      <a:moveTo>
                        <a:pt x="586" y="0"/>
                      </a:moveTo>
                      <a:lnTo>
                        <a:pt x="602" y="3"/>
                      </a:lnTo>
                      <a:lnTo>
                        <a:pt x="616" y="13"/>
                      </a:lnTo>
                      <a:lnTo>
                        <a:pt x="627" y="26"/>
                      </a:lnTo>
                      <a:lnTo>
                        <a:pt x="630" y="42"/>
                      </a:lnTo>
                      <a:lnTo>
                        <a:pt x="627" y="60"/>
                      </a:lnTo>
                      <a:lnTo>
                        <a:pt x="622" y="74"/>
                      </a:lnTo>
                      <a:lnTo>
                        <a:pt x="616" y="96"/>
                      </a:lnTo>
                      <a:lnTo>
                        <a:pt x="612" y="122"/>
                      </a:lnTo>
                      <a:lnTo>
                        <a:pt x="612" y="150"/>
                      </a:lnTo>
                      <a:lnTo>
                        <a:pt x="615" y="177"/>
                      </a:lnTo>
                      <a:lnTo>
                        <a:pt x="624" y="202"/>
                      </a:lnTo>
                      <a:lnTo>
                        <a:pt x="637" y="221"/>
                      </a:lnTo>
                      <a:lnTo>
                        <a:pt x="651" y="235"/>
                      </a:lnTo>
                      <a:lnTo>
                        <a:pt x="667" y="245"/>
                      </a:lnTo>
                      <a:lnTo>
                        <a:pt x="683" y="251"/>
                      </a:lnTo>
                      <a:lnTo>
                        <a:pt x="695" y="256"/>
                      </a:lnTo>
                      <a:lnTo>
                        <a:pt x="705" y="257"/>
                      </a:lnTo>
                      <a:lnTo>
                        <a:pt x="708" y="257"/>
                      </a:lnTo>
                      <a:lnTo>
                        <a:pt x="724" y="261"/>
                      </a:lnTo>
                      <a:lnTo>
                        <a:pt x="737" y="272"/>
                      </a:lnTo>
                      <a:lnTo>
                        <a:pt x="746" y="286"/>
                      </a:lnTo>
                      <a:lnTo>
                        <a:pt x="749" y="304"/>
                      </a:lnTo>
                      <a:lnTo>
                        <a:pt x="744" y="319"/>
                      </a:lnTo>
                      <a:lnTo>
                        <a:pt x="734" y="331"/>
                      </a:lnTo>
                      <a:lnTo>
                        <a:pt x="721" y="340"/>
                      </a:lnTo>
                      <a:lnTo>
                        <a:pt x="705" y="343"/>
                      </a:lnTo>
                      <a:lnTo>
                        <a:pt x="702" y="343"/>
                      </a:lnTo>
                      <a:lnTo>
                        <a:pt x="696" y="343"/>
                      </a:lnTo>
                      <a:lnTo>
                        <a:pt x="683" y="340"/>
                      </a:lnTo>
                      <a:lnTo>
                        <a:pt x="663" y="335"/>
                      </a:lnTo>
                      <a:lnTo>
                        <a:pt x="640" y="327"/>
                      </a:lnTo>
                      <a:lnTo>
                        <a:pt x="615" y="314"/>
                      </a:lnTo>
                      <a:lnTo>
                        <a:pt x="590" y="295"/>
                      </a:lnTo>
                      <a:lnTo>
                        <a:pt x="566" y="270"/>
                      </a:lnTo>
                      <a:lnTo>
                        <a:pt x="542" y="285"/>
                      </a:lnTo>
                      <a:lnTo>
                        <a:pt x="512" y="302"/>
                      </a:lnTo>
                      <a:lnTo>
                        <a:pt x="477" y="324"/>
                      </a:lnTo>
                      <a:lnTo>
                        <a:pt x="437" y="351"/>
                      </a:lnTo>
                      <a:lnTo>
                        <a:pt x="393" y="383"/>
                      </a:lnTo>
                      <a:lnTo>
                        <a:pt x="376" y="402"/>
                      </a:lnTo>
                      <a:lnTo>
                        <a:pt x="362" y="425"/>
                      </a:lnTo>
                      <a:lnTo>
                        <a:pt x="352" y="454"/>
                      </a:lnTo>
                      <a:lnTo>
                        <a:pt x="347" y="488"/>
                      </a:lnTo>
                      <a:lnTo>
                        <a:pt x="342" y="524"/>
                      </a:lnTo>
                      <a:lnTo>
                        <a:pt x="341" y="563"/>
                      </a:lnTo>
                      <a:lnTo>
                        <a:pt x="342" y="602"/>
                      </a:lnTo>
                      <a:lnTo>
                        <a:pt x="345" y="644"/>
                      </a:lnTo>
                      <a:lnTo>
                        <a:pt x="349" y="685"/>
                      </a:lnTo>
                      <a:lnTo>
                        <a:pt x="355" y="724"/>
                      </a:lnTo>
                      <a:lnTo>
                        <a:pt x="362" y="761"/>
                      </a:lnTo>
                      <a:lnTo>
                        <a:pt x="371" y="795"/>
                      </a:lnTo>
                      <a:lnTo>
                        <a:pt x="371" y="811"/>
                      </a:lnTo>
                      <a:lnTo>
                        <a:pt x="365" y="827"/>
                      </a:lnTo>
                      <a:lnTo>
                        <a:pt x="355" y="839"/>
                      </a:lnTo>
                      <a:lnTo>
                        <a:pt x="339" y="846"/>
                      </a:lnTo>
                      <a:lnTo>
                        <a:pt x="329" y="848"/>
                      </a:lnTo>
                      <a:lnTo>
                        <a:pt x="315" y="846"/>
                      </a:lnTo>
                      <a:lnTo>
                        <a:pt x="303" y="839"/>
                      </a:lnTo>
                      <a:lnTo>
                        <a:pt x="293" y="829"/>
                      </a:lnTo>
                      <a:lnTo>
                        <a:pt x="287" y="816"/>
                      </a:lnTo>
                      <a:lnTo>
                        <a:pt x="284" y="803"/>
                      </a:lnTo>
                      <a:lnTo>
                        <a:pt x="280" y="781"/>
                      </a:lnTo>
                      <a:lnTo>
                        <a:pt x="274" y="753"/>
                      </a:lnTo>
                      <a:lnTo>
                        <a:pt x="268" y="720"/>
                      </a:lnTo>
                      <a:lnTo>
                        <a:pt x="262" y="681"/>
                      </a:lnTo>
                      <a:lnTo>
                        <a:pt x="258" y="639"/>
                      </a:lnTo>
                      <a:lnTo>
                        <a:pt x="233" y="633"/>
                      </a:lnTo>
                      <a:lnTo>
                        <a:pt x="203" y="627"/>
                      </a:lnTo>
                      <a:lnTo>
                        <a:pt x="169" y="618"/>
                      </a:lnTo>
                      <a:lnTo>
                        <a:pt x="135" y="610"/>
                      </a:lnTo>
                      <a:lnTo>
                        <a:pt x="101" y="601"/>
                      </a:lnTo>
                      <a:lnTo>
                        <a:pt x="72" y="592"/>
                      </a:lnTo>
                      <a:lnTo>
                        <a:pt x="50" y="582"/>
                      </a:lnTo>
                      <a:lnTo>
                        <a:pt x="33" y="566"/>
                      </a:lnTo>
                      <a:lnTo>
                        <a:pt x="20" y="549"/>
                      </a:lnTo>
                      <a:lnTo>
                        <a:pt x="11" y="527"/>
                      </a:lnTo>
                      <a:lnTo>
                        <a:pt x="5" y="504"/>
                      </a:lnTo>
                      <a:lnTo>
                        <a:pt x="1" y="481"/>
                      </a:lnTo>
                      <a:lnTo>
                        <a:pt x="0" y="459"/>
                      </a:lnTo>
                      <a:lnTo>
                        <a:pt x="1" y="437"/>
                      </a:lnTo>
                      <a:lnTo>
                        <a:pt x="3" y="417"/>
                      </a:lnTo>
                      <a:lnTo>
                        <a:pt x="4" y="401"/>
                      </a:lnTo>
                      <a:lnTo>
                        <a:pt x="5" y="389"/>
                      </a:lnTo>
                      <a:lnTo>
                        <a:pt x="7" y="382"/>
                      </a:lnTo>
                      <a:lnTo>
                        <a:pt x="14" y="366"/>
                      </a:lnTo>
                      <a:lnTo>
                        <a:pt x="26" y="354"/>
                      </a:lnTo>
                      <a:lnTo>
                        <a:pt x="40" y="347"/>
                      </a:lnTo>
                      <a:lnTo>
                        <a:pt x="58" y="347"/>
                      </a:lnTo>
                      <a:lnTo>
                        <a:pt x="74" y="354"/>
                      </a:lnTo>
                      <a:lnTo>
                        <a:pt x="85" y="366"/>
                      </a:lnTo>
                      <a:lnTo>
                        <a:pt x="91" y="382"/>
                      </a:lnTo>
                      <a:lnTo>
                        <a:pt x="91" y="398"/>
                      </a:lnTo>
                      <a:lnTo>
                        <a:pt x="87" y="425"/>
                      </a:lnTo>
                      <a:lnTo>
                        <a:pt x="85" y="450"/>
                      </a:lnTo>
                      <a:lnTo>
                        <a:pt x="87" y="473"/>
                      </a:lnTo>
                      <a:lnTo>
                        <a:pt x="90" y="492"/>
                      </a:lnTo>
                      <a:lnTo>
                        <a:pt x="94" y="505"/>
                      </a:lnTo>
                      <a:lnTo>
                        <a:pt x="100" y="511"/>
                      </a:lnTo>
                      <a:lnTo>
                        <a:pt x="127" y="520"/>
                      </a:lnTo>
                      <a:lnTo>
                        <a:pt x="159" y="528"/>
                      </a:lnTo>
                      <a:lnTo>
                        <a:pt x="193" y="536"/>
                      </a:lnTo>
                      <a:lnTo>
                        <a:pt x="226" y="544"/>
                      </a:lnTo>
                      <a:lnTo>
                        <a:pt x="255" y="550"/>
                      </a:lnTo>
                      <a:lnTo>
                        <a:pt x="258" y="511"/>
                      </a:lnTo>
                      <a:lnTo>
                        <a:pt x="262" y="472"/>
                      </a:lnTo>
                      <a:lnTo>
                        <a:pt x="270" y="434"/>
                      </a:lnTo>
                      <a:lnTo>
                        <a:pt x="281" y="399"/>
                      </a:lnTo>
                      <a:lnTo>
                        <a:pt x="297" y="367"/>
                      </a:lnTo>
                      <a:lnTo>
                        <a:pt x="316" y="338"/>
                      </a:lnTo>
                      <a:lnTo>
                        <a:pt x="341" y="315"/>
                      </a:lnTo>
                      <a:lnTo>
                        <a:pt x="381" y="286"/>
                      </a:lnTo>
                      <a:lnTo>
                        <a:pt x="419" y="260"/>
                      </a:lnTo>
                      <a:lnTo>
                        <a:pt x="454" y="237"/>
                      </a:lnTo>
                      <a:lnTo>
                        <a:pt x="484" y="219"/>
                      </a:lnTo>
                      <a:lnTo>
                        <a:pt x="509" y="203"/>
                      </a:lnTo>
                      <a:lnTo>
                        <a:pt x="531" y="193"/>
                      </a:lnTo>
                      <a:lnTo>
                        <a:pt x="526" y="163"/>
                      </a:lnTo>
                      <a:lnTo>
                        <a:pt x="526" y="134"/>
                      </a:lnTo>
                      <a:lnTo>
                        <a:pt x="528" y="106"/>
                      </a:lnTo>
                      <a:lnTo>
                        <a:pt x="532" y="83"/>
                      </a:lnTo>
                      <a:lnTo>
                        <a:pt x="537" y="61"/>
                      </a:lnTo>
                      <a:lnTo>
                        <a:pt x="541" y="45"/>
                      </a:lnTo>
                      <a:lnTo>
                        <a:pt x="545" y="34"/>
                      </a:lnTo>
                      <a:lnTo>
                        <a:pt x="547" y="28"/>
                      </a:lnTo>
                      <a:lnTo>
                        <a:pt x="556" y="13"/>
                      </a:lnTo>
                      <a:lnTo>
                        <a:pt x="570" y="5"/>
                      </a:lnTo>
                      <a:lnTo>
                        <a:pt x="586" y="0"/>
                      </a:lnTo>
                      <a:close/>
                    </a:path>
                  </a:pathLst>
                </a:custGeom>
                <a:solidFill>
                  <a:srgbClr val="0097B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51" name="Freeform 9"/>
                <p:cNvSpPr>
                  <a:spLocks/>
                </p:cNvSpPr>
                <p:nvPr/>
              </p:nvSpPr>
              <p:spPr bwMode="auto">
                <a:xfrm>
                  <a:off x="7769226" y="909638"/>
                  <a:ext cx="700088" cy="273050"/>
                </a:xfrm>
                <a:custGeom>
                  <a:avLst/>
                  <a:gdLst>
                    <a:gd name="T0" fmla="*/ 318 w 883"/>
                    <a:gd name="T1" fmla="*/ 6 h 344"/>
                    <a:gd name="T2" fmla="*/ 407 w 883"/>
                    <a:gd name="T3" fmla="*/ 39 h 344"/>
                    <a:gd name="T4" fmla="*/ 487 w 883"/>
                    <a:gd name="T5" fmla="*/ 97 h 344"/>
                    <a:gd name="T6" fmla="*/ 534 w 883"/>
                    <a:gd name="T7" fmla="*/ 110 h 344"/>
                    <a:gd name="T8" fmla="*/ 565 w 883"/>
                    <a:gd name="T9" fmla="*/ 74 h 344"/>
                    <a:gd name="T10" fmla="*/ 608 w 883"/>
                    <a:gd name="T11" fmla="*/ 46 h 344"/>
                    <a:gd name="T12" fmla="*/ 662 w 883"/>
                    <a:gd name="T13" fmla="*/ 36 h 344"/>
                    <a:gd name="T14" fmla="*/ 740 w 883"/>
                    <a:gd name="T15" fmla="*/ 37 h 344"/>
                    <a:gd name="T16" fmla="*/ 803 w 883"/>
                    <a:gd name="T17" fmla="*/ 42 h 344"/>
                    <a:gd name="T18" fmla="*/ 841 w 883"/>
                    <a:gd name="T19" fmla="*/ 45 h 344"/>
                    <a:gd name="T20" fmla="*/ 862 w 883"/>
                    <a:gd name="T21" fmla="*/ 52 h 344"/>
                    <a:gd name="T22" fmla="*/ 883 w 883"/>
                    <a:gd name="T23" fmla="*/ 77 h 344"/>
                    <a:gd name="T24" fmla="*/ 878 w 883"/>
                    <a:gd name="T25" fmla="*/ 110 h 344"/>
                    <a:gd name="T26" fmla="*/ 852 w 883"/>
                    <a:gd name="T27" fmla="*/ 130 h 344"/>
                    <a:gd name="T28" fmla="*/ 830 w 883"/>
                    <a:gd name="T29" fmla="*/ 130 h 344"/>
                    <a:gd name="T30" fmla="*/ 796 w 883"/>
                    <a:gd name="T31" fmla="*/ 127 h 344"/>
                    <a:gd name="T32" fmla="*/ 738 w 883"/>
                    <a:gd name="T33" fmla="*/ 123 h 344"/>
                    <a:gd name="T34" fmla="*/ 662 w 883"/>
                    <a:gd name="T35" fmla="*/ 122 h 344"/>
                    <a:gd name="T36" fmla="*/ 630 w 883"/>
                    <a:gd name="T37" fmla="*/ 132 h 344"/>
                    <a:gd name="T38" fmla="*/ 607 w 883"/>
                    <a:gd name="T39" fmla="*/ 156 h 344"/>
                    <a:gd name="T40" fmla="*/ 592 w 883"/>
                    <a:gd name="T41" fmla="*/ 184 h 344"/>
                    <a:gd name="T42" fmla="*/ 587 w 883"/>
                    <a:gd name="T43" fmla="*/ 204 h 344"/>
                    <a:gd name="T44" fmla="*/ 617 w 883"/>
                    <a:gd name="T45" fmla="*/ 246 h 344"/>
                    <a:gd name="T46" fmla="*/ 635 w 883"/>
                    <a:gd name="T47" fmla="*/ 274 h 344"/>
                    <a:gd name="T48" fmla="*/ 643 w 883"/>
                    <a:gd name="T49" fmla="*/ 294 h 344"/>
                    <a:gd name="T50" fmla="*/ 636 w 883"/>
                    <a:gd name="T51" fmla="*/ 326 h 344"/>
                    <a:gd name="T52" fmla="*/ 616 w 883"/>
                    <a:gd name="T53" fmla="*/ 341 h 344"/>
                    <a:gd name="T54" fmla="*/ 601 w 883"/>
                    <a:gd name="T55" fmla="*/ 344 h 344"/>
                    <a:gd name="T56" fmla="*/ 574 w 883"/>
                    <a:gd name="T57" fmla="*/ 335 h 344"/>
                    <a:gd name="T58" fmla="*/ 552 w 883"/>
                    <a:gd name="T59" fmla="*/ 303 h 344"/>
                    <a:gd name="T60" fmla="*/ 513 w 883"/>
                    <a:gd name="T61" fmla="*/ 251 h 344"/>
                    <a:gd name="T62" fmla="*/ 462 w 883"/>
                    <a:gd name="T63" fmla="*/ 191 h 344"/>
                    <a:gd name="T64" fmla="*/ 401 w 883"/>
                    <a:gd name="T65" fmla="*/ 138 h 344"/>
                    <a:gd name="T66" fmla="*/ 336 w 883"/>
                    <a:gd name="T67" fmla="*/ 100 h 344"/>
                    <a:gd name="T68" fmla="*/ 264 w 883"/>
                    <a:gd name="T69" fmla="*/ 85 h 344"/>
                    <a:gd name="T70" fmla="*/ 196 w 883"/>
                    <a:gd name="T71" fmla="*/ 94 h 344"/>
                    <a:gd name="T72" fmla="*/ 138 w 883"/>
                    <a:gd name="T73" fmla="*/ 114 h 344"/>
                    <a:gd name="T74" fmla="*/ 98 w 883"/>
                    <a:gd name="T75" fmla="*/ 138 h 344"/>
                    <a:gd name="T76" fmla="*/ 76 w 883"/>
                    <a:gd name="T77" fmla="*/ 155 h 344"/>
                    <a:gd name="T78" fmla="*/ 57 w 883"/>
                    <a:gd name="T79" fmla="*/ 167 h 344"/>
                    <a:gd name="T80" fmla="*/ 25 w 883"/>
                    <a:gd name="T81" fmla="*/ 165 h 344"/>
                    <a:gd name="T82" fmla="*/ 3 w 883"/>
                    <a:gd name="T83" fmla="*/ 141 h 344"/>
                    <a:gd name="T84" fmla="*/ 3 w 883"/>
                    <a:gd name="T85" fmla="*/ 109 h 344"/>
                    <a:gd name="T86" fmla="*/ 18 w 883"/>
                    <a:gd name="T87" fmla="*/ 91 h 344"/>
                    <a:gd name="T88" fmla="*/ 44 w 883"/>
                    <a:gd name="T89" fmla="*/ 71 h 344"/>
                    <a:gd name="T90" fmla="*/ 89 w 883"/>
                    <a:gd name="T91" fmla="*/ 43 h 344"/>
                    <a:gd name="T92" fmla="*/ 151 w 883"/>
                    <a:gd name="T93" fmla="*/ 17 h 344"/>
                    <a:gd name="T94" fmla="*/ 228 w 883"/>
                    <a:gd name="T95" fmla="*/ 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3" h="344">
                      <a:moveTo>
                        <a:pt x="272" y="0"/>
                      </a:moveTo>
                      <a:lnTo>
                        <a:pt x="318" y="6"/>
                      </a:lnTo>
                      <a:lnTo>
                        <a:pt x="363" y="19"/>
                      </a:lnTo>
                      <a:lnTo>
                        <a:pt x="407" y="39"/>
                      </a:lnTo>
                      <a:lnTo>
                        <a:pt x="449" y="67"/>
                      </a:lnTo>
                      <a:lnTo>
                        <a:pt x="487" y="97"/>
                      </a:lnTo>
                      <a:lnTo>
                        <a:pt x="523" y="132"/>
                      </a:lnTo>
                      <a:lnTo>
                        <a:pt x="534" y="110"/>
                      </a:lnTo>
                      <a:lnTo>
                        <a:pt x="549" y="91"/>
                      </a:lnTo>
                      <a:lnTo>
                        <a:pt x="565" y="74"/>
                      </a:lnTo>
                      <a:lnTo>
                        <a:pt x="585" y="58"/>
                      </a:lnTo>
                      <a:lnTo>
                        <a:pt x="608" y="46"/>
                      </a:lnTo>
                      <a:lnTo>
                        <a:pt x="633" y="39"/>
                      </a:lnTo>
                      <a:lnTo>
                        <a:pt x="662" y="36"/>
                      </a:lnTo>
                      <a:lnTo>
                        <a:pt x="703" y="36"/>
                      </a:lnTo>
                      <a:lnTo>
                        <a:pt x="740" y="37"/>
                      </a:lnTo>
                      <a:lnTo>
                        <a:pt x="775" y="39"/>
                      </a:lnTo>
                      <a:lnTo>
                        <a:pt x="803" y="42"/>
                      </a:lnTo>
                      <a:lnTo>
                        <a:pt x="825" y="43"/>
                      </a:lnTo>
                      <a:lnTo>
                        <a:pt x="841" y="45"/>
                      </a:lnTo>
                      <a:lnTo>
                        <a:pt x="846" y="46"/>
                      </a:lnTo>
                      <a:lnTo>
                        <a:pt x="862" y="52"/>
                      </a:lnTo>
                      <a:lnTo>
                        <a:pt x="874" y="62"/>
                      </a:lnTo>
                      <a:lnTo>
                        <a:pt x="883" y="77"/>
                      </a:lnTo>
                      <a:lnTo>
                        <a:pt x="883" y="94"/>
                      </a:lnTo>
                      <a:lnTo>
                        <a:pt x="878" y="110"/>
                      </a:lnTo>
                      <a:lnTo>
                        <a:pt x="867" y="123"/>
                      </a:lnTo>
                      <a:lnTo>
                        <a:pt x="852" y="130"/>
                      </a:lnTo>
                      <a:lnTo>
                        <a:pt x="835" y="132"/>
                      </a:lnTo>
                      <a:lnTo>
                        <a:pt x="830" y="130"/>
                      </a:lnTo>
                      <a:lnTo>
                        <a:pt x="817" y="129"/>
                      </a:lnTo>
                      <a:lnTo>
                        <a:pt x="796" y="127"/>
                      </a:lnTo>
                      <a:lnTo>
                        <a:pt x="770" y="125"/>
                      </a:lnTo>
                      <a:lnTo>
                        <a:pt x="738" y="123"/>
                      </a:lnTo>
                      <a:lnTo>
                        <a:pt x="701" y="122"/>
                      </a:lnTo>
                      <a:lnTo>
                        <a:pt x="662" y="122"/>
                      </a:lnTo>
                      <a:lnTo>
                        <a:pt x="645" y="125"/>
                      </a:lnTo>
                      <a:lnTo>
                        <a:pt x="630" y="132"/>
                      </a:lnTo>
                      <a:lnTo>
                        <a:pt x="617" y="143"/>
                      </a:lnTo>
                      <a:lnTo>
                        <a:pt x="607" y="156"/>
                      </a:lnTo>
                      <a:lnTo>
                        <a:pt x="600" y="171"/>
                      </a:lnTo>
                      <a:lnTo>
                        <a:pt x="592" y="184"/>
                      </a:lnTo>
                      <a:lnTo>
                        <a:pt x="588" y="196"/>
                      </a:lnTo>
                      <a:lnTo>
                        <a:pt x="587" y="204"/>
                      </a:lnTo>
                      <a:lnTo>
                        <a:pt x="603" y="228"/>
                      </a:lnTo>
                      <a:lnTo>
                        <a:pt x="617" y="246"/>
                      </a:lnTo>
                      <a:lnTo>
                        <a:pt x="627" y="262"/>
                      </a:lnTo>
                      <a:lnTo>
                        <a:pt x="635" y="274"/>
                      </a:lnTo>
                      <a:lnTo>
                        <a:pt x="637" y="278"/>
                      </a:lnTo>
                      <a:lnTo>
                        <a:pt x="643" y="294"/>
                      </a:lnTo>
                      <a:lnTo>
                        <a:pt x="643" y="312"/>
                      </a:lnTo>
                      <a:lnTo>
                        <a:pt x="636" y="326"/>
                      </a:lnTo>
                      <a:lnTo>
                        <a:pt x="623" y="338"/>
                      </a:lnTo>
                      <a:lnTo>
                        <a:pt x="616" y="341"/>
                      </a:lnTo>
                      <a:lnTo>
                        <a:pt x="608" y="344"/>
                      </a:lnTo>
                      <a:lnTo>
                        <a:pt x="601" y="344"/>
                      </a:lnTo>
                      <a:lnTo>
                        <a:pt x="587" y="341"/>
                      </a:lnTo>
                      <a:lnTo>
                        <a:pt x="574" y="335"/>
                      </a:lnTo>
                      <a:lnTo>
                        <a:pt x="565" y="323"/>
                      </a:lnTo>
                      <a:lnTo>
                        <a:pt x="552" y="303"/>
                      </a:lnTo>
                      <a:lnTo>
                        <a:pt x="534" y="278"/>
                      </a:lnTo>
                      <a:lnTo>
                        <a:pt x="513" y="251"/>
                      </a:lnTo>
                      <a:lnTo>
                        <a:pt x="488" y="222"/>
                      </a:lnTo>
                      <a:lnTo>
                        <a:pt x="462" y="191"/>
                      </a:lnTo>
                      <a:lnTo>
                        <a:pt x="433" y="164"/>
                      </a:lnTo>
                      <a:lnTo>
                        <a:pt x="401" y="138"/>
                      </a:lnTo>
                      <a:lnTo>
                        <a:pt x="369" y="116"/>
                      </a:lnTo>
                      <a:lnTo>
                        <a:pt x="336" y="100"/>
                      </a:lnTo>
                      <a:lnTo>
                        <a:pt x="302" y="90"/>
                      </a:lnTo>
                      <a:lnTo>
                        <a:pt x="264" y="85"/>
                      </a:lnTo>
                      <a:lnTo>
                        <a:pt x="228" y="88"/>
                      </a:lnTo>
                      <a:lnTo>
                        <a:pt x="196" y="94"/>
                      </a:lnTo>
                      <a:lnTo>
                        <a:pt x="166" y="103"/>
                      </a:lnTo>
                      <a:lnTo>
                        <a:pt x="138" y="114"/>
                      </a:lnTo>
                      <a:lnTo>
                        <a:pt x="116" y="126"/>
                      </a:lnTo>
                      <a:lnTo>
                        <a:pt x="98" y="138"/>
                      </a:lnTo>
                      <a:lnTo>
                        <a:pt x="85" y="148"/>
                      </a:lnTo>
                      <a:lnTo>
                        <a:pt x="76" y="155"/>
                      </a:lnTo>
                      <a:lnTo>
                        <a:pt x="71" y="158"/>
                      </a:lnTo>
                      <a:lnTo>
                        <a:pt x="57" y="167"/>
                      </a:lnTo>
                      <a:lnTo>
                        <a:pt x="41" y="170"/>
                      </a:lnTo>
                      <a:lnTo>
                        <a:pt x="25" y="165"/>
                      </a:lnTo>
                      <a:lnTo>
                        <a:pt x="12" y="155"/>
                      </a:lnTo>
                      <a:lnTo>
                        <a:pt x="3" y="141"/>
                      </a:lnTo>
                      <a:lnTo>
                        <a:pt x="0" y="125"/>
                      </a:lnTo>
                      <a:lnTo>
                        <a:pt x="3" y="109"/>
                      </a:lnTo>
                      <a:lnTo>
                        <a:pt x="13" y="96"/>
                      </a:lnTo>
                      <a:lnTo>
                        <a:pt x="18" y="91"/>
                      </a:lnTo>
                      <a:lnTo>
                        <a:pt x="28" y="82"/>
                      </a:lnTo>
                      <a:lnTo>
                        <a:pt x="44" y="71"/>
                      </a:lnTo>
                      <a:lnTo>
                        <a:pt x="63" y="58"/>
                      </a:lnTo>
                      <a:lnTo>
                        <a:pt x="89" y="43"/>
                      </a:lnTo>
                      <a:lnTo>
                        <a:pt x="118" y="30"/>
                      </a:lnTo>
                      <a:lnTo>
                        <a:pt x="151" y="17"/>
                      </a:lnTo>
                      <a:lnTo>
                        <a:pt x="188" y="7"/>
                      </a:lnTo>
                      <a:lnTo>
                        <a:pt x="228" y="1"/>
                      </a:lnTo>
                      <a:lnTo>
                        <a:pt x="272" y="0"/>
                      </a:lnTo>
                      <a:close/>
                    </a:path>
                  </a:pathLst>
                </a:custGeom>
                <a:solidFill>
                  <a:srgbClr val="0097B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52" name="Freeform 10"/>
                <p:cNvSpPr>
                  <a:spLocks/>
                </p:cNvSpPr>
                <p:nvPr/>
              </p:nvSpPr>
              <p:spPr bwMode="auto">
                <a:xfrm>
                  <a:off x="7975601" y="1389063"/>
                  <a:ext cx="498475" cy="395288"/>
                </a:xfrm>
                <a:custGeom>
                  <a:avLst/>
                  <a:gdLst>
                    <a:gd name="T0" fmla="*/ 504 w 629"/>
                    <a:gd name="T1" fmla="*/ 6 h 496"/>
                    <a:gd name="T2" fmla="*/ 524 w 629"/>
                    <a:gd name="T3" fmla="*/ 33 h 496"/>
                    <a:gd name="T4" fmla="*/ 518 w 629"/>
                    <a:gd name="T5" fmla="*/ 65 h 496"/>
                    <a:gd name="T6" fmla="*/ 504 w 629"/>
                    <a:gd name="T7" fmla="*/ 80 h 496"/>
                    <a:gd name="T8" fmla="*/ 486 w 629"/>
                    <a:gd name="T9" fmla="*/ 94 h 496"/>
                    <a:gd name="T10" fmla="*/ 463 w 629"/>
                    <a:gd name="T11" fmla="*/ 120 h 496"/>
                    <a:gd name="T12" fmla="*/ 447 w 629"/>
                    <a:gd name="T13" fmla="*/ 155 h 496"/>
                    <a:gd name="T14" fmla="*/ 446 w 629"/>
                    <a:gd name="T15" fmla="*/ 194 h 496"/>
                    <a:gd name="T16" fmla="*/ 470 w 629"/>
                    <a:gd name="T17" fmla="*/ 236 h 496"/>
                    <a:gd name="T18" fmla="*/ 515 w 629"/>
                    <a:gd name="T19" fmla="*/ 274 h 496"/>
                    <a:gd name="T20" fmla="*/ 563 w 629"/>
                    <a:gd name="T21" fmla="*/ 302 h 496"/>
                    <a:gd name="T22" fmla="*/ 601 w 629"/>
                    <a:gd name="T23" fmla="*/ 319 h 496"/>
                    <a:gd name="T24" fmla="*/ 624 w 629"/>
                    <a:gd name="T25" fmla="*/ 342 h 496"/>
                    <a:gd name="T26" fmla="*/ 626 w 629"/>
                    <a:gd name="T27" fmla="*/ 374 h 496"/>
                    <a:gd name="T28" fmla="*/ 602 w 629"/>
                    <a:gd name="T29" fmla="*/ 399 h 496"/>
                    <a:gd name="T30" fmla="*/ 578 w 629"/>
                    <a:gd name="T31" fmla="*/ 402 h 496"/>
                    <a:gd name="T32" fmla="*/ 562 w 629"/>
                    <a:gd name="T33" fmla="*/ 396 h 496"/>
                    <a:gd name="T34" fmla="*/ 528 w 629"/>
                    <a:gd name="T35" fmla="*/ 381 h 496"/>
                    <a:gd name="T36" fmla="*/ 483 w 629"/>
                    <a:gd name="T37" fmla="*/ 355 h 496"/>
                    <a:gd name="T38" fmla="*/ 433 w 629"/>
                    <a:gd name="T39" fmla="*/ 319 h 496"/>
                    <a:gd name="T40" fmla="*/ 391 w 629"/>
                    <a:gd name="T41" fmla="*/ 273 h 496"/>
                    <a:gd name="T42" fmla="*/ 361 w 629"/>
                    <a:gd name="T43" fmla="*/ 275 h 496"/>
                    <a:gd name="T44" fmla="*/ 298 w 629"/>
                    <a:gd name="T45" fmla="*/ 283 h 496"/>
                    <a:gd name="T46" fmla="*/ 202 w 629"/>
                    <a:gd name="T47" fmla="*/ 300 h 496"/>
                    <a:gd name="T48" fmla="*/ 157 w 629"/>
                    <a:gd name="T49" fmla="*/ 320 h 496"/>
                    <a:gd name="T50" fmla="*/ 125 w 629"/>
                    <a:gd name="T51" fmla="*/ 355 h 496"/>
                    <a:gd name="T52" fmla="*/ 105 w 629"/>
                    <a:gd name="T53" fmla="*/ 396 h 496"/>
                    <a:gd name="T54" fmla="*/ 92 w 629"/>
                    <a:gd name="T55" fmla="*/ 432 h 496"/>
                    <a:gd name="T56" fmla="*/ 86 w 629"/>
                    <a:gd name="T57" fmla="*/ 455 h 496"/>
                    <a:gd name="T58" fmla="*/ 80 w 629"/>
                    <a:gd name="T59" fmla="*/ 473 h 496"/>
                    <a:gd name="T60" fmla="*/ 58 w 629"/>
                    <a:gd name="T61" fmla="*/ 493 h 496"/>
                    <a:gd name="T62" fmla="*/ 36 w 629"/>
                    <a:gd name="T63" fmla="*/ 495 h 496"/>
                    <a:gd name="T64" fmla="*/ 9 w 629"/>
                    <a:gd name="T65" fmla="*/ 479 h 496"/>
                    <a:gd name="T66" fmla="*/ 0 w 629"/>
                    <a:gd name="T67" fmla="*/ 447 h 496"/>
                    <a:gd name="T68" fmla="*/ 3 w 629"/>
                    <a:gd name="T69" fmla="*/ 431 h 496"/>
                    <a:gd name="T70" fmla="*/ 13 w 629"/>
                    <a:gd name="T71" fmla="*/ 396 h 496"/>
                    <a:gd name="T72" fmla="*/ 29 w 629"/>
                    <a:gd name="T73" fmla="*/ 351 h 496"/>
                    <a:gd name="T74" fmla="*/ 57 w 629"/>
                    <a:gd name="T75" fmla="*/ 302 h 496"/>
                    <a:gd name="T76" fmla="*/ 97 w 629"/>
                    <a:gd name="T77" fmla="*/ 258 h 496"/>
                    <a:gd name="T78" fmla="*/ 153 w 629"/>
                    <a:gd name="T79" fmla="*/ 225 h 496"/>
                    <a:gd name="T80" fmla="*/ 232 w 629"/>
                    <a:gd name="T81" fmla="*/ 207 h 496"/>
                    <a:gd name="T82" fmla="*/ 306 w 629"/>
                    <a:gd name="T83" fmla="*/ 196 h 496"/>
                    <a:gd name="T84" fmla="*/ 357 w 629"/>
                    <a:gd name="T85" fmla="*/ 190 h 496"/>
                    <a:gd name="T86" fmla="*/ 364 w 629"/>
                    <a:gd name="T87" fmla="*/ 130 h 496"/>
                    <a:gd name="T88" fmla="*/ 388 w 629"/>
                    <a:gd name="T89" fmla="*/ 80 h 496"/>
                    <a:gd name="T90" fmla="*/ 418 w 629"/>
                    <a:gd name="T91" fmla="*/ 42 h 496"/>
                    <a:gd name="T92" fmla="*/ 444 w 629"/>
                    <a:gd name="T93" fmla="*/ 17 h 496"/>
                    <a:gd name="T94" fmla="*/ 457 w 629"/>
                    <a:gd name="T95" fmla="*/ 7 h 496"/>
                    <a:gd name="T96" fmla="*/ 489 w 629"/>
                    <a:gd name="T97"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9" h="496">
                      <a:moveTo>
                        <a:pt x="489" y="0"/>
                      </a:moveTo>
                      <a:lnTo>
                        <a:pt x="504" y="6"/>
                      </a:lnTo>
                      <a:lnTo>
                        <a:pt x="517" y="17"/>
                      </a:lnTo>
                      <a:lnTo>
                        <a:pt x="524" y="33"/>
                      </a:lnTo>
                      <a:lnTo>
                        <a:pt x="524" y="49"/>
                      </a:lnTo>
                      <a:lnTo>
                        <a:pt x="518" y="65"/>
                      </a:lnTo>
                      <a:lnTo>
                        <a:pt x="507" y="77"/>
                      </a:lnTo>
                      <a:lnTo>
                        <a:pt x="504" y="80"/>
                      </a:lnTo>
                      <a:lnTo>
                        <a:pt x="496" y="85"/>
                      </a:lnTo>
                      <a:lnTo>
                        <a:pt x="486" y="94"/>
                      </a:lnTo>
                      <a:lnTo>
                        <a:pt x="475" y="106"/>
                      </a:lnTo>
                      <a:lnTo>
                        <a:pt x="463" y="120"/>
                      </a:lnTo>
                      <a:lnTo>
                        <a:pt x="454" y="136"/>
                      </a:lnTo>
                      <a:lnTo>
                        <a:pt x="447" y="155"/>
                      </a:lnTo>
                      <a:lnTo>
                        <a:pt x="443" y="174"/>
                      </a:lnTo>
                      <a:lnTo>
                        <a:pt x="446" y="194"/>
                      </a:lnTo>
                      <a:lnTo>
                        <a:pt x="454" y="216"/>
                      </a:lnTo>
                      <a:lnTo>
                        <a:pt x="470" y="236"/>
                      </a:lnTo>
                      <a:lnTo>
                        <a:pt x="492" y="257"/>
                      </a:lnTo>
                      <a:lnTo>
                        <a:pt x="515" y="274"/>
                      </a:lnTo>
                      <a:lnTo>
                        <a:pt x="540" y="289"/>
                      </a:lnTo>
                      <a:lnTo>
                        <a:pt x="563" y="302"/>
                      </a:lnTo>
                      <a:lnTo>
                        <a:pt x="585" y="312"/>
                      </a:lnTo>
                      <a:lnTo>
                        <a:pt x="601" y="319"/>
                      </a:lnTo>
                      <a:lnTo>
                        <a:pt x="615" y="328"/>
                      </a:lnTo>
                      <a:lnTo>
                        <a:pt x="624" y="342"/>
                      </a:lnTo>
                      <a:lnTo>
                        <a:pt x="629" y="358"/>
                      </a:lnTo>
                      <a:lnTo>
                        <a:pt x="626" y="374"/>
                      </a:lnTo>
                      <a:lnTo>
                        <a:pt x="615" y="389"/>
                      </a:lnTo>
                      <a:lnTo>
                        <a:pt x="602" y="399"/>
                      </a:lnTo>
                      <a:lnTo>
                        <a:pt x="585" y="402"/>
                      </a:lnTo>
                      <a:lnTo>
                        <a:pt x="578" y="402"/>
                      </a:lnTo>
                      <a:lnTo>
                        <a:pt x="570" y="399"/>
                      </a:lnTo>
                      <a:lnTo>
                        <a:pt x="562" y="396"/>
                      </a:lnTo>
                      <a:lnTo>
                        <a:pt x="547" y="390"/>
                      </a:lnTo>
                      <a:lnTo>
                        <a:pt x="528" y="381"/>
                      </a:lnTo>
                      <a:lnTo>
                        <a:pt x="507" y="370"/>
                      </a:lnTo>
                      <a:lnTo>
                        <a:pt x="483" y="355"/>
                      </a:lnTo>
                      <a:lnTo>
                        <a:pt x="457" y="338"/>
                      </a:lnTo>
                      <a:lnTo>
                        <a:pt x="433" y="319"/>
                      </a:lnTo>
                      <a:lnTo>
                        <a:pt x="411" y="297"/>
                      </a:lnTo>
                      <a:lnTo>
                        <a:pt x="391" y="273"/>
                      </a:lnTo>
                      <a:lnTo>
                        <a:pt x="380" y="274"/>
                      </a:lnTo>
                      <a:lnTo>
                        <a:pt x="361" y="275"/>
                      </a:lnTo>
                      <a:lnTo>
                        <a:pt x="334" y="278"/>
                      </a:lnTo>
                      <a:lnTo>
                        <a:pt x="298" y="283"/>
                      </a:lnTo>
                      <a:lnTo>
                        <a:pt x="254" y="290"/>
                      </a:lnTo>
                      <a:lnTo>
                        <a:pt x="202" y="300"/>
                      </a:lnTo>
                      <a:lnTo>
                        <a:pt x="177" y="307"/>
                      </a:lnTo>
                      <a:lnTo>
                        <a:pt x="157" y="320"/>
                      </a:lnTo>
                      <a:lnTo>
                        <a:pt x="139" y="336"/>
                      </a:lnTo>
                      <a:lnTo>
                        <a:pt x="125" y="355"/>
                      </a:lnTo>
                      <a:lnTo>
                        <a:pt x="113" y="376"/>
                      </a:lnTo>
                      <a:lnTo>
                        <a:pt x="105" y="396"/>
                      </a:lnTo>
                      <a:lnTo>
                        <a:pt x="97" y="415"/>
                      </a:lnTo>
                      <a:lnTo>
                        <a:pt x="92" y="432"/>
                      </a:lnTo>
                      <a:lnTo>
                        <a:pt x="89" y="445"/>
                      </a:lnTo>
                      <a:lnTo>
                        <a:pt x="86" y="455"/>
                      </a:lnTo>
                      <a:lnTo>
                        <a:pt x="86" y="458"/>
                      </a:lnTo>
                      <a:lnTo>
                        <a:pt x="80" y="473"/>
                      </a:lnTo>
                      <a:lnTo>
                        <a:pt x="71" y="484"/>
                      </a:lnTo>
                      <a:lnTo>
                        <a:pt x="58" y="493"/>
                      </a:lnTo>
                      <a:lnTo>
                        <a:pt x="44" y="496"/>
                      </a:lnTo>
                      <a:lnTo>
                        <a:pt x="36" y="495"/>
                      </a:lnTo>
                      <a:lnTo>
                        <a:pt x="20" y="489"/>
                      </a:lnTo>
                      <a:lnTo>
                        <a:pt x="9" y="479"/>
                      </a:lnTo>
                      <a:lnTo>
                        <a:pt x="2" y="464"/>
                      </a:lnTo>
                      <a:lnTo>
                        <a:pt x="0" y="447"/>
                      </a:lnTo>
                      <a:lnTo>
                        <a:pt x="2" y="441"/>
                      </a:lnTo>
                      <a:lnTo>
                        <a:pt x="3" y="431"/>
                      </a:lnTo>
                      <a:lnTo>
                        <a:pt x="7" y="416"/>
                      </a:lnTo>
                      <a:lnTo>
                        <a:pt x="13" y="396"/>
                      </a:lnTo>
                      <a:lnTo>
                        <a:pt x="20" y="374"/>
                      </a:lnTo>
                      <a:lnTo>
                        <a:pt x="29" y="351"/>
                      </a:lnTo>
                      <a:lnTo>
                        <a:pt x="42" y="326"/>
                      </a:lnTo>
                      <a:lnTo>
                        <a:pt x="57" y="302"/>
                      </a:lnTo>
                      <a:lnTo>
                        <a:pt x="76" y="278"/>
                      </a:lnTo>
                      <a:lnTo>
                        <a:pt x="97" y="258"/>
                      </a:lnTo>
                      <a:lnTo>
                        <a:pt x="123" y="239"/>
                      </a:lnTo>
                      <a:lnTo>
                        <a:pt x="153" y="225"/>
                      </a:lnTo>
                      <a:lnTo>
                        <a:pt x="186" y="215"/>
                      </a:lnTo>
                      <a:lnTo>
                        <a:pt x="232" y="207"/>
                      </a:lnTo>
                      <a:lnTo>
                        <a:pt x="273" y="200"/>
                      </a:lnTo>
                      <a:lnTo>
                        <a:pt x="306" y="196"/>
                      </a:lnTo>
                      <a:lnTo>
                        <a:pt x="335" y="191"/>
                      </a:lnTo>
                      <a:lnTo>
                        <a:pt x="357" y="190"/>
                      </a:lnTo>
                      <a:lnTo>
                        <a:pt x="359" y="159"/>
                      </a:lnTo>
                      <a:lnTo>
                        <a:pt x="364" y="130"/>
                      </a:lnTo>
                      <a:lnTo>
                        <a:pt x="375" y="104"/>
                      </a:lnTo>
                      <a:lnTo>
                        <a:pt x="388" y="80"/>
                      </a:lnTo>
                      <a:lnTo>
                        <a:pt x="402" y="59"/>
                      </a:lnTo>
                      <a:lnTo>
                        <a:pt x="418" y="42"/>
                      </a:lnTo>
                      <a:lnTo>
                        <a:pt x="431" y="27"/>
                      </a:lnTo>
                      <a:lnTo>
                        <a:pt x="444" y="17"/>
                      </a:lnTo>
                      <a:lnTo>
                        <a:pt x="453" y="10"/>
                      </a:lnTo>
                      <a:lnTo>
                        <a:pt x="457" y="7"/>
                      </a:lnTo>
                      <a:lnTo>
                        <a:pt x="473" y="0"/>
                      </a:lnTo>
                      <a:lnTo>
                        <a:pt x="489" y="0"/>
                      </a:lnTo>
                      <a:close/>
                    </a:path>
                  </a:pathLst>
                </a:custGeom>
                <a:solidFill>
                  <a:srgbClr val="0097B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grpSp>
        <p:sp>
          <p:nvSpPr>
            <p:cNvPr id="56" name="Oval 55"/>
            <p:cNvSpPr>
              <a:spLocks noChangeAspect="1"/>
            </p:cNvSpPr>
            <p:nvPr/>
          </p:nvSpPr>
          <p:spPr>
            <a:xfrm>
              <a:off x="3474720" y="1474470"/>
              <a:ext cx="2194560" cy="2194560"/>
            </a:xfrm>
            <a:prstGeom prst="ellipse">
              <a:avLst/>
            </a:prstGeom>
            <a:noFill/>
            <a:ln>
              <a:solidFill>
                <a:srgbClr val="0097B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35" name="TextBox 34"/>
          <p:cNvSpPr txBox="1"/>
          <p:nvPr/>
        </p:nvSpPr>
        <p:spPr>
          <a:xfrm>
            <a:off x="401925" y="1667805"/>
            <a:ext cx="3211895" cy="1815882"/>
          </a:xfrm>
          <a:prstGeom prst="rect">
            <a:avLst/>
          </a:prstGeom>
          <a:noFill/>
        </p:spPr>
        <p:txBody>
          <a:bodyPr wrap="square" rtlCol="0" anchor="ctr">
            <a:spAutoFit/>
          </a:bodyPr>
          <a:lstStyle/>
          <a:p>
            <a:r>
              <a:rPr lang="en-US" sz="2800" dirty="0">
                <a:solidFill>
                  <a:srgbClr val="31444C"/>
                </a:solidFill>
                <a:latin typeface="Arial" panose="020B0604020202020204" pitchFamily="34" charset="0"/>
                <a:cs typeface="Arial" panose="020B0604020202020204" pitchFamily="34" charset="0"/>
              </a:rPr>
              <a:t>Inspiring the </a:t>
            </a:r>
            <a:br>
              <a:rPr lang="en-US" sz="2800" dirty="0">
                <a:solidFill>
                  <a:srgbClr val="31444C"/>
                </a:solidFill>
                <a:latin typeface="Arial" panose="020B0604020202020204" pitchFamily="34" charset="0"/>
                <a:cs typeface="Arial" panose="020B0604020202020204" pitchFamily="34" charset="0"/>
              </a:rPr>
            </a:br>
            <a:r>
              <a:rPr lang="en-US" sz="2800" b="1" dirty="0">
                <a:solidFill>
                  <a:srgbClr val="31444C"/>
                </a:solidFill>
                <a:latin typeface="Arial" panose="020B0604020202020204" pitchFamily="34" charset="0"/>
                <a:cs typeface="Arial" panose="020B0604020202020204" pitchFamily="34" charset="0"/>
              </a:rPr>
              <a:t>digital learning generation </a:t>
            </a:r>
          </a:p>
          <a:p>
            <a:r>
              <a:rPr lang="en-US" sz="2800" dirty="0">
                <a:solidFill>
                  <a:srgbClr val="31444C"/>
                </a:solidFill>
                <a:latin typeface="Arial" panose="020B0604020202020204" pitchFamily="34" charset="0"/>
                <a:cs typeface="Arial" panose="020B0604020202020204" pitchFamily="34" charset="0"/>
              </a:rPr>
              <a:t>today</a:t>
            </a:r>
          </a:p>
        </p:txBody>
      </p:sp>
      <p:sp>
        <p:nvSpPr>
          <p:cNvPr id="3" name="Arrow: Pentagon 2"/>
          <p:cNvSpPr/>
          <p:nvPr/>
        </p:nvSpPr>
        <p:spPr>
          <a:xfrm flipH="1">
            <a:off x="5746774" y="1555182"/>
            <a:ext cx="843282" cy="2041128"/>
          </a:xfrm>
          <a:prstGeom prst="homePlate">
            <a:avLst>
              <a:gd name="adj" fmla="val 100000"/>
            </a:avLst>
          </a:prstGeom>
          <a:gradFill flip="none" rotWithShape="1">
            <a:gsLst>
              <a:gs pos="0">
                <a:srgbClr val="003F66"/>
              </a:gs>
              <a:gs pos="53000">
                <a:srgbClr val="0097B3"/>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3" name="TextBox 42"/>
          <p:cNvSpPr txBox="1"/>
          <p:nvPr/>
        </p:nvSpPr>
        <p:spPr>
          <a:xfrm>
            <a:off x="6598920" y="1575809"/>
            <a:ext cx="2011680" cy="461665"/>
          </a:xfrm>
          <a:prstGeom prst="rect">
            <a:avLst/>
          </a:prstGeom>
          <a:solidFill>
            <a:srgbClr val="0097B3"/>
          </a:solidFill>
          <a:ln>
            <a:noFill/>
          </a:ln>
          <a:effectLst/>
        </p:spPr>
        <p:style>
          <a:lnRef idx="3">
            <a:schemeClr val="lt1"/>
          </a:lnRef>
          <a:fillRef idx="1">
            <a:schemeClr val="accent2"/>
          </a:fillRef>
          <a:effectRef idx="1">
            <a:schemeClr val="accent2"/>
          </a:effectRef>
          <a:fontRef idx="minor">
            <a:schemeClr val="lt1"/>
          </a:fontRef>
        </p:style>
        <p:txBody>
          <a:bodyPr wrap="square" lIns="91440" tIns="91440" rIns="91440" bIns="91440" rtlCol="0" anchor="ctr" anchorCtr="0">
            <a:spAutoFit/>
          </a:bodyPr>
          <a:lstStyle/>
          <a:p>
            <a:pPr algn="ctr"/>
            <a:r>
              <a:rPr lang="en-US" dirty="0">
                <a:solidFill>
                  <a:schemeClr val="bg1"/>
                </a:solidFill>
                <a:latin typeface="Arial" panose="020B0604020202020204" pitchFamily="34" charset="0"/>
                <a:cs typeface="Arial" panose="020B0604020202020204" pitchFamily="34" charset="0"/>
              </a:rPr>
              <a:t>Untethered</a:t>
            </a:r>
          </a:p>
        </p:txBody>
      </p:sp>
      <p:sp>
        <p:nvSpPr>
          <p:cNvPr id="45" name="TextBox 44"/>
          <p:cNvSpPr txBox="1"/>
          <p:nvPr/>
        </p:nvSpPr>
        <p:spPr>
          <a:xfrm>
            <a:off x="6598920" y="2088545"/>
            <a:ext cx="2011680" cy="461665"/>
          </a:xfrm>
          <a:prstGeom prst="rect">
            <a:avLst/>
          </a:prstGeom>
          <a:solidFill>
            <a:srgbClr val="0097B3"/>
          </a:solidFill>
          <a:ln>
            <a:noFill/>
          </a:ln>
          <a:effectLst/>
        </p:spPr>
        <p:style>
          <a:lnRef idx="3">
            <a:schemeClr val="lt1"/>
          </a:lnRef>
          <a:fillRef idx="1">
            <a:schemeClr val="accent2"/>
          </a:fillRef>
          <a:effectRef idx="1">
            <a:schemeClr val="accent2"/>
          </a:effectRef>
          <a:fontRef idx="minor">
            <a:schemeClr val="lt1"/>
          </a:fontRef>
        </p:style>
        <p:txBody>
          <a:bodyPr wrap="square" lIns="91440" tIns="91440" rIns="91440" bIns="91440" rtlCol="0" anchor="ctr" anchorCtr="0">
            <a:spAutoFit/>
          </a:bodyPr>
          <a:lstStyle/>
          <a:p>
            <a:pPr algn="ctr"/>
            <a:r>
              <a:rPr lang="en-US" dirty="0">
                <a:solidFill>
                  <a:schemeClr val="bg1"/>
                </a:solidFill>
                <a:latin typeface="Arial" panose="020B0604020202020204" pitchFamily="34" charset="0"/>
                <a:cs typeface="Arial" panose="020B0604020202020204" pitchFamily="34" charset="0"/>
              </a:rPr>
              <a:t>On-demand</a:t>
            </a:r>
          </a:p>
        </p:txBody>
      </p:sp>
      <p:sp>
        <p:nvSpPr>
          <p:cNvPr id="46" name="TextBox 45"/>
          <p:cNvSpPr txBox="1"/>
          <p:nvPr/>
        </p:nvSpPr>
        <p:spPr>
          <a:xfrm>
            <a:off x="6598920" y="2601281"/>
            <a:ext cx="2011680" cy="461665"/>
          </a:xfrm>
          <a:prstGeom prst="rect">
            <a:avLst/>
          </a:prstGeom>
          <a:solidFill>
            <a:srgbClr val="0097B3"/>
          </a:solidFill>
          <a:ln>
            <a:noFill/>
          </a:ln>
          <a:effectLst/>
        </p:spPr>
        <p:style>
          <a:lnRef idx="3">
            <a:schemeClr val="lt1"/>
          </a:lnRef>
          <a:fillRef idx="1">
            <a:schemeClr val="accent2"/>
          </a:fillRef>
          <a:effectRef idx="1">
            <a:schemeClr val="accent2"/>
          </a:effectRef>
          <a:fontRef idx="minor">
            <a:schemeClr val="lt1"/>
          </a:fontRef>
        </p:style>
        <p:txBody>
          <a:bodyPr wrap="square" lIns="91440" tIns="91440" rIns="91440" bIns="91440" rtlCol="0" anchor="ctr" anchorCtr="0">
            <a:spAutoFit/>
          </a:bodyPr>
          <a:lstStyle/>
          <a:p>
            <a:pPr algn="ctr"/>
            <a:r>
              <a:rPr lang="en-US" dirty="0">
                <a:solidFill>
                  <a:schemeClr val="bg1"/>
                </a:solidFill>
                <a:latin typeface="Arial" panose="020B0604020202020204" pitchFamily="34" charset="0"/>
                <a:cs typeface="Arial" panose="020B0604020202020204" pitchFamily="34" charset="0"/>
              </a:rPr>
              <a:t>Collaborative</a:t>
            </a:r>
          </a:p>
        </p:txBody>
      </p:sp>
      <p:sp>
        <p:nvSpPr>
          <p:cNvPr id="47" name="TextBox 46"/>
          <p:cNvSpPr txBox="1"/>
          <p:nvPr/>
        </p:nvSpPr>
        <p:spPr>
          <a:xfrm>
            <a:off x="6598920" y="3114017"/>
            <a:ext cx="2011680" cy="461665"/>
          </a:xfrm>
          <a:prstGeom prst="rect">
            <a:avLst/>
          </a:prstGeom>
          <a:solidFill>
            <a:srgbClr val="0097B3"/>
          </a:solidFill>
          <a:ln>
            <a:noFill/>
          </a:ln>
          <a:effectLst/>
        </p:spPr>
        <p:style>
          <a:lnRef idx="3">
            <a:schemeClr val="lt1"/>
          </a:lnRef>
          <a:fillRef idx="1">
            <a:schemeClr val="accent2"/>
          </a:fillRef>
          <a:effectRef idx="1">
            <a:schemeClr val="accent2"/>
          </a:effectRef>
          <a:fontRef idx="minor">
            <a:schemeClr val="lt1"/>
          </a:fontRef>
        </p:style>
        <p:txBody>
          <a:bodyPr wrap="square" lIns="91440" tIns="91440" rIns="91440" bIns="91440" rtlCol="0" anchor="ctr" anchorCtr="0">
            <a:spAutoFit/>
          </a:bodyPr>
          <a:lstStyle/>
          <a:p>
            <a:pPr algn="ctr"/>
            <a:r>
              <a:rPr lang="en-US" dirty="0">
                <a:solidFill>
                  <a:schemeClr val="bg1"/>
                </a:solidFill>
                <a:latin typeface="Arial" panose="020B0604020202020204" pitchFamily="34" charset="0"/>
                <a:cs typeface="Arial" panose="020B0604020202020204" pitchFamily="34" charset="0"/>
              </a:rPr>
              <a:t>Empowered</a:t>
            </a:r>
          </a:p>
        </p:txBody>
      </p:sp>
      <p:sp>
        <p:nvSpPr>
          <p:cNvPr id="57" name="Rectangle 56"/>
          <p:cNvSpPr/>
          <p:nvPr/>
        </p:nvSpPr>
        <p:spPr>
          <a:xfrm>
            <a:off x="6109983" y="4566277"/>
            <a:ext cx="2652221" cy="189283"/>
          </a:xfrm>
          <a:prstGeom prst="rect">
            <a:avLst/>
          </a:prstGeom>
        </p:spPr>
        <p:txBody>
          <a:bodyPr wrap="square">
            <a:spAutoFit/>
          </a:bodyPr>
          <a:lstStyle/>
          <a:p>
            <a:pPr algn="r" fontAlgn="auto">
              <a:lnSpc>
                <a:spcPct val="90000"/>
              </a:lnSpc>
              <a:spcBef>
                <a:spcPts val="0"/>
              </a:spcBef>
              <a:spcAft>
                <a:spcPts val="1800"/>
              </a:spcAft>
              <a:buSzPct val="90000"/>
            </a:pPr>
            <a:r>
              <a:rPr lang="en-US" sz="700" dirty="0">
                <a:solidFill>
                  <a:schemeClr val="bg1">
                    <a:lumMod val="50000"/>
                  </a:schemeClr>
                </a:solidFill>
                <a:latin typeface="Arial" panose="020B0604020202020204" pitchFamily="34" charset="0"/>
                <a:cs typeface="Arial" panose="020B0604020202020204" pitchFamily="34" charset="0"/>
              </a:rPr>
              <a:t>Source: ³Bersin by Deloitte Predictions, January 2016 </a:t>
            </a:r>
          </a:p>
        </p:txBody>
      </p:sp>
    </p:spTree>
    <p:extLst>
      <p:ext uri="{BB962C8B-B14F-4D97-AF65-F5344CB8AC3E}">
        <p14:creationId xmlns:p14="http://schemas.microsoft.com/office/powerpoint/2010/main" val="23069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1000" fill="hold"/>
                                        <p:tgtEl>
                                          <p:spTgt spid="4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2"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right)">
                                      <p:cBhvr>
                                        <p:cTn id="3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 grpId="0" animBg="1"/>
      <p:bldP spid="43" grpId="0" animBg="1"/>
      <p:bldP spid="45" grpId="0" animBg="1"/>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4063" t="4063"/>
          <a:stretch/>
        </p:blipFill>
        <p:spPr>
          <a:xfrm flipH="1">
            <a:off x="0" y="1204275"/>
            <a:ext cx="4572000" cy="3047238"/>
          </a:xfrm>
          <a:prstGeom prst="leftArrow">
            <a:avLst>
              <a:gd name="adj1" fmla="val 100000"/>
              <a:gd name="adj2" fmla="val 27715"/>
            </a:avLst>
          </a:prstGeom>
        </p:spPr>
      </p:pic>
      <p:pic>
        <p:nvPicPr>
          <p:cNvPr id="15" name="Picture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2000" y="1204276"/>
            <a:ext cx="4572000" cy="3047239"/>
          </a:xfrm>
          <a:prstGeom prst="leftArrow">
            <a:avLst>
              <a:gd name="adj1" fmla="val 100000"/>
              <a:gd name="adj2" fmla="val 27778"/>
            </a:avLst>
          </a:prstGeom>
        </p:spPr>
      </p:pic>
      <p:sp>
        <p:nvSpPr>
          <p:cNvPr id="98" name="TextBox 97"/>
          <p:cNvSpPr txBox="1"/>
          <p:nvPr/>
        </p:nvSpPr>
        <p:spPr>
          <a:xfrm>
            <a:off x="2311401" y="4555505"/>
            <a:ext cx="6455702" cy="200055"/>
          </a:xfrm>
          <a:prstGeom prst="rect">
            <a:avLst/>
          </a:prstGeom>
          <a:noFill/>
        </p:spPr>
        <p:txBody>
          <a:bodyPr wrap="square" rtlCol="0" anchor="b">
            <a:spAutoFit/>
          </a:bodyPr>
          <a:lstStyle/>
          <a:p>
            <a:pPr algn="r"/>
            <a:r>
              <a:rPr lang="en-US" sz="700" dirty="0">
                <a:solidFill>
                  <a:schemeClr val="bg1">
                    <a:lumMod val="50000"/>
                  </a:schemeClr>
                </a:solidFill>
                <a:latin typeface="Arial" panose="020B0604020202020204" pitchFamily="34" charset="0"/>
                <a:cs typeface="Arial" panose="020B0604020202020204" pitchFamily="34" charset="0"/>
              </a:rPr>
              <a:t>** Source: TSIA, The State of Education Services 2015, TSIA-01830, Maria-Manning Chapman, March 9, 2015, Table 1 (page 4) </a:t>
            </a:r>
          </a:p>
        </p:txBody>
      </p:sp>
      <p:grpSp>
        <p:nvGrpSpPr>
          <p:cNvPr id="3" name="Group 2"/>
          <p:cNvGrpSpPr/>
          <p:nvPr/>
        </p:nvGrpSpPr>
        <p:grpSpPr>
          <a:xfrm>
            <a:off x="0" y="1204276"/>
            <a:ext cx="9144000" cy="3047239"/>
            <a:chOff x="0" y="1201894"/>
            <a:chExt cx="9144000" cy="3047239"/>
          </a:xfrm>
          <a:gradFill>
            <a:gsLst>
              <a:gs pos="0">
                <a:srgbClr val="792C64">
                  <a:alpha val="90000"/>
                </a:srgbClr>
              </a:gs>
              <a:gs pos="100000">
                <a:schemeClr val="accent1">
                  <a:alpha val="90000"/>
                </a:schemeClr>
              </a:gs>
            </a:gsLst>
            <a:lin ang="10800000" scaled="0"/>
          </a:gradFill>
        </p:grpSpPr>
        <p:sp>
          <p:nvSpPr>
            <p:cNvPr id="99" name="Oval 4"/>
            <p:cNvSpPr/>
            <p:nvPr/>
          </p:nvSpPr>
          <p:spPr>
            <a:xfrm>
              <a:off x="0" y="1201894"/>
              <a:ext cx="4572000" cy="3047239"/>
            </a:xfrm>
            <a:prstGeom prst="rightArrow">
              <a:avLst>
                <a:gd name="adj1" fmla="val 100000"/>
                <a:gd name="adj2" fmla="val 27570"/>
              </a:avLst>
            </a:prstGeom>
            <a:solidFill>
              <a:srgbClr val="003F66">
                <a:alpha val="80000"/>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457181"/>
              <a:endParaRPr lang="en-US" sz="2800" dirty="0">
                <a:solidFill>
                  <a:srgbClr val="FFFFFF"/>
                </a:solidFill>
                <a:latin typeface="Arial" panose="020B0604020202020204" pitchFamily="34" charset="0"/>
                <a:cs typeface="Arial" panose="020B0604020202020204" pitchFamily="34" charset="0"/>
              </a:endParaRPr>
            </a:p>
          </p:txBody>
        </p:sp>
        <p:sp>
          <p:nvSpPr>
            <p:cNvPr id="116" name="Oval 4"/>
            <p:cNvSpPr/>
            <p:nvPr/>
          </p:nvSpPr>
          <p:spPr>
            <a:xfrm flipH="1">
              <a:off x="4572000" y="1201894"/>
              <a:ext cx="4572000" cy="3047239"/>
            </a:xfrm>
            <a:prstGeom prst="rightArrow">
              <a:avLst>
                <a:gd name="adj1" fmla="val 100000"/>
                <a:gd name="adj2" fmla="val 27570"/>
              </a:avLst>
            </a:prstGeom>
            <a:solidFill>
              <a:srgbClr val="0097B3">
                <a:alpha val="83922"/>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457181"/>
              <a:endParaRPr lang="en-US" sz="2800" dirty="0">
                <a:solidFill>
                  <a:srgbClr val="FFFFFF"/>
                </a:solidFill>
                <a:latin typeface="Arial" panose="020B0604020202020204" pitchFamily="34" charset="0"/>
                <a:cs typeface="Arial" panose="020B0604020202020204" pitchFamily="34" charset="0"/>
              </a:endParaRPr>
            </a:p>
          </p:txBody>
        </p:sp>
      </p:grpSp>
      <p:sp>
        <p:nvSpPr>
          <p:cNvPr id="94" name="Rectangle 93"/>
          <p:cNvSpPr/>
          <p:nvPr/>
        </p:nvSpPr>
        <p:spPr>
          <a:xfrm>
            <a:off x="5744650" y="3899250"/>
            <a:ext cx="2800780" cy="276999"/>
          </a:xfrm>
          <a:prstGeom prst="rect">
            <a:avLst/>
          </a:prstGeom>
          <a:noFill/>
        </p:spPr>
        <p:txBody>
          <a:bodyPr wrap="square" anchor="ctr">
            <a:spAutoFit/>
          </a:bodyPr>
          <a:lstStyle/>
          <a:p>
            <a:r>
              <a:rPr lang="en-US" sz="1200" dirty="0">
                <a:solidFill>
                  <a:schemeClr val="bg1"/>
                </a:solidFill>
                <a:latin typeface="Arial" panose="020B0604020202020204" pitchFamily="34" charset="0"/>
                <a:cs typeface="Arial" panose="020B0604020202020204" pitchFamily="34" charset="0"/>
              </a:rPr>
              <a:t>Adoption and outcome-based services </a:t>
            </a:r>
          </a:p>
        </p:txBody>
      </p:sp>
      <p:sp>
        <p:nvSpPr>
          <p:cNvPr id="91" name="Rectangle 90"/>
          <p:cNvSpPr/>
          <p:nvPr/>
        </p:nvSpPr>
        <p:spPr>
          <a:xfrm>
            <a:off x="645350" y="3899250"/>
            <a:ext cx="2194560" cy="276999"/>
          </a:xfrm>
          <a:prstGeom prst="rect">
            <a:avLst/>
          </a:prstGeom>
          <a:noFill/>
        </p:spPr>
        <p:txBody>
          <a:bodyPr wrap="square" anchor="ctr">
            <a:spAutoFit/>
          </a:bodyPr>
          <a:lstStyle/>
          <a:p>
            <a:r>
              <a:rPr lang="en-US" sz="1200" dirty="0">
                <a:solidFill>
                  <a:schemeClr val="bg1"/>
                </a:solidFill>
                <a:latin typeface="Arial" panose="020B0604020202020204" pitchFamily="34" charset="0"/>
                <a:cs typeface="Arial" panose="020B0604020202020204" pitchFamily="34" charset="0"/>
              </a:rPr>
              <a:t>Product-attached services </a:t>
            </a:r>
          </a:p>
        </p:txBody>
      </p:sp>
      <p:sp>
        <p:nvSpPr>
          <p:cNvPr id="82" name="Rectangle 81"/>
          <p:cNvSpPr/>
          <p:nvPr/>
        </p:nvSpPr>
        <p:spPr>
          <a:xfrm>
            <a:off x="5744650" y="1324478"/>
            <a:ext cx="2194560" cy="276999"/>
          </a:xfrm>
          <a:prstGeom prst="rect">
            <a:avLst/>
          </a:prstGeom>
          <a:noFill/>
        </p:spPr>
        <p:txBody>
          <a:bodyPr wrap="square" anchor="ctr">
            <a:spAutoFit/>
          </a:bodyPr>
          <a:lstStyle/>
          <a:p>
            <a:r>
              <a:rPr lang="en-US" sz="1200" dirty="0">
                <a:solidFill>
                  <a:schemeClr val="bg1"/>
                </a:solidFill>
                <a:latin typeface="Arial" panose="020B0604020202020204" pitchFamily="34" charset="0"/>
                <a:cs typeface="Arial" panose="020B0604020202020204" pitchFamily="34" charset="0"/>
              </a:rPr>
              <a:t>Adaptive Learning</a:t>
            </a:r>
          </a:p>
        </p:txBody>
      </p:sp>
      <p:sp>
        <p:nvSpPr>
          <p:cNvPr id="76" name="Rectangle 75"/>
          <p:cNvSpPr/>
          <p:nvPr/>
        </p:nvSpPr>
        <p:spPr>
          <a:xfrm>
            <a:off x="645350" y="1324478"/>
            <a:ext cx="2194560" cy="276999"/>
          </a:xfrm>
          <a:prstGeom prst="rect">
            <a:avLst/>
          </a:prstGeom>
          <a:noFill/>
        </p:spPr>
        <p:txBody>
          <a:bodyPr wrap="square" anchor="ctr">
            <a:spAutoFit/>
          </a:bodyPr>
          <a:lstStyle/>
          <a:p>
            <a:r>
              <a:rPr lang="en-US" sz="1200" dirty="0">
                <a:solidFill>
                  <a:schemeClr val="bg1"/>
                </a:solidFill>
                <a:latin typeface="Arial" panose="020B0604020202020204" pitchFamily="34" charset="0"/>
                <a:cs typeface="Arial" panose="020B0604020202020204" pitchFamily="34" charset="0"/>
              </a:rPr>
              <a:t>Prescriptive Learning</a:t>
            </a:r>
          </a:p>
        </p:txBody>
      </p:sp>
      <p:sp>
        <p:nvSpPr>
          <p:cNvPr id="16" name="Rectangle 15"/>
          <p:cNvSpPr/>
          <p:nvPr/>
        </p:nvSpPr>
        <p:spPr>
          <a:xfrm>
            <a:off x="645350" y="1664112"/>
            <a:ext cx="2194560" cy="276999"/>
          </a:xfrm>
          <a:prstGeom prst="rect">
            <a:avLst/>
          </a:prstGeom>
          <a:noFill/>
        </p:spPr>
        <p:txBody>
          <a:bodyPr wrap="square" anchor="ctr">
            <a:spAutoFit/>
          </a:bodyPr>
          <a:lstStyle/>
          <a:p>
            <a:r>
              <a:rPr lang="en-US" sz="1200" dirty="0">
                <a:solidFill>
                  <a:schemeClr val="bg1"/>
                </a:solidFill>
                <a:latin typeface="Arial" panose="020B0604020202020204" pitchFamily="34" charset="0"/>
                <a:cs typeface="Arial" panose="020B0604020202020204" pitchFamily="34" charset="0"/>
              </a:rPr>
              <a:t>Macro-Content</a:t>
            </a:r>
          </a:p>
        </p:txBody>
      </p:sp>
      <p:sp>
        <p:nvSpPr>
          <p:cNvPr id="22" name="Rectangle 21"/>
          <p:cNvSpPr/>
          <p:nvPr/>
        </p:nvSpPr>
        <p:spPr>
          <a:xfrm>
            <a:off x="645350" y="2003746"/>
            <a:ext cx="2194560" cy="461665"/>
          </a:xfrm>
          <a:prstGeom prst="rect">
            <a:avLst/>
          </a:prstGeom>
          <a:noFill/>
        </p:spPr>
        <p:txBody>
          <a:bodyPr wrap="square" anchor="ctr">
            <a:spAutoFit/>
          </a:bodyPr>
          <a:lstStyle/>
          <a:p>
            <a:r>
              <a:rPr lang="en-US" sz="1200" dirty="0">
                <a:solidFill>
                  <a:schemeClr val="bg1"/>
                </a:solidFill>
                <a:latin typeface="Arial" panose="020B0604020202020204" pitchFamily="34" charset="0"/>
                <a:cs typeface="Arial" panose="020B0604020202020204" pitchFamily="34" charset="0"/>
              </a:rPr>
              <a:t>ADDIE/waterfall content development methodology </a:t>
            </a:r>
          </a:p>
        </p:txBody>
      </p:sp>
      <p:sp>
        <p:nvSpPr>
          <p:cNvPr id="26" name="Rectangle 25"/>
          <p:cNvSpPr/>
          <p:nvPr/>
        </p:nvSpPr>
        <p:spPr>
          <a:xfrm>
            <a:off x="645350" y="2528046"/>
            <a:ext cx="2194560" cy="276999"/>
          </a:xfrm>
          <a:prstGeom prst="rect">
            <a:avLst/>
          </a:prstGeom>
          <a:noFill/>
        </p:spPr>
        <p:txBody>
          <a:bodyPr wrap="square" anchor="ctr">
            <a:spAutoFit/>
          </a:bodyPr>
          <a:lstStyle/>
          <a:p>
            <a:r>
              <a:rPr lang="en-US" sz="1200" dirty="0">
                <a:solidFill>
                  <a:schemeClr val="bg1"/>
                </a:solidFill>
                <a:latin typeface="Arial" panose="020B0604020202020204" pitchFamily="34" charset="0"/>
                <a:cs typeface="Arial" panose="020B0604020202020204" pitchFamily="34" charset="0"/>
              </a:rPr>
              <a:t>Online learning </a:t>
            </a:r>
          </a:p>
        </p:txBody>
      </p:sp>
      <p:sp>
        <p:nvSpPr>
          <p:cNvPr id="30" name="Rectangle 29"/>
          <p:cNvSpPr/>
          <p:nvPr/>
        </p:nvSpPr>
        <p:spPr>
          <a:xfrm>
            <a:off x="645350" y="2960013"/>
            <a:ext cx="2194560" cy="276999"/>
          </a:xfrm>
          <a:prstGeom prst="rect">
            <a:avLst/>
          </a:prstGeom>
          <a:noFill/>
        </p:spPr>
        <p:txBody>
          <a:bodyPr wrap="square" anchor="ctr">
            <a:spAutoFit/>
          </a:bodyPr>
          <a:lstStyle/>
          <a:p>
            <a:r>
              <a:rPr lang="en-US" sz="1200" dirty="0">
                <a:solidFill>
                  <a:schemeClr val="bg1"/>
                </a:solidFill>
                <a:latin typeface="Arial" panose="020B0604020202020204" pitchFamily="34" charset="0"/>
                <a:cs typeface="Arial" panose="020B0604020202020204" pitchFamily="34" charset="0"/>
              </a:rPr>
              <a:t>Career Certifications</a:t>
            </a:r>
          </a:p>
        </p:txBody>
      </p:sp>
      <p:sp>
        <p:nvSpPr>
          <p:cNvPr id="34" name="Rectangle 33"/>
          <p:cNvSpPr/>
          <p:nvPr/>
        </p:nvSpPr>
        <p:spPr>
          <a:xfrm>
            <a:off x="645350" y="3374952"/>
            <a:ext cx="2194560" cy="461665"/>
          </a:xfrm>
          <a:prstGeom prst="rect">
            <a:avLst/>
          </a:prstGeom>
          <a:noFill/>
        </p:spPr>
        <p:txBody>
          <a:bodyPr wrap="square" anchor="ctr">
            <a:spAutoFit/>
          </a:bodyPr>
          <a:lstStyle/>
          <a:p>
            <a:r>
              <a:rPr lang="en-US" sz="1200" dirty="0">
                <a:solidFill>
                  <a:schemeClr val="bg1"/>
                </a:solidFill>
                <a:latin typeface="Arial" panose="020B0604020202020204" pitchFamily="34" charset="0"/>
                <a:cs typeface="Arial" panose="020B0604020202020204" pitchFamily="34" charset="0"/>
              </a:rPr>
              <a:t>Learning that is disconnected from its application </a:t>
            </a:r>
          </a:p>
        </p:txBody>
      </p:sp>
      <p:sp>
        <p:nvSpPr>
          <p:cNvPr id="38" name="Rectangle 37"/>
          <p:cNvSpPr/>
          <p:nvPr/>
        </p:nvSpPr>
        <p:spPr>
          <a:xfrm>
            <a:off x="5744650" y="1664112"/>
            <a:ext cx="2194560" cy="276999"/>
          </a:xfrm>
          <a:prstGeom prst="rect">
            <a:avLst/>
          </a:prstGeom>
          <a:noFill/>
        </p:spPr>
        <p:txBody>
          <a:bodyPr wrap="square" anchor="ctr">
            <a:spAutoFit/>
          </a:bodyPr>
          <a:lstStyle/>
          <a:p>
            <a:r>
              <a:rPr lang="en-US" sz="1200" dirty="0">
                <a:solidFill>
                  <a:schemeClr val="bg1"/>
                </a:solidFill>
                <a:latin typeface="Arial" panose="020B0604020202020204" pitchFamily="34" charset="0"/>
                <a:cs typeface="Arial" panose="020B0604020202020204" pitchFamily="34" charset="0"/>
              </a:rPr>
              <a:t>Micro Content</a:t>
            </a:r>
          </a:p>
        </p:txBody>
      </p:sp>
      <p:sp>
        <p:nvSpPr>
          <p:cNvPr id="44" name="Rectangle 43"/>
          <p:cNvSpPr/>
          <p:nvPr/>
        </p:nvSpPr>
        <p:spPr>
          <a:xfrm>
            <a:off x="5744650" y="2528046"/>
            <a:ext cx="2194560" cy="276999"/>
          </a:xfrm>
          <a:prstGeom prst="rect">
            <a:avLst/>
          </a:prstGeom>
          <a:noFill/>
        </p:spPr>
        <p:txBody>
          <a:bodyPr wrap="square" anchor="ctr">
            <a:spAutoFit/>
          </a:bodyPr>
          <a:lstStyle/>
          <a:p>
            <a:r>
              <a:rPr lang="en-US" sz="1200" dirty="0">
                <a:solidFill>
                  <a:schemeClr val="bg1"/>
                </a:solidFill>
                <a:latin typeface="Arial" panose="020B0604020202020204" pitchFamily="34" charset="0"/>
                <a:cs typeface="Arial" panose="020B0604020202020204" pitchFamily="34" charset="0"/>
              </a:rPr>
              <a:t>Learning-as-a-service </a:t>
            </a:r>
          </a:p>
        </p:txBody>
      </p:sp>
      <p:sp>
        <p:nvSpPr>
          <p:cNvPr id="50" name="Rectangle 49"/>
          <p:cNvSpPr/>
          <p:nvPr/>
        </p:nvSpPr>
        <p:spPr>
          <a:xfrm>
            <a:off x="5744650" y="2867680"/>
            <a:ext cx="2194560" cy="461665"/>
          </a:xfrm>
          <a:prstGeom prst="rect">
            <a:avLst/>
          </a:prstGeom>
          <a:noFill/>
        </p:spPr>
        <p:txBody>
          <a:bodyPr wrap="square" anchor="ctr">
            <a:spAutoFit/>
          </a:bodyPr>
          <a:lstStyle/>
          <a:p>
            <a:r>
              <a:rPr lang="en-US" sz="1200" dirty="0">
                <a:solidFill>
                  <a:schemeClr val="bg1"/>
                </a:solidFill>
                <a:latin typeface="Arial" panose="020B0604020202020204" pitchFamily="34" charset="0"/>
                <a:cs typeface="Arial" panose="020B0604020202020204" pitchFamily="34" charset="0"/>
              </a:rPr>
              <a:t>Certifications, badging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and micro credentials</a:t>
            </a:r>
          </a:p>
        </p:txBody>
      </p:sp>
      <p:sp>
        <p:nvSpPr>
          <p:cNvPr id="60" name="Rectangle 59"/>
          <p:cNvSpPr/>
          <p:nvPr/>
        </p:nvSpPr>
        <p:spPr>
          <a:xfrm>
            <a:off x="5744650" y="2003746"/>
            <a:ext cx="2194560" cy="461665"/>
          </a:xfrm>
          <a:prstGeom prst="rect">
            <a:avLst/>
          </a:prstGeom>
          <a:noFill/>
        </p:spPr>
        <p:txBody>
          <a:bodyPr wrap="square" anchor="ctr">
            <a:spAutoFit/>
          </a:bodyPr>
          <a:lstStyle/>
          <a:p>
            <a:r>
              <a:rPr lang="en-US" sz="1200" dirty="0">
                <a:solidFill>
                  <a:schemeClr val="bg1"/>
                </a:solidFill>
                <a:latin typeface="Arial" panose="020B0604020202020204" pitchFamily="34" charset="0"/>
                <a:cs typeface="Arial" panose="020B0604020202020204" pitchFamily="34" charset="0"/>
              </a:rPr>
              <a:t>Agile/rapid content development methodology </a:t>
            </a:r>
          </a:p>
        </p:txBody>
      </p:sp>
      <p:sp>
        <p:nvSpPr>
          <p:cNvPr id="64" name="Rectangle 63"/>
          <p:cNvSpPr/>
          <p:nvPr/>
        </p:nvSpPr>
        <p:spPr>
          <a:xfrm>
            <a:off x="5744651" y="3374952"/>
            <a:ext cx="2523689" cy="461665"/>
          </a:xfrm>
          <a:prstGeom prst="rect">
            <a:avLst/>
          </a:prstGeom>
          <a:noFill/>
        </p:spPr>
        <p:txBody>
          <a:bodyPr wrap="square" anchor="ctr">
            <a:spAutoFit/>
          </a:bodyPr>
          <a:lstStyle/>
          <a:p>
            <a:r>
              <a:rPr lang="en-US" sz="1200" dirty="0">
                <a:solidFill>
                  <a:schemeClr val="bg1"/>
                </a:solidFill>
                <a:latin typeface="Arial" panose="020B0604020202020204" pitchFamily="34" charset="0"/>
                <a:cs typeface="Arial" panose="020B0604020202020204" pitchFamily="34" charset="0"/>
              </a:rPr>
              <a:t>Learning at the “moment of apply” </a:t>
            </a:r>
          </a:p>
          <a:p>
            <a:r>
              <a:rPr lang="en-US" sz="1200" dirty="0">
                <a:solidFill>
                  <a:schemeClr val="bg1"/>
                </a:solidFill>
                <a:latin typeface="Arial" panose="020B0604020202020204" pitchFamily="34" charset="0"/>
                <a:cs typeface="Arial" panose="020B0604020202020204" pitchFamily="34" charset="0"/>
              </a:rPr>
              <a:t>(in-product-performance support)</a:t>
            </a:r>
          </a:p>
        </p:txBody>
      </p:sp>
      <p:grpSp>
        <p:nvGrpSpPr>
          <p:cNvPr id="4" name="Group 3"/>
          <p:cNvGrpSpPr/>
          <p:nvPr/>
        </p:nvGrpSpPr>
        <p:grpSpPr>
          <a:xfrm>
            <a:off x="720438" y="1637217"/>
            <a:ext cx="7693890" cy="2243286"/>
            <a:chOff x="720438" y="1634836"/>
            <a:chExt cx="7693890" cy="2243286"/>
          </a:xfrm>
        </p:grpSpPr>
        <p:grpSp>
          <p:nvGrpSpPr>
            <p:cNvPr id="125" name="Group 124"/>
            <p:cNvGrpSpPr/>
            <p:nvPr/>
          </p:nvGrpSpPr>
          <p:grpSpPr>
            <a:xfrm>
              <a:off x="5828147" y="1634836"/>
              <a:ext cx="2586181" cy="2243286"/>
              <a:chOff x="480291" y="1598740"/>
              <a:chExt cx="2909454" cy="2278533"/>
            </a:xfrm>
          </p:grpSpPr>
          <p:cxnSp>
            <p:nvCxnSpPr>
              <p:cNvPr id="126" name="Straight Connector 125"/>
              <p:cNvCxnSpPr/>
              <p:nvPr/>
            </p:nvCxnSpPr>
            <p:spPr>
              <a:xfrm>
                <a:off x="480291" y="1598740"/>
                <a:ext cx="2909454" cy="0"/>
              </a:xfrm>
              <a:prstGeom prst="line">
                <a:avLst/>
              </a:prstGeom>
              <a:ln w="190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80291" y="1946875"/>
                <a:ext cx="2909454" cy="0"/>
              </a:xfrm>
              <a:prstGeom prst="line">
                <a:avLst/>
              </a:prstGeom>
              <a:ln w="190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80291" y="2805857"/>
                <a:ext cx="2909454" cy="0"/>
              </a:xfrm>
              <a:prstGeom prst="line">
                <a:avLst/>
              </a:prstGeom>
              <a:ln w="190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80291" y="2482582"/>
                <a:ext cx="2909454" cy="0"/>
              </a:xfrm>
              <a:prstGeom prst="line">
                <a:avLst/>
              </a:prstGeom>
              <a:ln w="190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80291" y="3350798"/>
                <a:ext cx="2909454" cy="0"/>
              </a:xfrm>
              <a:prstGeom prst="line">
                <a:avLst/>
              </a:prstGeom>
              <a:ln w="190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480291" y="3877273"/>
                <a:ext cx="2909454" cy="0"/>
              </a:xfrm>
              <a:prstGeom prst="line">
                <a:avLst/>
              </a:prstGeom>
              <a:ln w="190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720438" y="1634836"/>
              <a:ext cx="2586181" cy="2243286"/>
              <a:chOff x="480291" y="1598740"/>
              <a:chExt cx="2909454" cy="2278533"/>
            </a:xfrm>
          </p:grpSpPr>
          <p:cxnSp>
            <p:nvCxnSpPr>
              <p:cNvPr id="39" name="Straight Connector 38"/>
              <p:cNvCxnSpPr/>
              <p:nvPr/>
            </p:nvCxnSpPr>
            <p:spPr>
              <a:xfrm>
                <a:off x="480291" y="1598740"/>
                <a:ext cx="2909454" cy="0"/>
              </a:xfrm>
              <a:prstGeom prst="line">
                <a:avLst/>
              </a:prstGeom>
              <a:ln w="190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80291" y="1946875"/>
                <a:ext cx="2909454" cy="0"/>
              </a:xfrm>
              <a:prstGeom prst="line">
                <a:avLst/>
              </a:prstGeom>
              <a:ln w="190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0291" y="2805857"/>
                <a:ext cx="2909454" cy="0"/>
              </a:xfrm>
              <a:prstGeom prst="line">
                <a:avLst/>
              </a:prstGeom>
              <a:ln w="190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0291" y="2482582"/>
                <a:ext cx="2909454" cy="0"/>
              </a:xfrm>
              <a:prstGeom prst="line">
                <a:avLst/>
              </a:prstGeom>
              <a:ln w="190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80291" y="3350798"/>
                <a:ext cx="2909454" cy="0"/>
              </a:xfrm>
              <a:prstGeom prst="line">
                <a:avLst/>
              </a:prstGeom>
              <a:ln w="190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80291" y="3877273"/>
                <a:ext cx="2909454" cy="0"/>
              </a:xfrm>
              <a:prstGeom prst="line">
                <a:avLst/>
              </a:prstGeom>
              <a:ln w="19050">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 name="Group 4"/>
          <p:cNvGrpSpPr/>
          <p:nvPr/>
        </p:nvGrpSpPr>
        <p:grpSpPr>
          <a:xfrm>
            <a:off x="3712178" y="2528045"/>
            <a:ext cx="1881183" cy="369332"/>
            <a:chOff x="3712177" y="2525664"/>
            <a:chExt cx="1881183" cy="369332"/>
          </a:xfrm>
        </p:grpSpPr>
        <p:sp>
          <p:nvSpPr>
            <p:cNvPr id="47" name="TextBox 46"/>
            <p:cNvSpPr txBox="1"/>
            <p:nvPr/>
          </p:nvSpPr>
          <p:spPr>
            <a:xfrm>
              <a:off x="3712177" y="2525664"/>
              <a:ext cx="646331" cy="369332"/>
            </a:xfrm>
            <a:prstGeom prst="rect">
              <a:avLst/>
            </a:prstGeom>
            <a:noFill/>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Past</a:t>
              </a:r>
            </a:p>
          </p:txBody>
        </p:sp>
        <p:sp>
          <p:nvSpPr>
            <p:cNvPr id="48" name="TextBox 47"/>
            <p:cNvSpPr txBox="1"/>
            <p:nvPr/>
          </p:nvSpPr>
          <p:spPr>
            <a:xfrm>
              <a:off x="4741844" y="2525664"/>
              <a:ext cx="851516" cy="369332"/>
            </a:xfrm>
            <a:prstGeom prst="rect">
              <a:avLst/>
            </a:prstGeom>
            <a:noFill/>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Future</a:t>
              </a:r>
            </a:p>
          </p:txBody>
        </p:sp>
      </p:grpSp>
      <p:sp>
        <p:nvSpPr>
          <p:cNvPr id="49" name="Title 20"/>
          <p:cNvSpPr>
            <a:spLocks noGrp="1"/>
          </p:cNvSpPr>
          <p:nvPr>
            <p:ph type="title" idx="4294967295"/>
          </p:nvPr>
        </p:nvSpPr>
        <p:spPr>
          <a:xfrm>
            <a:off x="401925" y="342900"/>
            <a:ext cx="7938800" cy="731838"/>
          </a:xfrm>
        </p:spPr>
        <p:txBody>
          <a:bodyPr/>
          <a:lstStyle/>
          <a:p>
            <a:r>
              <a:rPr lang="en-US" b="0" dirty="0">
                <a:solidFill>
                  <a:srgbClr val="31444C"/>
                </a:solidFill>
                <a:latin typeface="Arial" panose="020B0604020202020204" pitchFamily="34" charset="0"/>
                <a:cs typeface="Arial" panose="020B0604020202020204" pitchFamily="34" charset="0"/>
              </a:rPr>
              <a:t>The Modern Learning Environment</a:t>
            </a:r>
          </a:p>
        </p:txBody>
      </p:sp>
    </p:spTree>
    <p:extLst>
      <p:ext uri="{BB962C8B-B14F-4D97-AF65-F5344CB8AC3E}">
        <p14:creationId xmlns:p14="http://schemas.microsoft.com/office/powerpoint/2010/main" val="164107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5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outVertical)">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500"/>
                                        <p:tgtEl>
                                          <p:spTgt spid="64"/>
                                        </p:tgtEl>
                                      </p:cBhvr>
                                    </p:animEffect>
                                  </p:child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500"/>
                                        <p:tgtEl>
                                          <p:spTgt spid="9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4"/>
                                        </p:tgtEl>
                                        <p:attrNameLst>
                                          <p:attrName>style.visibility</p:attrName>
                                        </p:attrNameLst>
                                      </p:cBhvr>
                                      <p:to>
                                        <p:strVal val="visible"/>
                                      </p:to>
                                    </p:set>
                                    <p:animEffect transition="in" filter="fade">
                                      <p:cBhvr>
                                        <p:cTn id="70" dur="500"/>
                                        <p:tgtEl>
                                          <p:spTgt spid="94"/>
                                        </p:tgtEl>
                                      </p:cBhvr>
                                    </p:animEffect>
                                  </p:childTnLst>
                                </p:cTn>
                              </p:par>
                            </p:childTnLst>
                          </p:cTn>
                        </p:par>
                        <p:par>
                          <p:cTn id="71" fill="hold">
                            <p:stCondLst>
                              <p:cond delay="4000"/>
                            </p:stCondLst>
                            <p:childTnLst>
                              <p:par>
                                <p:cTn id="72" presetID="10" presetClass="entr" presetSubtype="0" fill="hold"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1" grpId="0"/>
      <p:bldP spid="82" grpId="0"/>
      <p:bldP spid="76" grpId="0"/>
      <p:bldP spid="16" grpId="0"/>
      <p:bldP spid="22" grpId="0"/>
      <p:bldP spid="26" grpId="0"/>
      <p:bldP spid="30" grpId="0"/>
      <p:bldP spid="34" grpId="0"/>
      <p:bldP spid="38" grpId="0"/>
      <p:bldP spid="44" grpId="0"/>
      <p:bldP spid="50" grpId="0"/>
      <p:bldP spid="60" grpId="0"/>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0461" y="2038444"/>
            <a:ext cx="4420628" cy="1215857"/>
          </a:xfrm>
        </p:spPr>
        <p:txBody>
          <a:bodyPr/>
          <a:lstStyle/>
          <a:p>
            <a:r>
              <a:rPr lang="en-US" dirty="0">
                <a:latin typeface="Arial" panose="020B0604020202020204" pitchFamily="34" charset="0"/>
                <a:cs typeface="Arial" panose="020B0604020202020204" pitchFamily="34" charset="0"/>
              </a:rPr>
              <a:t>Why Defense is the Best Offense in Security </a:t>
            </a:r>
            <a:br>
              <a:rPr lang="en-US"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Tejas R. Vashi</a:t>
            </a:r>
            <a:br>
              <a:rPr lang="en-US" sz="16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Senior Director, Cisco Services</a:t>
            </a:r>
            <a:br>
              <a:rPr lang="en-US" sz="15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August 3, 2017</a:t>
            </a:r>
          </a:p>
        </p:txBody>
      </p:sp>
    </p:spTree>
    <p:extLst>
      <p:ext uri="{BB962C8B-B14F-4D97-AF65-F5344CB8AC3E}">
        <p14:creationId xmlns:p14="http://schemas.microsoft.com/office/powerpoint/2010/main" val="76132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tx2"/>
                </a:solidFill>
                <a:latin typeface="Arial" panose="020B0604020202020204" pitchFamily="34" charset="0"/>
                <a:cs typeface="Arial" panose="020B0604020202020204" pitchFamily="34" charset="0"/>
              </a:rPr>
              <a:t>Adapting to the Modern Learning Environment</a:t>
            </a:r>
          </a:p>
        </p:txBody>
      </p:sp>
      <p:grpSp>
        <p:nvGrpSpPr>
          <p:cNvPr id="10" name="Group 9"/>
          <p:cNvGrpSpPr/>
          <p:nvPr/>
        </p:nvGrpSpPr>
        <p:grpSpPr>
          <a:xfrm>
            <a:off x="462405" y="1368603"/>
            <a:ext cx="1575152" cy="2974371"/>
            <a:chOff x="462405" y="1366221"/>
            <a:chExt cx="1575152" cy="2974371"/>
          </a:xfrm>
        </p:grpSpPr>
        <p:sp>
          <p:nvSpPr>
            <p:cNvPr id="7" name="Triangle 6"/>
            <p:cNvSpPr/>
            <p:nvPr/>
          </p:nvSpPr>
          <p:spPr>
            <a:xfrm>
              <a:off x="811007" y="1366221"/>
              <a:ext cx="877944" cy="422656"/>
            </a:xfrm>
            <a:prstGeom prst="triangle">
              <a:avLst/>
            </a:prstGeom>
            <a:solidFill>
              <a:srgbClr val="0097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extBox 3"/>
            <p:cNvSpPr txBox="1"/>
            <p:nvPr/>
          </p:nvSpPr>
          <p:spPr>
            <a:xfrm>
              <a:off x="462405" y="1741018"/>
              <a:ext cx="1575152" cy="2038966"/>
            </a:xfrm>
            <a:prstGeom prst="rect">
              <a:avLst/>
            </a:prstGeom>
            <a:gradFill>
              <a:gsLst>
                <a:gs pos="3000">
                  <a:srgbClr val="0097B3"/>
                </a:gs>
                <a:gs pos="26000">
                  <a:srgbClr val="003F66"/>
                </a:gs>
              </a:gsLst>
              <a:lin ang="5400000" scaled="0"/>
            </a:gradFill>
          </p:spPr>
          <p:txBody>
            <a:bodyPr wrap="square" tIns="365760" rtlCol="0">
              <a:noAutofit/>
            </a:bodyPr>
            <a:lstStyle/>
            <a:p>
              <a:pPr algn="ctr">
                <a:spcBef>
                  <a:spcPts val="0"/>
                </a:spcBef>
                <a:spcAft>
                  <a:spcPts val="900"/>
                </a:spcAft>
              </a:pPr>
              <a:r>
                <a:rPr lang="en-US" sz="1600" dirty="0">
                  <a:solidFill>
                    <a:schemeClr val="bg1"/>
                  </a:solidFill>
                </a:rPr>
                <a:t>Content </a:t>
              </a:r>
              <a:br>
                <a:rPr lang="en-US" sz="1600" dirty="0">
                  <a:solidFill>
                    <a:schemeClr val="bg1"/>
                  </a:solidFill>
                </a:rPr>
              </a:br>
              <a:r>
                <a:rPr lang="en-US" sz="1600" dirty="0">
                  <a:solidFill>
                    <a:schemeClr val="bg1"/>
                  </a:solidFill>
                </a:rPr>
                <a:t>Relevance</a:t>
              </a:r>
            </a:p>
            <a:p>
              <a:pPr algn="ctr"/>
              <a:r>
                <a:rPr lang="en-US" sz="1100" dirty="0">
                  <a:solidFill>
                    <a:schemeClr val="bg1"/>
                  </a:solidFill>
                </a:rPr>
                <a:t>Persistent updates and personalized learning</a:t>
              </a:r>
            </a:p>
          </p:txBody>
        </p:sp>
        <p:grpSp>
          <p:nvGrpSpPr>
            <p:cNvPr id="89" name="Group 88"/>
            <p:cNvGrpSpPr/>
            <p:nvPr/>
          </p:nvGrpSpPr>
          <p:grpSpPr>
            <a:xfrm>
              <a:off x="1050007" y="1649123"/>
              <a:ext cx="376105" cy="250390"/>
              <a:chOff x="4370548" y="2312266"/>
              <a:chExt cx="413715" cy="275429"/>
            </a:xfrm>
            <a:solidFill>
              <a:schemeClr val="bg1"/>
            </a:solidFill>
          </p:grpSpPr>
          <p:sp>
            <p:nvSpPr>
              <p:cNvPr id="90" name="Freeform 48"/>
              <p:cNvSpPr>
                <a:spLocks noEditPoints="1"/>
              </p:cNvSpPr>
              <p:nvPr/>
            </p:nvSpPr>
            <p:spPr bwMode="auto">
              <a:xfrm>
                <a:off x="4370548" y="2312266"/>
                <a:ext cx="413715" cy="275429"/>
              </a:xfrm>
              <a:custGeom>
                <a:avLst/>
                <a:gdLst>
                  <a:gd name="T0" fmla="*/ 734 w 800"/>
                  <a:gd name="T1" fmla="*/ 467 h 534"/>
                  <a:gd name="T2" fmla="*/ 67 w 800"/>
                  <a:gd name="T3" fmla="*/ 467 h 534"/>
                  <a:gd name="T4" fmla="*/ 67 w 800"/>
                  <a:gd name="T5" fmla="*/ 117 h 534"/>
                  <a:gd name="T6" fmla="*/ 734 w 800"/>
                  <a:gd name="T7" fmla="*/ 117 h 534"/>
                  <a:gd name="T8" fmla="*/ 734 w 800"/>
                  <a:gd name="T9" fmla="*/ 467 h 534"/>
                  <a:gd name="T10" fmla="*/ 541 w 800"/>
                  <a:gd name="T11" fmla="*/ 34 h 534"/>
                  <a:gd name="T12" fmla="*/ 566 w 800"/>
                  <a:gd name="T13" fmla="*/ 59 h 534"/>
                  <a:gd name="T14" fmla="*/ 541 w 800"/>
                  <a:gd name="T15" fmla="*/ 84 h 534"/>
                  <a:gd name="T16" fmla="*/ 516 w 800"/>
                  <a:gd name="T17" fmla="*/ 59 h 534"/>
                  <a:gd name="T18" fmla="*/ 541 w 800"/>
                  <a:gd name="T19" fmla="*/ 34 h 534"/>
                  <a:gd name="T20" fmla="*/ 625 w 800"/>
                  <a:gd name="T21" fmla="*/ 34 h 534"/>
                  <a:gd name="T22" fmla="*/ 650 w 800"/>
                  <a:gd name="T23" fmla="*/ 59 h 534"/>
                  <a:gd name="T24" fmla="*/ 625 w 800"/>
                  <a:gd name="T25" fmla="*/ 84 h 534"/>
                  <a:gd name="T26" fmla="*/ 600 w 800"/>
                  <a:gd name="T27" fmla="*/ 59 h 534"/>
                  <a:gd name="T28" fmla="*/ 625 w 800"/>
                  <a:gd name="T29" fmla="*/ 34 h 534"/>
                  <a:gd name="T30" fmla="*/ 708 w 800"/>
                  <a:gd name="T31" fmla="*/ 34 h 534"/>
                  <a:gd name="T32" fmla="*/ 733 w 800"/>
                  <a:gd name="T33" fmla="*/ 59 h 534"/>
                  <a:gd name="T34" fmla="*/ 708 w 800"/>
                  <a:gd name="T35" fmla="*/ 84 h 534"/>
                  <a:gd name="T36" fmla="*/ 683 w 800"/>
                  <a:gd name="T37" fmla="*/ 59 h 534"/>
                  <a:gd name="T38" fmla="*/ 708 w 800"/>
                  <a:gd name="T39" fmla="*/ 34 h 534"/>
                  <a:gd name="T40" fmla="*/ 767 w 800"/>
                  <a:gd name="T41" fmla="*/ 0 h 534"/>
                  <a:gd name="T42" fmla="*/ 34 w 800"/>
                  <a:gd name="T43" fmla="*/ 0 h 534"/>
                  <a:gd name="T44" fmla="*/ 0 w 800"/>
                  <a:gd name="T45" fmla="*/ 34 h 534"/>
                  <a:gd name="T46" fmla="*/ 0 w 800"/>
                  <a:gd name="T47" fmla="*/ 500 h 534"/>
                  <a:gd name="T48" fmla="*/ 34 w 800"/>
                  <a:gd name="T49" fmla="*/ 534 h 534"/>
                  <a:gd name="T50" fmla="*/ 767 w 800"/>
                  <a:gd name="T51" fmla="*/ 534 h 534"/>
                  <a:gd name="T52" fmla="*/ 800 w 800"/>
                  <a:gd name="T53" fmla="*/ 500 h 534"/>
                  <a:gd name="T54" fmla="*/ 800 w 800"/>
                  <a:gd name="T55" fmla="*/ 34 h 534"/>
                  <a:gd name="T56" fmla="*/ 767 w 800"/>
                  <a:gd name="T57"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0" h="534">
                    <a:moveTo>
                      <a:pt x="734" y="467"/>
                    </a:moveTo>
                    <a:lnTo>
                      <a:pt x="67" y="467"/>
                    </a:lnTo>
                    <a:lnTo>
                      <a:pt x="67" y="117"/>
                    </a:lnTo>
                    <a:lnTo>
                      <a:pt x="734" y="117"/>
                    </a:lnTo>
                    <a:lnTo>
                      <a:pt x="734" y="467"/>
                    </a:lnTo>
                    <a:close/>
                    <a:moveTo>
                      <a:pt x="541" y="34"/>
                    </a:moveTo>
                    <a:cubicBezTo>
                      <a:pt x="555" y="34"/>
                      <a:pt x="566" y="45"/>
                      <a:pt x="566" y="59"/>
                    </a:cubicBezTo>
                    <a:cubicBezTo>
                      <a:pt x="566" y="72"/>
                      <a:pt x="555" y="84"/>
                      <a:pt x="541" y="84"/>
                    </a:cubicBezTo>
                    <a:cubicBezTo>
                      <a:pt x="528" y="84"/>
                      <a:pt x="516" y="72"/>
                      <a:pt x="516" y="59"/>
                    </a:cubicBezTo>
                    <a:cubicBezTo>
                      <a:pt x="516" y="45"/>
                      <a:pt x="528" y="34"/>
                      <a:pt x="541" y="34"/>
                    </a:cubicBezTo>
                    <a:moveTo>
                      <a:pt x="625" y="34"/>
                    </a:moveTo>
                    <a:cubicBezTo>
                      <a:pt x="638" y="34"/>
                      <a:pt x="650" y="45"/>
                      <a:pt x="650" y="59"/>
                    </a:cubicBezTo>
                    <a:cubicBezTo>
                      <a:pt x="650" y="72"/>
                      <a:pt x="638" y="84"/>
                      <a:pt x="625" y="84"/>
                    </a:cubicBezTo>
                    <a:cubicBezTo>
                      <a:pt x="611" y="84"/>
                      <a:pt x="600" y="72"/>
                      <a:pt x="600" y="59"/>
                    </a:cubicBezTo>
                    <a:cubicBezTo>
                      <a:pt x="600" y="45"/>
                      <a:pt x="611" y="34"/>
                      <a:pt x="625" y="34"/>
                    </a:cubicBezTo>
                    <a:moveTo>
                      <a:pt x="708" y="34"/>
                    </a:moveTo>
                    <a:cubicBezTo>
                      <a:pt x="722" y="34"/>
                      <a:pt x="733" y="45"/>
                      <a:pt x="733" y="59"/>
                    </a:cubicBezTo>
                    <a:cubicBezTo>
                      <a:pt x="733" y="72"/>
                      <a:pt x="722" y="84"/>
                      <a:pt x="708" y="84"/>
                    </a:cubicBezTo>
                    <a:cubicBezTo>
                      <a:pt x="694" y="84"/>
                      <a:pt x="683" y="72"/>
                      <a:pt x="683" y="59"/>
                    </a:cubicBezTo>
                    <a:cubicBezTo>
                      <a:pt x="683" y="45"/>
                      <a:pt x="694" y="34"/>
                      <a:pt x="708" y="34"/>
                    </a:cubicBezTo>
                    <a:moveTo>
                      <a:pt x="767" y="0"/>
                    </a:moveTo>
                    <a:lnTo>
                      <a:pt x="34" y="0"/>
                    </a:lnTo>
                    <a:cubicBezTo>
                      <a:pt x="15" y="0"/>
                      <a:pt x="0" y="15"/>
                      <a:pt x="0" y="34"/>
                    </a:cubicBezTo>
                    <a:lnTo>
                      <a:pt x="0" y="500"/>
                    </a:lnTo>
                    <a:cubicBezTo>
                      <a:pt x="0" y="519"/>
                      <a:pt x="15" y="534"/>
                      <a:pt x="34" y="534"/>
                    </a:cubicBezTo>
                    <a:lnTo>
                      <a:pt x="767" y="534"/>
                    </a:lnTo>
                    <a:cubicBezTo>
                      <a:pt x="785" y="534"/>
                      <a:pt x="800" y="519"/>
                      <a:pt x="800" y="500"/>
                    </a:cubicBezTo>
                    <a:lnTo>
                      <a:pt x="800" y="34"/>
                    </a:lnTo>
                    <a:cubicBezTo>
                      <a:pt x="800" y="15"/>
                      <a:pt x="785" y="0"/>
                      <a:pt x="7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49"/>
              <p:cNvSpPr>
                <a:spLocks/>
              </p:cNvSpPr>
              <p:nvPr/>
            </p:nvSpPr>
            <p:spPr bwMode="auto">
              <a:xfrm>
                <a:off x="4620834" y="2397981"/>
                <a:ext cx="76572" cy="130286"/>
              </a:xfrm>
              <a:custGeom>
                <a:avLst/>
                <a:gdLst>
                  <a:gd name="T0" fmla="*/ 78 w 150"/>
                  <a:gd name="T1" fmla="*/ 241 h 252"/>
                  <a:gd name="T2" fmla="*/ 95 w 150"/>
                  <a:gd name="T3" fmla="*/ 249 h 252"/>
                  <a:gd name="T4" fmla="*/ 103 w 150"/>
                  <a:gd name="T5" fmla="*/ 232 h 252"/>
                  <a:gd name="T6" fmla="*/ 81 w 150"/>
                  <a:gd name="T7" fmla="*/ 174 h 252"/>
                  <a:gd name="T8" fmla="*/ 150 w 150"/>
                  <a:gd name="T9" fmla="*/ 171 h 252"/>
                  <a:gd name="T10" fmla="*/ 0 w 150"/>
                  <a:gd name="T11" fmla="*/ 0 h 252"/>
                  <a:gd name="T12" fmla="*/ 0 w 150"/>
                  <a:gd name="T13" fmla="*/ 228 h 252"/>
                  <a:gd name="T14" fmla="*/ 56 w 150"/>
                  <a:gd name="T15" fmla="*/ 183 h 252"/>
                  <a:gd name="T16" fmla="*/ 78 w 150"/>
                  <a:gd name="T17" fmla="*/ 24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52">
                    <a:moveTo>
                      <a:pt x="78" y="241"/>
                    </a:moveTo>
                    <a:cubicBezTo>
                      <a:pt x="80" y="248"/>
                      <a:pt x="88" y="252"/>
                      <a:pt x="95" y="249"/>
                    </a:cubicBezTo>
                    <a:cubicBezTo>
                      <a:pt x="102" y="247"/>
                      <a:pt x="105" y="239"/>
                      <a:pt x="103" y="232"/>
                    </a:cubicBezTo>
                    <a:lnTo>
                      <a:pt x="81" y="174"/>
                    </a:lnTo>
                    <a:lnTo>
                      <a:pt x="150" y="171"/>
                    </a:lnTo>
                    <a:lnTo>
                      <a:pt x="0" y="0"/>
                    </a:lnTo>
                    <a:lnTo>
                      <a:pt x="0" y="228"/>
                    </a:lnTo>
                    <a:lnTo>
                      <a:pt x="56" y="183"/>
                    </a:lnTo>
                    <a:lnTo>
                      <a:pt x="78"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TextBox 63"/>
            <p:cNvSpPr txBox="1"/>
            <p:nvPr/>
          </p:nvSpPr>
          <p:spPr>
            <a:xfrm>
              <a:off x="462405" y="3672406"/>
              <a:ext cx="1575152" cy="668186"/>
            </a:xfrm>
            <a:prstGeom prst="rect">
              <a:avLst/>
            </a:prstGeom>
            <a:solidFill>
              <a:srgbClr val="0097B3"/>
            </a:solidFill>
          </p:spPr>
          <p:txBody>
            <a:bodyPr wrap="square" lIns="45720" rIns="45720" rtlCol="0" anchor="ctr">
              <a:noAutofit/>
            </a:bodyPr>
            <a:lstStyle/>
            <a:p>
              <a:pPr algn="ctr"/>
              <a:r>
                <a:rPr lang="en-US" sz="1100" dirty="0">
                  <a:solidFill>
                    <a:schemeClr val="bg1"/>
                  </a:solidFill>
                </a:rPr>
                <a:t>Stay ahead of </a:t>
              </a:r>
              <a:br>
                <a:rPr lang="en-US" sz="1100" dirty="0">
                  <a:solidFill>
                    <a:schemeClr val="bg1"/>
                  </a:solidFill>
                </a:rPr>
              </a:br>
              <a:r>
                <a:rPr lang="en-US" sz="1100" dirty="0">
                  <a:solidFill>
                    <a:schemeClr val="bg1"/>
                  </a:solidFill>
                </a:rPr>
                <a:t>the transitions and match to true need</a:t>
              </a:r>
            </a:p>
          </p:txBody>
        </p:sp>
      </p:grpSp>
      <p:grpSp>
        <p:nvGrpSpPr>
          <p:cNvPr id="6" name="Group 5"/>
          <p:cNvGrpSpPr/>
          <p:nvPr/>
        </p:nvGrpSpPr>
        <p:grpSpPr>
          <a:xfrm>
            <a:off x="5490795" y="1368603"/>
            <a:ext cx="1575152" cy="2974370"/>
            <a:chOff x="5490795" y="1366222"/>
            <a:chExt cx="1575152" cy="2974370"/>
          </a:xfrm>
        </p:grpSpPr>
        <p:sp>
          <p:nvSpPr>
            <p:cNvPr id="77" name="Triangle 76"/>
            <p:cNvSpPr/>
            <p:nvPr/>
          </p:nvSpPr>
          <p:spPr>
            <a:xfrm>
              <a:off x="5839395" y="1366222"/>
              <a:ext cx="877944" cy="422656"/>
            </a:xfrm>
            <a:prstGeom prst="triangle">
              <a:avLst/>
            </a:prstGeom>
            <a:solidFill>
              <a:srgbClr val="0097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9" name="TextBox 48"/>
            <p:cNvSpPr txBox="1"/>
            <p:nvPr/>
          </p:nvSpPr>
          <p:spPr>
            <a:xfrm>
              <a:off x="5490795" y="1741018"/>
              <a:ext cx="1575152" cy="2038966"/>
            </a:xfrm>
            <a:prstGeom prst="rect">
              <a:avLst/>
            </a:prstGeom>
            <a:gradFill>
              <a:gsLst>
                <a:gs pos="9000">
                  <a:srgbClr val="0097B3"/>
                </a:gs>
                <a:gs pos="26000">
                  <a:srgbClr val="003F66"/>
                </a:gs>
              </a:gsLst>
              <a:lin ang="5400000" scaled="0"/>
            </a:gradFill>
          </p:spPr>
          <p:txBody>
            <a:bodyPr wrap="square" tIns="365760" rtlCol="0">
              <a:noAutofit/>
            </a:bodyPr>
            <a:lstStyle/>
            <a:p>
              <a:pPr algn="ctr">
                <a:spcBef>
                  <a:spcPts val="0"/>
                </a:spcBef>
                <a:spcAft>
                  <a:spcPts val="900"/>
                </a:spcAft>
              </a:pPr>
              <a:r>
                <a:rPr lang="en-US" sz="1600" dirty="0">
                  <a:solidFill>
                    <a:schemeClr val="bg1"/>
                  </a:solidFill>
                </a:rPr>
                <a:t>Learning Modalities</a:t>
              </a:r>
            </a:p>
            <a:p>
              <a:pPr algn="ctr"/>
              <a:r>
                <a:rPr lang="en-US" sz="1100" dirty="0">
                  <a:solidFill>
                    <a:schemeClr val="bg1"/>
                  </a:solidFill>
                </a:rPr>
                <a:t>Hands-on labs </a:t>
              </a:r>
              <a:br>
                <a:rPr lang="en-US" sz="1100" dirty="0">
                  <a:solidFill>
                    <a:schemeClr val="bg1"/>
                  </a:solidFill>
                </a:rPr>
              </a:br>
              <a:r>
                <a:rPr lang="en-US" sz="1100" dirty="0">
                  <a:solidFill>
                    <a:schemeClr val="bg1"/>
                  </a:solidFill>
                </a:rPr>
                <a:t>and self-study enhancements</a:t>
              </a:r>
            </a:p>
          </p:txBody>
        </p:sp>
        <p:grpSp>
          <p:nvGrpSpPr>
            <p:cNvPr id="95" name="Group 16"/>
            <p:cNvGrpSpPr>
              <a:grpSpLocks noChangeAspect="1"/>
            </p:cNvGrpSpPr>
            <p:nvPr/>
          </p:nvGrpSpPr>
          <p:grpSpPr bwMode="auto">
            <a:xfrm>
              <a:off x="6051011" y="1592791"/>
              <a:ext cx="467543" cy="311298"/>
              <a:chOff x="5125" y="698"/>
              <a:chExt cx="392" cy="261"/>
            </a:xfrm>
            <a:solidFill>
              <a:schemeClr val="bg1"/>
            </a:solidFill>
          </p:grpSpPr>
          <p:sp>
            <p:nvSpPr>
              <p:cNvPr id="96" name="Freeform 17"/>
              <p:cNvSpPr>
                <a:spLocks/>
              </p:cNvSpPr>
              <p:nvPr/>
            </p:nvSpPr>
            <p:spPr bwMode="auto">
              <a:xfrm>
                <a:off x="5400" y="747"/>
                <a:ext cx="117" cy="163"/>
              </a:xfrm>
              <a:custGeom>
                <a:avLst/>
                <a:gdLst>
                  <a:gd name="T0" fmla="*/ 182 w 191"/>
                  <a:gd name="T1" fmla="*/ 217 h 267"/>
                  <a:gd name="T2" fmla="*/ 182 w 191"/>
                  <a:gd name="T3" fmla="*/ 217 h 267"/>
                  <a:gd name="T4" fmla="*/ 178 w 191"/>
                  <a:gd name="T5" fmla="*/ 210 h 267"/>
                  <a:gd name="T6" fmla="*/ 101 w 191"/>
                  <a:gd name="T7" fmla="*/ 166 h 267"/>
                  <a:gd name="T8" fmla="*/ 95 w 191"/>
                  <a:gd name="T9" fmla="*/ 159 h 267"/>
                  <a:gd name="T10" fmla="*/ 86 w 191"/>
                  <a:gd name="T11" fmla="*/ 138 h 267"/>
                  <a:gd name="T12" fmla="*/ 107 w 191"/>
                  <a:gd name="T13" fmla="*/ 84 h 267"/>
                  <a:gd name="T14" fmla="*/ 107 w 191"/>
                  <a:gd name="T15" fmla="*/ 50 h 267"/>
                  <a:gd name="T16" fmla="*/ 57 w 191"/>
                  <a:gd name="T17" fmla="*/ 0 h 267"/>
                  <a:gd name="T18" fmla="*/ 7 w 191"/>
                  <a:gd name="T19" fmla="*/ 50 h 267"/>
                  <a:gd name="T20" fmla="*/ 7 w 191"/>
                  <a:gd name="T21" fmla="*/ 84 h 267"/>
                  <a:gd name="T22" fmla="*/ 28 w 191"/>
                  <a:gd name="T23" fmla="*/ 139 h 267"/>
                  <a:gd name="T24" fmla="*/ 19 w 191"/>
                  <a:gd name="T25" fmla="*/ 159 h 267"/>
                  <a:gd name="T26" fmla="*/ 14 w 191"/>
                  <a:gd name="T27" fmla="*/ 166 h 267"/>
                  <a:gd name="T28" fmla="*/ 0 w 191"/>
                  <a:gd name="T29" fmla="*/ 173 h 267"/>
                  <a:gd name="T30" fmla="*/ 83 w 191"/>
                  <a:gd name="T31" fmla="*/ 221 h 267"/>
                  <a:gd name="T32" fmla="*/ 110 w 191"/>
                  <a:gd name="T33" fmla="*/ 260 h 267"/>
                  <a:gd name="T34" fmla="*/ 111 w 191"/>
                  <a:gd name="T35" fmla="*/ 267 h 267"/>
                  <a:gd name="T36" fmla="*/ 191 w 191"/>
                  <a:gd name="T37" fmla="*/ 267 h 267"/>
                  <a:gd name="T38" fmla="*/ 182 w 191"/>
                  <a:gd name="T39" fmla="*/ 21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267">
                    <a:moveTo>
                      <a:pt x="182" y="217"/>
                    </a:moveTo>
                    <a:lnTo>
                      <a:pt x="182" y="217"/>
                    </a:lnTo>
                    <a:cubicBezTo>
                      <a:pt x="182" y="214"/>
                      <a:pt x="180" y="211"/>
                      <a:pt x="178" y="210"/>
                    </a:cubicBezTo>
                    <a:lnTo>
                      <a:pt x="101" y="166"/>
                    </a:lnTo>
                    <a:cubicBezTo>
                      <a:pt x="99" y="164"/>
                      <a:pt x="96" y="161"/>
                      <a:pt x="95" y="159"/>
                    </a:cubicBezTo>
                    <a:lnTo>
                      <a:pt x="86" y="138"/>
                    </a:lnTo>
                    <a:cubicBezTo>
                      <a:pt x="98" y="129"/>
                      <a:pt x="107" y="100"/>
                      <a:pt x="107" y="84"/>
                    </a:cubicBezTo>
                    <a:lnTo>
                      <a:pt x="107" y="50"/>
                    </a:lnTo>
                    <a:cubicBezTo>
                      <a:pt x="107" y="23"/>
                      <a:pt x="85" y="0"/>
                      <a:pt x="57" y="0"/>
                    </a:cubicBezTo>
                    <a:cubicBezTo>
                      <a:pt x="30" y="0"/>
                      <a:pt x="7" y="23"/>
                      <a:pt x="7" y="50"/>
                    </a:cubicBezTo>
                    <a:lnTo>
                      <a:pt x="7" y="84"/>
                    </a:lnTo>
                    <a:cubicBezTo>
                      <a:pt x="7" y="100"/>
                      <a:pt x="15" y="130"/>
                      <a:pt x="28" y="139"/>
                    </a:cubicBezTo>
                    <a:lnTo>
                      <a:pt x="19" y="159"/>
                    </a:lnTo>
                    <a:cubicBezTo>
                      <a:pt x="18" y="161"/>
                      <a:pt x="16" y="164"/>
                      <a:pt x="14" y="166"/>
                    </a:cubicBezTo>
                    <a:lnTo>
                      <a:pt x="0" y="173"/>
                    </a:lnTo>
                    <a:lnTo>
                      <a:pt x="83" y="221"/>
                    </a:lnTo>
                    <a:cubicBezTo>
                      <a:pt x="97" y="229"/>
                      <a:pt x="108" y="245"/>
                      <a:pt x="110" y="260"/>
                    </a:cubicBezTo>
                    <a:lnTo>
                      <a:pt x="111" y="267"/>
                    </a:lnTo>
                    <a:lnTo>
                      <a:pt x="191" y="267"/>
                    </a:lnTo>
                    <a:lnTo>
                      <a:pt x="182" y="2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18"/>
              <p:cNvSpPr>
                <a:spLocks/>
              </p:cNvSpPr>
              <p:nvPr/>
            </p:nvSpPr>
            <p:spPr bwMode="auto">
              <a:xfrm>
                <a:off x="5125" y="747"/>
                <a:ext cx="116" cy="163"/>
              </a:xfrm>
              <a:custGeom>
                <a:avLst/>
                <a:gdLst>
                  <a:gd name="T0" fmla="*/ 190 w 190"/>
                  <a:gd name="T1" fmla="*/ 173 h 267"/>
                  <a:gd name="T2" fmla="*/ 190 w 190"/>
                  <a:gd name="T3" fmla="*/ 173 h 267"/>
                  <a:gd name="T4" fmla="*/ 177 w 190"/>
                  <a:gd name="T5" fmla="*/ 166 h 267"/>
                  <a:gd name="T6" fmla="*/ 171 w 190"/>
                  <a:gd name="T7" fmla="*/ 159 h 267"/>
                  <a:gd name="T8" fmla="*/ 162 w 190"/>
                  <a:gd name="T9" fmla="*/ 138 h 267"/>
                  <a:gd name="T10" fmla="*/ 183 w 190"/>
                  <a:gd name="T11" fmla="*/ 84 h 267"/>
                  <a:gd name="T12" fmla="*/ 183 w 190"/>
                  <a:gd name="T13" fmla="*/ 50 h 267"/>
                  <a:gd name="T14" fmla="*/ 133 w 190"/>
                  <a:gd name="T15" fmla="*/ 0 h 267"/>
                  <a:gd name="T16" fmla="*/ 83 w 190"/>
                  <a:gd name="T17" fmla="*/ 50 h 267"/>
                  <a:gd name="T18" fmla="*/ 83 w 190"/>
                  <a:gd name="T19" fmla="*/ 84 h 267"/>
                  <a:gd name="T20" fmla="*/ 104 w 190"/>
                  <a:gd name="T21" fmla="*/ 139 h 267"/>
                  <a:gd name="T22" fmla="*/ 95 w 190"/>
                  <a:gd name="T23" fmla="*/ 159 h 267"/>
                  <a:gd name="T24" fmla="*/ 89 w 190"/>
                  <a:gd name="T25" fmla="*/ 166 h 267"/>
                  <a:gd name="T26" fmla="*/ 12 w 190"/>
                  <a:gd name="T27" fmla="*/ 210 h 267"/>
                  <a:gd name="T28" fmla="*/ 8 w 190"/>
                  <a:gd name="T29" fmla="*/ 217 h 267"/>
                  <a:gd name="T30" fmla="*/ 0 w 190"/>
                  <a:gd name="T31" fmla="*/ 267 h 267"/>
                  <a:gd name="T32" fmla="*/ 79 w 190"/>
                  <a:gd name="T33" fmla="*/ 267 h 267"/>
                  <a:gd name="T34" fmla="*/ 80 w 190"/>
                  <a:gd name="T35" fmla="*/ 260 h 267"/>
                  <a:gd name="T36" fmla="*/ 106 w 190"/>
                  <a:gd name="T37" fmla="*/ 222 h 267"/>
                  <a:gd name="T38" fmla="*/ 190 w 190"/>
                  <a:gd name="T39" fmla="*/ 17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0" h="267">
                    <a:moveTo>
                      <a:pt x="190" y="173"/>
                    </a:moveTo>
                    <a:lnTo>
                      <a:pt x="190" y="173"/>
                    </a:lnTo>
                    <a:lnTo>
                      <a:pt x="177" y="166"/>
                    </a:lnTo>
                    <a:cubicBezTo>
                      <a:pt x="174" y="164"/>
                      <a:pt x="172" y="161"/>
                      <a:pt x="171" y="159"/>
                    </a:cubicBezTo>
                    <a:lnTo>
                      <a:pt x="162" y="138"/>
                    </a:lnTo>
                    <a:cubicBezTo>
                      <a:pt x="174" y="129"/>
                      <a:pt x="183" y="100"/>
                      <a:pt x="183" y="84"/>
                    </a:cubicBezTo>
                    <a:lnTo>
                      <a:pt x="183" y="50"/>
                    </a:lnTo>
                    <a:cubicBezTo>
                      <a:pt x="183" y="23"/>
                      <a:pt x="160" y="0"/>
                      <a:pt x="133" y="0"/>
                    </a:cubicBezTo>
                    <a:cubicBezTo>
                      <a:pt x="105" y="0"/>
                      <a:pt x="83" y="23"/>
                      <a:pt x="83" y="50"/>
                    </a:cubicBezTo>
                    <a:lnTo>
                      <a:pt x="83" y="84"/>
                    </a:lnTo>
                    <a:cubicBezTo>
                      <a:pt x="83" y="100"/>
                      <a:pt x="91" y="130"/>
                      <a:pt x="104" y="139"/>
                    </a:cubicBezTo>
                    <a:lnTo>
                      <a:pt x="95" y="159"/>
                    </a:lnTo>
                    <a:cubicBezTo>
                      <a:pt x="94" y="161"/>
                      <a:pt x="91" y="164"/>
                      <a:pt x="89" y="166"/>
                    </a:cubicBezTo>
                    <a:lnTo>
                      <a:pt x="12" y="210"/>
                    </a:lnTo>
                    <a:cubicBezTo>
                      <a:pt x="10" y="211"/>
                      <a:pt x="8" y="214"/>
                      <a:pt x="8" y="217"/>
                    </a:cubicBezTo>
                    <a:lnTo>
                      <a:pt x="0" y="267"/>
                    </a:lnTo>
                    <a:lnTo>
                      <a:pt x="79" y="267"/>
                    </a:lnTo>
                    <a:lnTo>
                      <a:pt x="80" y="260"/>
                    </a:lnTo>
                    <a:cubicBezTo>
                      <a:pt x="82" y="245"/>
                      <a:pt x="93" y="229"/>
                      <a:pt x="106" y="222"/>
                    </a:cubicBezTo>
                    <a:lnTo>
                      <a:pt x="190" y="17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19"/>
              <p:cNvSpPr>
                <a:spLocks/>
              </p:cNvSpPr>
              <p:nvPr/>
            </p:nvSpPr>
            <p:spPr bwMode="auto">
              <a:xfrm>
                <a:off x="5190" y="698"/>
                <a:ext cx="262" cy="261"/>
              </a:xfrm>
              <a:custGeom>
                <a:avLst/>
                <a:gdLst>
                  <a:gd name="T0" fmla="*/ 414 w 427"/>
                  <a:gd name="T1" fmla="*/ 347 h 427"/>
                  <a:gd name="T2" fmla="*/ 414 w 427"/>
                  <a:gd name="T3" fmla="*/ 347 h 427"/>
                  <a:gd name="T4" fmla="*/ 406 w 427"/>
                  <a:gd name="T5" fmla="*/ 336 h 427"/>
                  <a:gd name="T6" fmla="*/ 283 w 427"/>
                  <a:gd name="T7" fmla="*/ 265 h 427"/>
                  <a:gd name="T8" fmla="*/ 275 w 427"/>
                  <a:gd name="T9" fmla="*/ 254 h 427"/>
                  <a:gd name="T10" fmla="*/ 260 w 427"/>
                  <a:gd name="T11" fmla="*/ 221 h 427"/>
                  <a:gd name="T12" fmla="*/ 284 w 427"/>
                  <a:gd name="T13" fmla="*/ 182 h 427"/>
                  <a:gd name="T14" fmla="*/ 294 w 427"/>
                  <a:gd name="T15" fmla="*/ 133 h 427"/>
                  <a:gd name="T16" fmla="*/ 294 w 427"/>
                  <a:gd name="T17" fmla="*/ 80 h 427"/>
                  <a:gd name="T18" fmla="*/ 213 w 427"/>
                  <a:gd name="T19" fmla="*/ 0 h 427"/>
                  <a:gd name="T20" fmla="*/ 134 w 427"/>
                  <a:gd name="T21" fmla="*/ 80 h 427"/>
                  <a:gd name="T22" fmla="*/ 134 w 427"/>
                  <a:gd name="T23" fmla="*/ 133 h 427"/>
                  <a:gd name="T24" fmla="*/ 167 w 427"/>
                  <a:gd name="T25" fmla="*/ 222 h 427"/>
                  <a:gd name="T26" fmla="*/ 152 w 427"/>
                  <a:gd name="T27" fmla="*/ 254 h 427"/>
                  <a:gd name="T28" fmla="*/ 144 w 427"/>
                  <a:gd name="T29" fmla="*/ 265 h 427"/>
                  <a:gd name="T30" fmla="*/ 21 w 427"/>
                  <a:gd name="T31" fmla="*/ 336 h 427"/>
                  <a:gd name="T32" fmla="*/ 13 w 427"/>
                  <a:gd name="T33" fmla="*/ 347 h 427"/>
                  <a:gd name="T34" fmla="*/ 13 w 427"/>
                  <a:gd name="T35" fmla="*/ 347 h 427"/>
                  <a:gd name="T36" fmla="*/ 0 w 427"/>
                  <a:gd name="T37" fmla="*/ 427 h 427"/>
                  <a:gd name="T38" fmla="*/ 427 w 427"/>
                  <a:gd name="T39" fmla="*/ 427 h 427"/>
                  <a:gd name="T40" fmla="*/ 414 w 427"/>
                  <a:gd name="T41" fmla="*/ 347 h 427"/>
                  <a:gd name="T42" fmla="*/ 414 w 427"/>
                  <a:gd name="T43" fmla="*/ 34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7" h="427">
                    <a:moveTo>
                      <a:pt x="414" y="347"/>
                    </a:moveTo>
                    <a:lnTo>
                      <a:pt x="414" y="347"/>
                    </a:lnTo>
                    <a:cubicBezTo>
                      <a:pt x="413" y="343"/>
                      <a:pt x="410" y="338"/>
                      <a:pt x="406" y="336"/>
                    </a:cubicBezTo>
                    <a:lnTo>
                      <a:pt x="283" y="265"/>
                    </a:lnTo>
                    <a:cubicBezTo>
                      <a:pt x="280" y="263"/>
                      <a:pt x="276" y="258"/>
                      <a:pt x="275" y="254"/>
                    </a:cubicBezTo>
                    <a:lnTo>
                      <a:pt x="260" y="221"/>
                    </a:lnTo>
                    <a:cubicBezTo>
                      <a:pt x="270" y="214"/>
                      <a:pt x="278" y="198"/>
                      <a:pt x="284" y="182"/>
                    </a:cubicBezTo>
                    <a:cubicBezTo>
                      <a:pt x="290" y="165"/>
                      <a:pt x="294" y="147"/>
                      <a:pt x="294" y="133"/>
                    </a:cubicBezTo>
                    <a:lnTo>
                      <a:pt x="294" y="80"/>
                    </a:lnTo>
                    <a:cubicBezTo>
                      <a:pt x="294" y="36"/>
                      <a:pt x="257" y="0"/>
                      <a:pt x="213" y="0"/>
                    </a:cubicBezTo>
                    <a:cubicBezTo>
                      <a:pt x="169" y="0"/>
                      <a:pt x="134" y="36"/>
                      <a:pt x="134" y="80"/>
                    </a:cubicBezTo>
                    <a:lnTo>
                      <a:pt x="134" y="133"/>
                    </a:lnTo>
                    <a:cubicBezTo>
                      <a:pt x="134" y="160"/>
                      <a:pt x="146" y="208"/>
                      <a:pt x="167" y="222"/>
                    </a:cubicBezTo>
                    <a:lnTo>
                      <a:pt x="152" y="254"/>
                    </a:lnTo>
                    <a:cubicBezTo>
                      <a:pt x="151" y="258"/>
                      <a:pt x="147" y="263"/>
                      <a:pt x="144" y="265"/>
                    </a:cubicBezTo>
                    <a:lnTo>
                      <a:pt x="21" y="336"/>
                    </a:lnTo>
                    <a:cubicBezTo>
                      <a:pt x="17" y="338"/>
                      <a:pt x="14" y="343"/>
                      <a:pt x="13" y="347"/>
                    </a:cubicBezTo>
                    <a:lnTo>
                      <a:pt x="13" y="347"/>
                    </a:lnTo>
                    <a:lnTo>
                      <a:pt x="0" y="427"/>
                    </a:lnTo>
                    <a:lnTo>
                      <a:pt x="427" y="427"/>
                    </a:lnTo>
                    <a:lnTo>
                      <a:pt x="414" y="347"/>
                    </a:lnTo>
                    <a:lnTo>
                      <a:pt x="414" y="3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6" name="TextBox 65"/>
            <p:cNvSpPr txBox="1"/>
            <p:nvPr/>
          </p:nvSpPr>
          <p:spPr>
            <a:xfrm>
              <a:off x="5490795" y="3672406"/>
              <a:ext cx="1575152" cy="668186"/>
            </a:xfrm>
            <a:prstGeom prst="rect">
              <a:avLst/>
            </a:prstGeom>
            <a:solidFill>
              <a:srgbClr val="0097B3"/>
            </a:solidFill>
          </p:spPr>
          <p:txBody>
            <a:bodyPr wrap="square" lIns="45720" rIns="45720" rtlCol="0" anchor="ctr">
              <a:noAutofit/>
            </a:bodyPr>
            <a:lstStyle/>
            <a:p>
              <a:pPr algn="ctr"/>
              <a:r>
                <a:rPr lang="en-US" sz="1100" dirty="0">
                  <a:solidFill>
                    <a:schemeClr val="bg1"/>
                  </a:solidFill>
                </a:rPr>
                <a:t>Double-down </a:t>
              </a:r>
              <a:br>
                <a:rPr lang="en-US" sz="1100" dirty="0">
                  <a:solidFill>
                    <a:schemeClr val="bg1"/>
                  </a:solidFill>
                </a:rPr>
              </a:br>
              <a:r>
                <a:rPr lang="en-US" sz="1100" dirty="0">
                  <a:solidFill>
                    <a:schemeClr val="bg1"/>
                  </a:solidFill>
                </a:rPr>
                <a:t>on key differentiators </a:t>
              </a:r>
            </a:p>
          </p:txBody>
        </p:sp>
      </p:grpSp>
      <p:grpSp>
        <p:nvGrpSpPr>
          <p:cNvPr id="3" name="Group 2"/>
          <p:cNvGrpSpPr/>
          <p:nvPr/>
        </p:nvGrpSpPr>
        <p:grpSpPr>
          <a:xfrm>
            <a:off x="2138535" y="1368603"/>
            <a:ext cx="1575152" cy="2974371"/>
            <a:chOff x="2138535" y="1366221"/>
            <a:chExt cx="1575152" cy="2974371"/>
          </a:xfrm>
        </p:grpSpPr>
        <p:sp>
          <p:nvSpPr>
            <p:cNvPr id="70" name="Triangle 69"/>
            <p:cNvSpPr/>
            <p:nvPr/>
          </p:nvSpPr>
          <p:spPr>
            <a:xfrm>
              <a:off x="2487136" y="1366221"/>
              <a:ext cx="877944" cy="422656"/>
            </a:xfrm>
            <a:prstGeom prst="triangle">
              <a:avLst/>
            </a:prstGeom>
            <a:solidFill>
              <a:srgbClr val="0097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0" name="TextBox 49"/>
            <p:cNvSpPr txBox="1"/>
            <p:nvPr/>
          </p:nvSpPr>
          <p:spPr>
            <a:xfrm>
              <a:off x="2138535" y="1741018"/>
              <a:ext cx="1575152" cy="2038966"/>
            </a:xfrm>
            <a:prstGeom prst="rect">
              <a:avLst/>
            </a:prstGeom>
            <a:gradFill>
              <a:gsLst>
                <a:gs pos="22000">
                  <a:srgbClr val="003F66"/>
                </a:gs>
                <a:gs pos="10000">
                  <a:srgbClr val="0097B3"/>
                </a:gs>
              </a:gsLst>
              <a:lin ang="5400000" scaled="0"/>
            </a:gradFill>
          </p:spPr>
          <p:txBody>
            <a:bodyPr wrap="square" tIns="365760" rtlCol="0">
              <a:noAutofit/>
            </a:bodyPr>
            <a:lstStyle/>
            <a:p>
              <a:pPr algn="ctr">
                <a:spcBef>
                  <a:spcPts val="0"/>
                </a:spcBef>
                <a:spcAft>
                  <a:spcPts val="900"/>
                </a:spcAft>
              </a:pPr>
              <a:r>
                <a:rPr lang="en-US" sz="1600" dirty="0">
                  <a:solidFill>
                    <a:schemeClr val="bg1"/>
                  </a:solidFill>
                </a:rPr>
                <a:t>Curriculum</a:t>
              </a:r>
              <a:br>
                <a:rPr lang="en-US" sz="1600" dirty="0">
                  <a:solidFill>
                    <a:schemeClr val="bg1"/>
                  </a:solidFill>
                </a:rPr>
              </a:br>
              <a:r>
                <a:rPr lang="en-US" sz="1600" dirty="0">
                  <a:solidFill>
                    <a:schemeClr val="bg1"/>
                  </a:solidFill>
                </a:rPr>
                <a:t>Flexibility</a:t>
              </a:r>
            </a:p>
            <a:p>
              <a:pPr algn="ctr"/>
              <a:r>
                <a:rPr lang="en-US" sz="1100" dirty="0">
                  <a:solidFill>
                    <a:schemeClr val="bg1"/>
                  </a:solidFill>
                </a:rPr>
                <a:t>Content modularity </a:t>
              </a:r>
              <a:br>
                <a:rPr lang="en-US" sz="1100" dirty="0">
                  <a:solidFill>
                    <a:schemeClr val="bg1"/>
                  </a:solidFill>
                </a:rPr>
              </a:br>
              <a:r>
                <a:rPr lang="en-US" sz="1100" dirty="0">
                  <a:solidFill>
                    <a:schemeClr val="bg1"/>
                  </a:solidFill>
                </a:rPr>
                <a:t>to enable flexible curricula separation of product and skill/</a:t>
              </a:r>
              <a:br>
                <a:rPr lang="en-US" sz="1100" dirty="0">
                  <a:solidFill>
                    <a:schemeClr val="bg1"/>
                  </a:solidFill>
                </a:rPr>
              </a:br>
              <a:r>
                <a:rPr lang="en-US" sz="1100" dirty="0">
                  <a:solidFill>
                    <a:schemeClr val="bg1"/>
                  </a:solidFill>
                </a:rPr>
                <a:t>cert components</a:t>
              </a:r>
            </a:p>
          </p:txBody>
        </p:sp>
        <p:grpSp>
          <p:nvGrpSpPr>
            <p:cNvPr id="92" name="Group 91"/>
            <p:cNvGrpSpPr/>
            <p:nvPr/>
          </p:nvGrpSpPr>
          <p:grpSpPr>
            <a:xfrm>
              <a:off x="2722610" y="1624888"/>
              <a:ext cx="401185" cy="278665"/>
              <a:chOff x="3040062" y="2271713"/>
              <a:chExt cx="587375" cy="407994"/>
            </a:xfrm>
            <a:solidFill>
              <a:schemeClr val="bg1"/>
            </a:solidFill>
          </p:grpSpPr>
          <p:sp>
            <p:nvSpPr>
              <p:cNvPr id="93" name="Freeform 135"/>
              <p:cNvSpPr>
                <a:spLocks/>
              </p:cNvSpPr>
              <p:nvPr/>
            </p:nvSpPr>
            <p:spPr bwMode="auto">
              <a:xfrm>
                <a:off x="3040062" y="2497143"/>
                <a:ext cx="587375" cy="182564"/>
              </a:xfrm>
              <a:custGeom>
                <a:avLst/>
                <a:gdLst>
                  <a:gd name="T0" fmla="*/ 568 w 771"/>
                  <a:gd name="T1" fmla="*/ 1 h 239"/>
                  <a:gd name="T2" fmla="*/ 557 w 771"/>
                  <a:gd name="T3" fmla="*/ 17 h 239"/>
                  <a:gd name="T4" fmla="*/ 592 w 771"/>
                  <a:gd name="T5" fmla="*/ 78 h 239"/>
                  <a:gd name="T6" fmla="*/ 593 w 771"/>
                  <a:gd name="T7" fmla="*/ 79 h 239"/>
                  <a:gd name="T8" fmla="*/ 478 w 771"/>
                  <a:gd name="T9" fmla="*/ 158 h 239"/>
                  <a:gd name="T10" fmla="*/ 332 w 771"/>
                  <a:gd name="T11" fmla="*/ 57 h 239"/>
                  <a:gd name="T12" fmla="*/ 185 w 771"/>
                  <a:gd name="T13" fmla="*/ 158 h 239"/>
                  <a:gd name="T14" fmla="*/ 57 w 771"/>
                  <a:gd name="T15" fmla="*/ 70 h 239"/>
                  <a:gd name="T16" fmla="*/ 11 w 771"/>
                  <a:gd name="T17" fmla="*/ 79 h 239"/>
                  <a:gd name="T18" fmla="*/ 19 w 771"/>
                  <a:gd name="T19" fmla="*/ 125 h 239"/>
                  <a:gd name="T20" fmla="*/ 185 w 771"/>
                  <a:gd name="T21" fmla="*/ 239 h 239"/>
                  <a:gd name="T22" fmla="*/ 332 w 771"/>
                  <a:gd name="T23" fmla="*/ 138 h 239"/>
                  <a:gd name="T24" fmla="*/ 478 w 771"/>
                  <a:gd name="T25" fmla="*/ 239 h 239"/>
                  <a:gd name="T26" fmla="*/ 626 w 771"/>
                  <a:gd name="T27" fmla="*/ 138 h 239"/>
                  <a:gd name="T28" fmla="*/ 660 w 771"/>
                  <a:gd name="T29" fmla="*/ 198 h 239"/>
                  <a:gd name="T30" fmla="*/ 679 w 771"/>
                  <a:gd name="T31" fmla="*/ 198 h 239"/>
                  <a:gd name="T32" fmla="*/ 771 w 771"/>
                  <a:gd name="T33" fmla="*/ 16 h 239"/>
                  <a:gd name="T34" fmla="*/ 568 w 771"/>
                  <a:gd name="T35" fmla="*/ 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1" h="239">
                    <a:moveTo>
                      <a:pt x="568" y="1"/>
                    </a:moveTo>
                    <a:cubicBezTo>
                      <a:pt x="556" y="0"/>
                      <a:pt x="552" y="7"/>
                      <a:pt x="557" y="17"/>
                    </a:cubicBezTo>
                    <a:lnTo>
                      <a:pt x="592" y="78"/>
                    </a:lnTo>
                    <a:lnTo>
                      <a:pt x="593" y="79"/>
                    </a:lnTo>
                    <a:lnTo>
                      <a:pt x="478" y="158"/>
                    </a:lnTo>
                    <a:lnTo>
                      <a:pt x="332" y="57"/>
                    </a:lnTo>
                    <a:lnTo>
                      <a:pt x="185" y="158"/>
                    </a:lnTo>
                    <a:lnTo>
                      <a:pt x="57" y="70"/>
                    </a:lnTo>
                    <a:cubicBezTo>
                      <a:pt x="42" y="59"/>
                      <a:pt x="21" y="63"/>
                      <a:pt x="11" y="79"/>
                    </a:cubicBezTo>
                    <a:cubicBezTo>
                      <a:pt x="0" y="94"/>
                      <a:pt x="4" y="115"/>
                      <a:pt x="19" y="125"/>
                    </a:cubicBezTo>
                    <a:lnTo>
                      <a:pt x="185" y="239"/>
                    </a:lnTo>
                    <a:lnTo>
                      <a:pt x="332" y="138"/>
                    </a:lnTo>
                    <a:lnTo>
                      <a:pt x="478" y="239"/>
                    </a:lnTo>
                    <a:lnTo>
                      <a:pt x="626" y="138"/>
                    </a:lnTo>
                    <a:lnTo>
                      <a:pt x="660" y="198"/>
                    </a:lnTo>
                    <a:cubicBezTo>
                      <a:pt x="666" y="208"/>
                      <a:pt x="674" y="208"/>
                      <a:pt x="679" y="198"/>
                    </a:cubicBezTo>
                    <a:lnTo>
                      <a:pt x="771" y="16"/>
                    </a:lnTo>
                    <a:lnTo>
                      <a:pt x="568"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4" name="Freeform 136"/>
              <p:cNvSpPr>
                <a:spLocks/>
              </p:cNvSpPr>
              <p:nvPr/>
            </p:nvSpPr>
            <p:spPr bwMode="auto">
              <a:xfrm>
                <a:off x="3040062" y="2271713"/>
                <a:ext cx="587375" cy="180975"/>
              </a:xfrm>
              <a:custGeom>
                <a:avLst/>
                <a:gdLst>
                  <a:gd name="T0" fmla="*/ 568 w 771"/>
                  <a:gd name="T1" fmla="*/ 1 h 237"/>
                  <a:gd name="T2" fmla="*/ 557 w 771"/>
                  <a:gd name="T3" fmla="*/ 17 h 237"/>
                  <a:gd name="T4" fmla="*/ 592 w 771"/>
                  <a:gd name="T5" fmla="*/ 78 h 237"/>
                  <a:gd name="T6" fmla="*/ 478 w 771"/>
                  <a:gd name="T7" fmla="*/ 156 h 237"/>
                  <a:gd name="T8" fmla="*/ 332 w 771"/>
                  <a:gd name="T9" fmla="*/ 55 h 237"/>
                  <a:gd name="T10" fmla="*/ 185 w 771"/>
                  <a:gd name="T11" fmla="*/ 156 h 237"/>
                  <a:gd name="T12" fmla="*/ 57 w 771"/>
                  <a:gd name="T13" fmla="*/ 68 h 237"/>
                  <a:gd name="T14" fmla="*/ 11 w 771"/>
                  <a:gd name="T15" fmla="*/ 77 h 237"/>
                  <a:gd name="T16" fmla="*/ 19 w 771"/>
                  <a:gd name="T17" fmla="*/ 124 h 237"/>
                  <a:gd name="T18" fmla="*/ 185 w 771"/>
                  <a:gd name="T19" fmla="*/ 237 h 237"/>
                  <a:gd name="T20" fmla="*/ 332 w 771"/>
                  <a:gd name="T21" fmla="*/ 137 h 237"/>
                  <a:gd name="T22" fmla="*/ 478 w 771"/>
                  <a:gd name="T23" fmla="*/ 237 h 237"/>
                  <a:gd name="T24" fmla="*/ 625 w 771"/>
                  <a:gd name="T25" fmla="*/ 137 h 237"/>
                  <a:gd name="T26" fmla="*/ 625 w 771"/>
                  <a:gd name="T27" fmla="*/ 136 h 237"/>
                  <a:gd name="T28" fmla="*/ 625 w 771"/>
                  <a:gd name="T29" fmla="*/ 136 h 237"/>
                  <a:gd name="T30" fmla="*/ 660 w 771"/>
                  <a:gd name="T31" fmla="*/ 198 h 237"/>
                  <a:gd name="T32" fmla="*/ 679 w 771"/>
                  <a:gd name="T33" fmla="*/ 198 h 237"/>
                  <a:gd name="T34" fmla="*/ 771 w 771"/>
                  <a:gd name="T35" fmla="*/ 15 h 237"/>
                  <a:gd name="T36" fmla="*/ 568 w 771"/>
                  <a:gd name="T37" fmla="*/ 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237">
                    <a:moveTo>
                      <a:pt x="568" y="1"/>
                    </a:moveTo>
                    <a:cubicBezTo>
                      <a:pt x="556" y="0"/>
                      <a:pt x="552" y="7"/>
                      <a:pt x="557" y="17"/>
                    </a:cubicBezTo>
                    <a:lnTo>
                      <a:pt x="592" y="78"/>
                    </a:lnTo>
                    <a:lnTo>
                      <a:pt x="478" y="156"/>
                    </a:lnTo>
                    <a:lnTo>
                      <a:pt x="332" y="55"/>
                    </a:lnTo>
                    <a:lnTo>
                      <a:pt x="185" y="156"/>
                    </a:lnTo>
                    <a:lnTo>
                      <a:pt x="57" y="68"/>
                    </a:lnTo>
                    <a:cubicBezTo>
                      <a:pt x="42" y="58"/>
                      <a:pt x="21" y="62"/>
                      <a:pt x="11" y="77"/>
                    </a:cubicBezTo>
                    <a:cubicBezTo>
                      <a:pt x="0" y="92"/>
                      <a:pt x="4" y="113"/>
                      <a:pt x="19" y="124"/>
                    </a:cubicBezTo>
                    <a:lnTo>
                      <a:pt x="185" y="237"/>
                    </a:lnTo>
                    <a:lnTo>
                      <a:pt x="332" y="137"/>
                    </a:lnTo>
                    <a:lnTo>
                      <a:pt x="478" y="237"/>
                    </a:lnTo>
                    <a:lnTo>
                      <a:pt x="625" y="137"/>
                    </a:lnTo>
                    <a:lnTo>
                      <a:pt x="625" y="136"/>
                    </a:lnTo>
                    <a:lnTo>
                      <a:pt x="625" y="136"/>
                    </a:lnTo>
                    <a:lnTo>
                      <a:pt x="660" y="198"/>
                    </a:lnTo>
                    <a:cubicBezTo>
                      <a:pt x="666" y="208"/>
                      <a:pt x="674" y="208"/>
                      <a:pt x="679" y="198"/>
                    </a:cubicBezTo>
                    <a:lnTo>
                      <a:pt x="771" y="15"/>
                    </a:lnTo>
                    <a:lnTo>
                      <a:pt x="568"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67" name="TextBox 66"/>
            <p:cNvSpPr txBox="1"/>
            <p:nvPr/>
          </p:nvSpPr>
          <p:spPr>
            <a:xfrm>
              <a:off x="2138535" y="3672406"/>
              <a:ext cx="1575152" cy="668186"/>
            </a:xfrm>
            <a:prstGeom prst="rect">
              <a:avLst/>
            </a:prstGeom>
            <a:solidFill>
              <a:srgbClr val="0097B3"/>
            </a:solidFill>
          </p:spPr>
          <p:txBody>
            <a:bodyPr wrap="square" lIns="45720" rIns="45720" rtlCol="0" anchor="ctr">
              <a:noAutofit/>
            </a:bodyPr>
            <a:lstStyle/>
            <a:p>
              <a:pPr algn="ctr"/>
              <a:r>
                <a:rPr lang="en-US" sz="1100" dirty="0">
                  <a:solidFill>
                    <a:schemeClr val="bg1"/>
                  </a:solidFill>
                </a:rPr>
                <a:t>Customize your </a:t>
              </a:r>
              <a:br>
                <a:rPr lang="en-US" sz="1100" dirty="0">
                  <a:solidFill>
                    <a:schemeClr val="bg1"/>
                  </a:solidFill>
                </a:rPr>
              </a:br>
              <a:r>
                <a:rPr lang="en-US" sz="1100" dirty="0">
                  <a:solidFill>
                    <a:schemeClr val="bg1"/>
                  </a:solidFill>
                </a:rPr>
                <a:t>training offers to meet customer requirements</a:t>
              </a:r>
            </a:p>
          </p:txBody>
        </p:sp>
      </p:grpSp>
      <p:grpSp>
        <p:nvGrpSpPr>
          <p:cNvPr id="5" name="Group 4"/>
          <p:cNvGrpSpPr/>
          <p:nvPr/>
        </p:nvGrpSpPr>
        <p:grpSpPr>
          <a:xfrm>
            <a:off x="3814665" y="1368603"/>
            <a:ext cx="1575152" cy="2974370"/>
            <a:chOff x="3814665" y="1366222"/>
            <a:chExt cx="1575152" cy="2974370"/>
          </a:xfrm>
        </p:grpSpPr>
        <p:sp>
          <p:nvSpPr>
            <p:cNvPr id="71" name="Triangle 70"/>
            <p:cNvSpPr/>
            <p:nvPr/>
          </p:nvSpPr>
          <p:spPr>
            <a:xfrm>
              <a:off x="4163266" y="1366222"/>
              <a:ext cx="877944" cy="422656"/>
            </a:xfrm>
            <a:prstGeom prst="triangle">
              <a:avLst/>
            </a:prstGeom>
            <a:solidFill>
              <a:srgbClr val="0097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1" name="TextBox 50"/>
            <p:cNvSpPr txBox="1"/>
            <p:nvPr/>
          </p:nvSpPr>
          <p:spPr>
            <a:xfrm>
              <a:off x="3814665" y="1741018"/>
              <a:ext cx="1575152" cy="2038966"/>
            </a:xfrm>
            <a:prstGeom prst="rect">
              <a:avLst/>
            </a:prstGeom>
            <a:gradFill>
              <a:gsLst>
                <a:gs pos="4000">
                  <a:srgbClr val="0097B3"/>
                </a:gs>
                <a:gs pos="28000">
                  <a:srgbClr val="003F66"/>
                </a:gs>
              </a:gsLst>
              <a:lin ang="5400000" scaled="0"/>
            </a:gradFill>
          </p:spPr>
          <p:txBody>
            <a:bodyPr wrap="square" tIns="365760" rtlCol="0">
              <a:noAutofit/>
            </a:bodyPr>
            <a:lstStyle/>
            <a:p>
              <a:pPr algn="ctr">
                <a:spcBef>
                  <a:spcPts val="0"/>
                </a:spcBef>
                <a:spcAft>
                  <a:spcPts val="900"/>
                </a:spcAft>
              </a:pPr>
              <a:r>
                <a:rPr lang="en-US" sz="1600" dirty="0">
                  <a:solidFill>
                    <a:schemeClr val="bg1"/>
                  </a:solidFill>
                </a:rPr>
                <a:t>Skills Alignment</a:t>
              </a:r>
            </a:p>
            <a:p>
              <a:pPr algn="ctr"/>
              <a:r>
                <a:rPr lang="en-US" sz="1100" dirty="0">
                  <a:solidFill>
                    <a:schemeClr val="bg1"/>
                  </a:solidFill>
                </a:rPr>
                <a:t>Alignment with </a:t>
              </a:r>
              <a:br>
                <a:rPr lang="en-US" sz="1100" dirty="0">
                  <a:solidFill>
                    <a:schemeClr val="bg1"/>
                  </a:solidFill>
                </a:rPr>
              </a:br>
              <a:r>
                <a:rPr lang="en-US" sz="1100" dirty="0">
                  <a:solidFill>
                    <a:schemeClr val="bg1"/>
                  </a:solidFill>
                </a:rPr>
                <a:t>job roles – across technology silos </a:t>
              </a:r>
              <a:br>
                <a:rPr lang="en-US" sz="1100" dirty="0">
                  <a:solidFill>
                    <a:schemeClr val="bg1"/>
                  </a:solidFill>
                </a:rPr>
              </a:br>
              <a:r>
                <a:rPr lang="en-US" sz="1100" dirty="0">
                  <a:solidFill>
                    <a:schemeClr val="bg1"/>
                  </a:solidFill>
                </a:rPr>
                <a:t>and new domains</a:t>
              </a:r>
            </a:p>
            <a:p>
              <a:pPr algn="ctr"/>
              <a:endParaRPr lang="en-US" sz="1100" dirty="0">
                <a:solidFill>
                  <a:schemeClr val="bg1"/>
                </a:solidFill>
              </a:endParaRPr>
            </a:p>
          </p:txBody>
        </p:sp>
        <p:sp>
          <p:nvSpPr>
            <p:cNvPr id="85" name="Freeform 113"/>
            <p:cNvSpPr>
              <a:spLocks/>
            </p:cNvSpPr>
            <p:nvPr/>
          </p:nvSpPr>
          <p:spPr bwMode="auto">
            <a:xfrm>
              <a:off x="4382553" y="1602070"/>
              <a:ext cx="384428" cy="324300"/>
            </a:xfrm>
            <a:custGeom>
              <a:avLst/>
              <a:gdLst>
                <a:gd name="T0" fmla="*/ 758 w 813"/>
                <a:gd name="T1" fmla="*/ 298 h 686"/>
                <a:gd name="T2" fmla="*/ 789 w 813"/>
                <a:gd name="T3" fmla="*/ 127 h 686"/>
                <a:gd name="T4" fmla="*/ 687 w 813"/>
                <a:gd name="T5" fmla="*/ 231 h 686"/>
                <a:gd name="T6" fmla="*/ 617 w 813"/>
                <a:gd name="T7" fmla="*/ 231 h 686"/>
                <a:gd name="T8" fmla="*/ 617 w 813"/>
                <a:gd name="T9" fmla="*/ 158 h 686"/>
                <a:gd name="T10" fmla="*/ 720 w 813"/>
                <a:gd name="T11" fmla="*/ 53 h 686"/>
                <a:gd name="T12" fmla="*/ 546 w 813"/>
                <a:gd name="T13" fmla="*/ 81 h 686"/>
                <a:gd name="T14" fmla="*/ 523 w 813"/>
                <a:gd name="T15" fmla="*/ 267 h 686"/>
                <a:gd name="T16" fmla="*/ 448 w 813"/>
                <a:gd name="T17" fmla="*/ 346 h 686"/>
                <a:gd name="T18" fmla="*/ 304 w 813"/>
                <a:gd name="T19" fmla="*/ 198 h 686"/>
                <a:gd name="T20" fmla="*/ 434 w 813"/>
                <a:gd name="T21" fmla="*/ 64 h 686"/>
                <a:gd name="T22" fmla="*/ 207 w 813"/>
                <a:gd name="T23" fmla="*/ 64 h 686"/>
                <a:gd name="T24" fmla="*/ 154 w 813"/>
                <a:gd name="T25" fmla="*/ 119 h 686"/>
                <a:gd name="T26" fmla="*/ 132 w 813"/>
                <a:gd name="T27" fmla="*/ 97 h 686"/>
                <a:gd name="T28" fmla="*/ 100 w 813"/>
                <a:gd name="T29" fmla="*/ 97 h 686"/>
                <a:gd name="T30" fmla="*/ 9 w 813"/>
                <a:gd name="T31" fmla="*/ 190 h 686"/>
                <a:gd name="T32" fmla="*/ 9 w 813"/>
                <a:gd name="T33" fmla="*/ 222 h 686"/>
                <a:gd name="T34" fmla="*/ 128 w 813"/>
                <a:gd name="T35" fmla="*/ 345 h 686"/>
                <a:gd name="T36" fmla="*/ 160 w 813"/>
                <a:gd name="T37" fmla="*/ 345 h 686"/>
                <a:gd name="T38" fmla="*/ 248 w 813"/>
                <a:gd name="T39" fmla="*/ 255 h 686"/>
                <a:gd name="T40" fmla="*/ 248 w 813"/>
                <a:gd name="T41" fmla="*/ 255 h 686"/>
                <a:gd name="T42" fmla="*/ 251 w 813"/>
                <a:gd name="T43" fmla="*/ 253 h 686"/>
                <a:gd name="T44" fmla="*/ 396 w 813"/>
                <a:gd name="T45" fmla="*/ 401 h 686"/>
                <a:gd name="T46" fmla="*/ 189 w 813"/>
                <a:gd name="T47" fmla="*/ 617 h 686"/>
                <a:gd name="T48" fmla="*/ 189 w 813"/>
                <a:gd name="T49" fmla="*/ 671 h 686"/>
                <a:gd name="T50" fmla="*/ 242 w 813"/>
                <a:gd name="T51" fmla="*/ 671 h 686"/>
                <a:gd name="T52" fmla="*/ 449 w 813"/>
                <a:gd name="T53" fmla="*/ 456 h 686"/>
                <a:gd name="T54" fmla="*/ 659 w 813"/>
                <a:gd name="T55" fmla="*/ 671 h 686"/>
                <a:gd name="T56" fmla="*/ 712 w 813"/>
                <a:gd name="T57" fmla="*/ 671 h 686"/>
                <a:gd name="T58" fmla="*/ 712 w 813"/>
                <a:gd name="T59" fmla="*/ 616 h 686"/>
                <a:gd name="T60" fmla="*/ 501 w 813"/>
                <a:gd name="T61" fmla="*/ 401 h 686"/>
                <a:gd name="T62" fmla="*/ 576 w 813"/>
                <a:gd name="T63" fmla="*/ 322 h 686"/>
                <a:gd name="T64" fmla="*/ 758 w 813"/>
                <a:gd name="T65" fmla="*/ 29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3" h="686">
                  <a:moveTo>
                    <a:pt x="758" y="298"/>
                  </a:moveTo>
                  <a:cubicBezTo>
                    <a:pt x="804" y="252"/>
                    <a:pt x="813" y="183"/>
                    <a:pt x="789" y="127"/>
                  </a:cubicBezTo>
                  <a:lnTo>
                    <a:pt x="687" y="231"/>
                  </a:lnTo>
                  <a:cubicBezTo>
                    <a:pt x="668" y="251"/>
                    <a:pt x="636" y="251"/>
                    <a:pt x="617" y="231"/>
                  </a:cubicBezTo>
                  <a:cubicBezTo>
                    <a:pt x="597" y="211"/>
                    <a:pt x="597" y="178"/>
                    <a:pt x="617" y="158"/>
                  </a:cubicBezTo>
                  <a:lnTo>
                    <a:pt x="720" y="53"/>
                  </a:lnTo>
                  <a:cubicBezTo>
                    <a:pt x="663" y="24"/>
                    <a:pt x="593" y="33"/>
                    <a:pt x="546" y="81"/>
                  </a:cubicBezTo>
                  <a:cubicBezTo>
                    <a:pt x="497" y="131"/>
                    <a:pt x="489" y="208"/>
                    <a:pt x="523" y="267"/>
                  </a:cubicBezTo>
                  <a:lnTo>
                    <a:pt x="448" y="346"/>
                  </a:lnTo>
                  <a:lnTo>
                    <a:pt x="304" y="198"/>
                  </a:lnTo>
                  <a:lnTo>
                    <a:pt x="434" y="64"/>
                  </a:lnTo>
                  <a:cubicBezTo>
                    <a:pt x="372" y="0"/>
                    <a:pt x="270" y="0"/>
                    <a:pt x="207" y="64"/>
                  </a:cubicBezTo>
                  <a:lnTo>
                    <a:pt x="154" y="119"/>
                  </a:lnTo>
                  <a:lnTo>
                    <a:pt x="132" y="97"/>
                  </a:lnTo>
                  <a:cubicBezTo>
                    <a:pt x="123" y="88"/>
                    <a:pt x="108" y="88"/>
                    <a:pt x="100" y="97"/>
                  </a:cubicBezTo>
                  <a:lnTo>
                    <a:pt x="9" y="190"/>
                  </a:lnTo>
                  <a:cubicBezTo>
                    <a:pt x="0" y="199"/>
                    <a:pt x="0" y="213"/>
                    <a:pt x="9" y="222"/>
                  </a:cubicBezTo>
                  <a:lnTo>
                    <a:pt x="128" y="345"/>
                  </a:lnTo>
                  <a:cubicBezTo>
                    <a:pt x="137" y="354"/>
                    <a:pt x="151" y="354"/>
                    <a:pt x="160" y="345"/>
                  </a:cubicBezTo>
                  <a:lnTo>
                    <a:pt x="248" y="255"/>
                  </a:lnTo>
                  <a:lnTo>
                    <a:pt x="248" y="255"/>
                  </a:lnTo>
                  <a:lnTo>
                    <a:pt x="251" y="253"/>
                  </a:lnTo>
                  <a:lnTo>
                    <a:pt x="396" y="401"/>
                  </a:lnTo>
                  <a:lnTo>
                    <a:pt x="189" y="617"/>
                  </a:lnTo>
                  <a:cubicBezTo>
                    <a:pt x="175" y="632"/>
                    <a:pt x="175" y="656"/>
                    <a:pt x="189" y="671"/>
                  </a:cubicBezTo>
                  <a:cubicBezTo>
                    <a:pt x="204" y="686"/>
                    <a:pt x="228" y="686"/>
                    <a:pt x="242" y="671"/>
                  </a:cubicBezTo>
                  <a:lnTo>
                    <a:pt x="449" y="456"/>
                  </a:lnTo>
                  <a:lnTo>
                    <a:pt x="659" y="671"/>
                  </a:lnTo>
                  <a:cubicBezTo>
                    <a:pt x="673" y="686"/>
                    <a:pt x="697" y="686"/>
                    <a:pt x="712" y="671"/>
                  </a:cubicBezTo>
                  <a:cubicBezTo>
                    <a:pt x="726" y="656"/>
                    <a:pt x="726" y="631"/>
                    <a:pt x="712" y="616"/>
                  </a:cubicBezTo>
                  <a:lnTo>
                    <a:pt x="501" y="401"/>
                  </a:lnTo>
                  <a:lnTo>
                    <a:pt x="576" y="322"/>
                  </a:lnTo>
                  <a:cubicBezTo>
                    <a:pt x="634" y="357"/>
                    <a:pt x="709" y="349"/>
                    <a:pt x="758" y="29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68" name="TextBox 67"/>
            <p:cNvSpPr txBox="1"/>
            <p:nvPr/>
          </p:nvSpPr>
          <p:spPr>
            <a:xfrm>
              <a:off x="3814665" y="3672406"/>
              <a:ext cx="1575152" cy="668186"/>
            </a:xfrm>
            <a:prstGeom prst="rect">
              <a:avLst/>
            </a:prstGeom>
            <a:solidFill>
              <a:srgbClr val="0097B3"/>
            </a:solidFill>
          </p:spPr>
          <p:txBody>
            <a:bodyPr wrap="square" lIns="45720" rIns="45720" rtlCol="0" anchor="ctr">
              <a:noAutofit/>
            </a:bodyPr>
            <a:lstStyle/>
            <a:p>
              <a:pPr algn="ctr"/>
              <a:r>
                <a:rPr lang="en-US" sz="1100" dirty="0">
                  <a:solidFill>
                    <a:schemeClr val="bg1"/>
                  </a:solidFill>
                </a:rPr>
                <a:t>Transitioning </a:t>
              </a:r>
              <a:br>
                <a:rPr lang="en-US" sz="1100" dirty="0">
                  <a:solidFill>
                    <a:schemeClr val="bg1"/>
                  </a:solidFill>
                </a:rPr>
              </a:br>
              <a:r>
                <a:rPr lang="en-US" sz="1100" dirty="0">
                  <a:solidFill>
                    <a:schemeClr val="bg1"/>
                  </a:solidFill>
                </a:rPr>
                <a:t>the workforce </a:t>
              </a:r>
              <a:br>
                <a:rPr lang="en-US" sz="1100" dirty="0">
                  <a:solidFill>
                    <a:schemeClr val="bg1"/>
                  </a:solidFill>
                </a:rPr>
              </a:br>
              <a:r>
                <a:rPr lang="en-US" sz="1100" dirty="0">
                  <a:solidFill>
                    <a:schemeClr val="bg1"/>
                  </a:solidFill>
                </a:rPr>
                <a:t>of the future</a:t>
              </a:r>
            </a:p>
          </p:txBody>
        </p:sp>
      </p:grpSp>
      <p:grpSp>
        <p:nvGrpSpPr>
          <p:cNvPr id="9" name="Group 8"/>
          <p:cNvGrpSpPr/>
          <p:nvPr/>
        </p:nvGrpSpPr>
        <p:grpSpPr>
          <a:xfrm>
            <a:off x="7166924" y="1368605"/>
            <a:ext cx="1575152" cy="2974369"/>
            <a:chOff x="7166924" y="1366223"/>
            <a:chExt cx="1575152" cy="2974369"/>
          </a:xfrm>
        </p:grpSpPr>
        <p:sp>
          <p:nvSpPr>
            <p:cNvPr id="78" name="Triangle 77"/>
            <p:cNvSpPr/>
            <p:nvPr/>
          </p:nvSpPr>
          <p:spPr>
            <a:xfrm>
              <a:off x="7515526" y="1366223"/>
              <a:ext cx="877944" cy="422656"/>
            </a:xfrm>
            <a:prstGeom prst="triangle">
              <a:avLst/>
            </a:prstGeom>
            <a:solidFill>
              <a:srgbClr val="0097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2" name="TextBox 51"/>
            <p:cNvSpPr txBox="1"/>
            <p:nvPr/>
          </p:nvSpPr>
          <p:spPr>
            <a:xfrm>
              <a:off x="7166924" y="1741018"/>
              <a:ext cx="1575152" cy="2038966"/>
            </a:xfrm>
            <a:prstGeom prst="rect">
              <a:avLst/>
            </a:prstGeom>
            <a:gradFill>
              <a:gsLst>
                <a:gs pos="8000">
                  <a:srgbClr val="0097B3"/>
                </a:gs>
                <a:gs pos="26000">
                  <a:srgbClr val="003F66"/>
                </a:gs>
              </a:gsLst>
              <a:lin ang="5400000" scaled="0"/>
            </a:gradFill>
          </p:spPr>
          <p:txBody>
            <a:bodyPr wrap="square" tIns="365760" rtlCol="0">
              <a:noAutofit/>
            </a:bodyPr>
            <a:lstStyle/>
            <a:p>
              <a:pPr algn="ctr">
                <a:spcBef>
                  <a:spcPts val="0"/>
                </a:spcBef>
                <a:spcAft>
                  <a:spcPts val="900"/>
                </a:spcAft>
              </a:pPr>
              <a:r>
                <a:rPr lang="en-US" sz="1600" dirty="0">
                  <a:solidFill>
                    <a:schemeClr val="bg1"/>
                  </a:solidFill>
                </a:rPr>
                <a:t>Talent</a:t>
              </a:r>
              <a:br>
                <a:rPr lang="en-US" sz="1600" dirty="0">
                  <a:solidFill>
                    <a:schemeClr val="bg1"/>
                  </a:solidFill>
                </a:rPr>
              </a:br>
              <a:r>
                <a:rPr lang="en-US" sz="1600" dirty="0">
                  <a:solidFill>
                    <a:schemeClr val="bg1"/>
                  </a:solidFill>
                </a:rPr>
                <a:t>Benchmarking</a:t>
              </a:r>
            </a:p>
            <a:p>
              <a:pPr algn="ctr"/>
              <a:r>
                <a:rPr lang="en-US" sz="1100" dirty="0">
                  <a:solidFill>
                    <a:schemeClr val="bg1"/>
                  </a:solidFill>
                </a:rPr>
                <a:t>Building assessments </a:t>
              </a:r>
              <a:br>
                <a:rPr lang="en-US" sz="1100" dirty="0">
                  <a:solidFill>
                    <a:schemeClr val="bg1"/>
                  </a:solidFill>
                </a:rPr>
              </a:br>
              <a:r>
                <a:rPr lang="en-US" sz="1100" dirty="0">
                  <a:solidFill>
                    <a:schemeClr val="bg1"/>
                  </a:solidFill>
                </a:rPr>
                <a:t>into the learning experience and </a:t>
              </a:r>
              <a:br>
                <a:rPr lang="en-US" sz="1100" dirty="0">
                  <a:solidFill>
                    <a:schemeClr val="bg1"/>
                  </a:solidFill>
                </a:rPr>
              </a:br>
              <a:r>
                <a:rPr lang="en-US" sz="1100" dirty="0">
                  <a:solidFill>
                    <a:schemeClr val="bg1"/>
                  </a:solidFill>
                </a:rPr>
                <a:t>CE efforts </a:t>
              </a:r>
            </a:p>
          </p:txBody>
        </p:sp>
        <p:grpSp>
          <p:nvGrpSpPr>
            <p:cNvPr id="86" name="Group 85"/>
            <p:cNvGrpSpPr/>
            <p:nvPr/>
          </p:nvGrpSpPr>
          <p:grpSpPr>
            <a:xfrm>
              <a:off x="7833058" y="1585855"/>
              <a:ext cx="242880" cy="416365"/>
              <a:chOff x="1633537" y="2171700"/>
              <a:chExt cx="355600" cy="609600"/>
            </a:xfrm>
            <a:solidFill>
              <a:schemeClr val="bg1"/>
            </a:solidFill>
          </p:grpSpPr>
          <p:sp>
            <p:nvSpPr>
              <p:cNvPr id="87" name="Freeform 133"/>
              <p:cNvSpPr>
                <a:spLocks/>
              </p:cNvSpPr>
              <p:nvPr/>
            </p:nvSpPr>
            <p:spPr bwMode="auto">
              <a:xfrm>
                <a:off x="1703387" y="2628900"/>
                <a:ext cx="214313" cy="152400"/>
              </a:xfrm>
              <a:custGeom>
                <a:avLst/>
                <a:gdLst>
                  <a:gd name="T0" fmla="*/ 21 w 282"/>
                  <a:gd name="T1" fmla="*/ 102 h 200"/>
                  <a:gd name="T2" fmla="*/ 141 w 282"/>
                  <a:gd name="T3" fmla="*/ 200 h 200"/>
                  <a:gd name="T4" fmla="*/ 261 w 282"/>
                  <a:gd name="T5" fmla="*/ 102 h 200"/>
                  <a:gd name="T6" fmla="*/ 282 w 282"/>
                  <a:gd name="T7" fmla="*/ 0 h 200"/>
                  <a:gd name="T8" fmla="*/ 0 w 282"/>
                  <a:gd name="T9" fmla="*/ 0 h 200"/>
                  <a:gd name="T10" fmla="*/ 21 w 282"/>
                  <a:gd name="T11" fmla="*/ 102 h 200"/>
                </a:gdLst>
                <a:ahLst/>
                <a:cxnLst>
                  <a:cxn ang="0">
                    <a:pos x="T0" y="T1"/>
                  </a:cxn>
                  <a:cxn ang="0">
                    <a:pos x="T2" y="T3"/>
                  </a:cxn>
                  <a:cxn ang="0">
                    <a:pos x="T4" y="T5"/>
                  </a:cxn>
                  <a:cxn ang="0">
                    <a:pos x="T6" y="T7"/>
                  </a:cxn>
                  <a:cxn ang="0">
                    <a:pos x="T8" y="T9"/>
                  </a:cxn>
                  <a:cxn ang="0">
                    <a:pos x="T10" y="T11"/>
                  </a:cxn>
                </a:cxnLst>
                <a:rect l="0" t="0" r="r" b="b"/>
                <a:pathLst>
                  <a:path w="282" h="200">
                    <a:moveTo>
                      <a:pt x="21" y="102"/>
                    </a:moveTo>
                    <a:cubicBezTo>
                      <a:pt x="33" y="159"/>
                      <a:pt x="83" y="200"/>
                      <a:pt x="141" y="200"/>
                    </a:cubicBezTo>
                    <a:cubicBezTo>
                      <a:pt x="199" y="200"/>
                      <a:pt x="249" y="159"/>
                      <a:pt x="261" y="102"/>
                    </a:cubicBezTo>
                    <a:lnTo>
                      <a:pt x="282" y="0"/>
                    </a:lnTo>
                    <a:lnTo>
                      <a:pt x="0" y="0"/>
                    </a:lnTo>
                    <a:lnTo>
                      <a:pt x="21"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8" name="Freeform 134"/>
              <p:cNvSpPr>
                <a:spLocks/>
              </p:cNvSpPr>
              <p:nvPr/>
            </p:nvSpPr>
            <p:spPr bwMode="auto">
              <a:xfrm>
                <a:off x="1633537" y="2171700"/>
                <a:ext cx="355600" cy="406400"/>
              </a:xfrm>
              <a:custGeom>
                <a:avLst/>
                <a:gdLst>
                  <a:gd name="T0" fmla="*/ 233 w 466"/>
                  <a:gd name="T1" fmla="*/ 0 h 534"/>
                  <a:gd name="T2" fmla="*/ 0 w 466"/>
                  <a:gd name="T3" fmla="*/ 234 h 534"/>
                  <a:gd name="T4" fmla="*/ 47 w 466"/>
                  <a:gd name="T5" fmla="*/ 398 h 534"/>
                  <a:gd name="T6" fmla="*/ 53 w 466"/>
                  <a:gd name="T7" fmla="*/ 415 h 534"/>
                  <a:gd name="T8" fmla="*/ 78 w 466"/>
                  <a:gd name="T9" fmla="*/ 534 h 534"/>
                  <a:gd name="T10" fmla="*/ 200 w 466"/>
                  <a:gd name="T11" fmla="*/ 534 h 534"/>
                  <a:gd name="T12" fmla="*/ 200 w 466"/>
                  <a:gd name="T13" fmla="*/ 300 h 534"/>
                  <a:gd name="T14" fmla="*/ 233 w 466"/>
                  <a:gd name="T15" fmla="*/ 267 h 534"/>
                  <a:gd name="T16" fmla="*/ 266 w 466"/>
                  <a:gd name="T17" fmla="*/ 300 h 534"/>
                  <a:gd name="T18" fmla="*/ 266 w 466"/>
                  <a:gd name="T19" fmla="*/ 534 h 534"/>
                  <a:gd name="T20" fmla="*/ 388 w 466"/>
                  <a:gd name="T21" fmla="*/ 534 h 534"/>
                  <a:gd name="T22" fmla="*/ 413 w 466"/>
                  <a:gd name="T23" fmla="*/ 415 h 534"/>
                  <a:gd name="T24" fmla="*/ 419 w 466"/>
                  <a:gd name="T25" fmla="*/ 398 h 534"/>
                  <a:gd name="T26" fmla="*/ 466 w 466"/>
                  <a:gd name="T27" fmla="*/ 234 h 534"/>
                  <a:gd name="T28" fmla="*/ 233 w 466"/>
                  <a:gd name="T29"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6" h="534">
                    <a:moveTo>
                      <a:pt x="233" y="0"/>
                    </a:moveTo>
                    <a:cubicBezTo>
                      <a:pt x="104" y="0"/>
                      <a:pt x="0" y="105"/>
                      <a:pt x="0" y="234"/>
                    </a:cubicBezTo>
                    <a:cubicBezTo>
                      <a:pt x="0" y="286"/>
                      <a:pt x="17" y="346"/>
                      <a:pt x="47" y="398"/>
                    </a:cubicBezTo>
                    <a:cubicBezTo>
                      <a:pt x="50" y="403"/>
                      <a:pt x="52" y="409"/>
                      <a:pt x="53" y="415"/>
                    </a:cubicBezTo>
                    <a:lnTo>
                      <a:pt x="78" y="534"/>
                    </a:lnTo>
                    <a:lnTo>
                      <a:pt x="200" y="534"/>
                    </a:lnTo>
                    <a:lnTo>
                      <a:pt x="200" y="300"/>
                    </a:lnTo>
                    <a:cubicBezTo>
                      <a:pt x="200" y="282"/>
                      <a:pt x="215" y="267"/>
                      <a:pt x="233" y="267"/>
                    </a:cubicBezTo>
                    <a:cubicBezTo>
                      <a:pt x="251" y="267"/>
                      <a:pt x="266" y="282"/>
                      <a:pt x="266" y="300"/>
                    </a:cubicBezTo>
                    <a:lnTo>
                      <a:pt x="266" y="534"/>
                    </a:lnTo>
                    <a:lnTo>
                      <a:pt x="388" y="534"/>
                    </a:lnTo>
                    <a:lnTo>
                      <a:pt x="413" y="415"/>
                    </a:lnTo>
                    <a:cubicBezTo>
                      <a:pt x="414" y="409"/>
                      <a:pt x="416" y="403"/>
                      <a:pt x="419" y="398"/>
                    </a:cubicBezTo>
                    <a:cubicBezTo>
                      <a:pt x="449" y="346"/>
                      <a:pt x="466" y="286"/>
                      <a:pt x="466" y="234"/>
                    </a:cubicBezTo>
                    <a:cubicBezTo>
                      <a:pt x="466" y="105"/>
                      <a:pt x="362" y="0"/>
                      <a:pt x="2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69" name="TextBox 68"/>
            <p:cNvSpPr txBox="1"/>
            <p:nvPr/>
          </p:nvSpPr>
          <p:spPr>
            <a:xfrm>
              <a:off x="7166924" y="3672406"/>
              <a:ext cx="1575152" cy="668186"/>
            </a:xfrm>
            <a:prstGeom prst="rect">
              <a:avLst/>
            </a:prstGeom>
            <a:solidFill>
              <a:srgbClr val="0097B3"/>
            </a:solidFill>
          </p:spPr>
          <p:txBody>
            <a:bodyPr wrap="square" lIns="45720" rIns="45720" rtlCol="0" anchor="ctr">
              <a:noAutofit/>
            </a:bodyPr>
            <a:lstStyle/>
            <a:p>
              <a:pPr algn="ctr"/>
              <a:r>
                <a:rPr lang="en-US" sz="1100" dirty="0">
                  <a:solidFill>
                    <a:schemeClr val="bg1"/>
                  </a:solidFill>
                </a:rPr>
                <a:t>More focus </a:t>
              </a:r>
              <a:br>
                <a:rPr lang="en-US" sz="1100" dirty="0">
                  <a:solidFill>
                    <a:schemeClr val="bg1"/>
                  </a:solidFill>
                </a:rPr>
              </a:br>
              <a:r>
                <a:rPr lang="en-US" sz="1100" dirty="0">
                  <a:solidFill>
                    <a:schemeClr val="bg1"/>
                  </a:solidFill>
                </a:rPr>
                <a:t>on training</a:t>
              </a:r>
            </a:p>
          </p:txBody>
        </p:sp>
      </p:grpSp>
    </p:spTree>
    <p:extLst>
      <p:ext uri="{BB962C8B-B14F-4D97-AF65-F5344CB8AC3E}">
        <p14:creationId xmlns:p14="http://schemas.microsoft.com/office/powerpoint/2010/main" val="5040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1138308" y="1245261"/>
            <a:ext cx="3566160" cy="3108960"/>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aphicFrame>
        <p:nvGraphicFramePr>
          <p:cNvPr id="22" name="Chart Placeholder 24"/>
          <p:cNvGraphicFramePr>
            <a:graphicFrameLocks/>
          </p:cNvGraphicFramePr>
          <p:nvPr>
            <p:extLst>
              <p:ext uri="{D42A27DB-BD31-4B8C-83A1-F6EECF244321}">
                <p14:modId xmlns:p14="http://schemas.microsoft.com/office/powerpoint/2010/main" val="964823430"/>
              </p:ext>
            </p:extLst>
          </p:nvPr>
        </p:nvGraphicFramePr>
        <p:xfrm>
          <a:off x="-576284" y="816297"/>
          <a:ext cx="6461767" cy="440266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p:cNvSpPr/>
          <p:nvPr/>
        </p:nvSpPr>
        <p:spPr>
          <a:xfrm>
            <a:off x="6027954" y="1961565"/>
            <a:ext cx="214478" cy="1262364"/>
          </a:xfrm>
          <a:prstGeom prst="roundRect">
            <a:avLst>
              <a:gd name="adj" fmla="val 50000"/>
            </a:avLst>
          </a:prstGeom>
          <a:solidFill>
            <a:srgbClr val="FCA72E"/>
          </a:solidFill>
          <a:ln>
            <a:solidFill>
              <a:srgbClr val="FCA72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0" name="Rectangle: Rounded Corners 2"/>
          <p:cNvSpPr/>
          <p:nvPr/>
        </p:nvSpPr>
        <p:spPr>
          <a:xfrm>
            <a:off x="7089994" y="2118169"/>
            <a:ext cx="195490" cy="1105760"/>
          </a:xfrm>
          <a:prstGeom prst="roundRect">
            <a:avLst>
              <a:gd name="adj" fmla="val 50000"/>
            </a:avLst>
          </a:prstGeom>
          <a:solidFill>
            <a:srgbClr val="FCA72E"/>
          </a:solidFill>
          <a:ln>
            <a:solidFill>
              <a:srgbClr val="FCA72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1" name="Rectangle: Rounded Corners 2"/>
          <p:cNvSpPr/>
          <p:nvPr/>
        </p:nvSpPr>
        <p:spPr>
          <a:xfrm>
            <a:off x="8122061" y="2274858"/>
            <a:ext cx="178581" cy="942127"/>
          </a:xfrm>
          <a:prstGeom prst="roundRect">
            <a:avLst>
              <a:gd name="adj" fmla="val 50000"/>
            </a:avLst>
          </a:prstGeom>
          <a:solidFill>
            <a:srgbClr val="FCA72E"/>
          </a:solidFill>
          <a:ln>
            <a:solidFill>
              <a:srgbClr val="FCA72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29524" y="190803"/>
            <a:ext cx="8345488" cy="732515"/>
          </a:xfrm>
        </p:spPr>
        <p:txBody>
          <a:bodyPr/>
          <a:lstStyle/>
          <a:p>
            <a:r>
              <a:rPr lang="en-US" b="0" dirty="0">
                <a:latin typeface="Arial" panose="020B0604020202020204" pitchFamily="34" charset="0"/>
                <a:cs typeface="Arial" panose="020B0604020202020204" pitchFamily="34" charset="0"/>
              </a:rPr>
              <a:t>Certified Employees are Valued Strategic Assets </a:t>
            </a:r>
          </a:p>
        </p:txBody>
      </p:sp>
      <p:sp>
        <p:nvSpPr>
          <p:cNvPr id="2" name="TextBox 1"/>
          <p:cNvSpPr txBox="1"/>
          <p:nvPr/>
        </p:nvSpPr>
        <p:spPr>
          <a:xfrm>
            <a:off x="1170418" y="1973810"/>
            <a:ext cx="3495296" cy="1569660"/>
          </a:xfrm>
          <a:prstGeom prst="rect">
            <a:avLst/>
          </a:prstGeom>
          <a:noFill/>
        </p:spPr>
        <p:txBody>
          <a:bodyPr wrap="square" rtlCol="0">
            <a:spAutoFit/>
          </a:bodyPr>
          <a:lstStyle/>
          <a:p>
            <a:pPr algn="ctr"/>
            <a:r>
              <a:rPr lang="en-US" sz="2400" b="1" dirty="0">
                <a:solidFill>
                  <a:srgbClr val="0097B3"/>
                </a:solidFill>
                <a:latin typeface="Arial" panose="020B0604020202020204" pitchFamily="34" charset="0"/>
                <a:ea typeface="CiscoSansTT" charset="0"/>
                <a:cs typeface="Arial" panose="020B0604020202020204" pitchFamily="34" charset="0"/>
              </a:rPr>
              <a:t>Certified Employees </a:t>
            </a:r>
          </a:p>
          <a:p>
            <a:pPr algn="ctr"/>
            <a:r>
              <a:rPr lang="en-US" sz="2400" dirty="0">
                <a:solidFill>
                  <a:schemeClr val="bg1"/>
                </a:solidFill>
                <a:latin typeface="Arial" panose="020B0604020202020204" pitchFamily="34" charset="0"/>
                <a:cs typeface="Arial" panose="020B0604020202020204" pitchFamily="34" charset="0"/>
              </a:rPr>
              <a:t>are rated as over 30% more efficient than non-certified employees</a:t>
            </a:r>
          </a:p>
        </p:txBody>
      </p:sp>
      <p:sp>
        <p:nvSpPr>
          <p:cNvPr id="21" name="TextBox 20"/>
          <p:cNvSpPr txBox="1"/>
          <p:nvPr/>
        </p:nvSpPr>
        <p:spPr>
          <a:xfrm>
            <a:off x="6113969" y="1199428"/>
            <a:ext cx="2142410" cy="523220"/>
          </a:xfrm>
          <a:prstGeom prst="rect">
            <a:avLst/>
          </a:prstGeom>
          <a:noFill/>
        </p:spPr>
        <p:txBody>
          <a:bodyPr wrap="square" rtlCol="0">
            <a:spAutoFit/>
          </a:bodyPr>
          <a:lstStyle/>
          <a:p>
            <a:pPr algn="ctr"/>
            <a:r>
              <a:rPr lang="en-US" sz="1400" dirty="0">
                <a:solidFill>
                  <a:srgbClr val="003F66"/>
                </a:solidFill>
                <a:latin typeface="Arial" panose="020B0604020202020204" pitchFamily="34" charset="0"/>
                <a:cs typeface="Arial" panose="020B0604020202020204" pitchFamily="34" charset="0"/>
              </a:rPr>
              <a:t>Increased performance of certified employees</a:t>
            </a:r>
          </a:p>
        </p:txBody>
      </p:sp>
      <p:sp>
        <p:nvSpPr>
          <p:cNvPr id="17" name="TextBox 16"/>
          <p:cNvSpPr txBox="1"/>
          <p:nvPr/>
        </p:nvSpPr>
        <p:spPr>
          <a:xfrm>
            <a:off x="5466080" y="3304857"/>
            <a:ext cx="1339141" cy="946413"/>
          </a:xfrm>
          <a:prstGeom prst="rect">
            <a:avLst/>
          </a:prstGeom>
          <a:noFill/>
        </p:spPr>
        <p:txBody>
          <a:bodyPr wrap="square" rtlCol="0">
            <a:spAutoFit/>
          </a:bodyPr>
          <a:lstStyle/>
          <a:p>
            <a:pPr algn="ctr"/>
            <a:r>
              <a:rPr lang="en-US" sz="2400" dirty="0">
                <a:solidFill>
                  <a:srgbClr val="0097B3"/>
                </a:solidFill>
                <a:latin typeface="Arial" panose="020B0604020202020204" pitchFamily="34" charset="0"/>
                <a:cs typeface="Arial" panose="020B0604020202020204" pitchFamily="34" charset="0"/>
              </a:rPr>
              <a:t>+37%</a:t>
            </a:r>
            <a:br>
              <a:rPr lang="en-US" sz="2800" dirty="0">
                <a:solidFill>
                  <a:schemeClr val="accent5"/>
                </a:solidFill>
                <a:latin typeface="Arial" panose="020B0604020202020204" pitchFamily="34" charset="0"/>
                <a:cs typeface="Arial" panose="020B0604020202020204" pitchFamily="34" charset="0"/>
              </a:rPr>
            </a:br>
            <a:r>
              <a:rPr lang="is-IS" sz="1050" dirty="0">
                <a:latin typeface="Arial" panose="020B0604020202020204" pitchFamily="34" charset="0"/>
                <a:cs typeface="Arial" panose="020B0604020202020204" pitchFamily="34" charset="0"/>
              </a:rPr>
              <a:t>more effective </a:t>
            </a:r>
            <a:br>
              <a:rPr lang="is-IS" sz="1050" dirty="0">
                <a:latin typeface="Arial" panose="020B0604020202020204" pitchFamily="34" charset="0"/>
                <a:cs typeface="Arial" panose="020B0604020202020204" pitchFamily="34" charset="0"/>
              </a:rPr>
            </a:br>
            <a:r>
              <a:rPr lang="is-IS" sz="1050" dirty="0">
                <a:latin typeface="Arial" panose="020B0604020202020204" pitchFamily="34" charset="0"/>
                <a:cs typeface="Arial" panose="020B0604020202020204" pitchFamily="34" charset="0"/>
              </a:rPr>
              <a:t>at completing advanced tasks</a:t>
            </a:r>
            <a:endParaRPr lang="en-US" sz="1050" dirty="0">
              <a:latin typeface="Arial" panose="020B0604020202020204" pitchFamily="34" charset="0"/>
              <a:cs typeface="Arial" panose="020B0604020202020204" pitchFamily="34" charset="0"/>
            </a:endParaRPr>
          </a:p>
        </p:txBody>
      </p:sp>
      <p:sp>
        <p:nvSpPr>
          <p:cNvPr id="68" name="TextBox 67"/>
          <p:cNvSpPr txBox="1"/>
          <p:nvPr/>
        </p:nvSpPr>
        <p:spPr>
          <a:xfrm>
            <a:off x="6577238" y="3304857"/>
            <a:ext cx="1222628" cy="946413"/>
          </a:xfrm>
          <a:prstGeom prst="rect">
            <a:avLst/>
          </a:prstGeom>
          <a:noFill/>
        </p:spPr>
        <p:txBody>
          <a:bodyPr wrap="square" rtlCol="0">
            <a:spAutoFit/>
          </a:bodyPr>
          <a:lstStyle/>
          <a:p>
            <a:pPr algn="ctr"/>
            <a:r>
              <a:rPr lang="en-US" sz="2400" dirty="0">
                <a:solidFill>
                  <a:srgbClr val="0097B3"/>
                </a:solidFill>
                <a:latin typeface="Arial" panose="020B0604020202020204" pitchFamily="34" charset="0"/>
                <a:cs typeface="Arial" panose="020B0604020202020204" pitchFamily="34" charset="0"/>
              </a:rPr>
              <a:t>+34%</a:t>
            </a:r>
            <a:br>
              <a:rPr lang="en-US" sz="2400" dirty="0">
                <a:solidFill>
                  <a:schemeClr val="accent5"/>
                </a:solidFill>
                <a:latin typeface="Arial" panose="020B0604020202020204" pitchFamily="34" charset="0"/>
                <a:cs typeface="Arial" panose="020B0604020202020204" pitchFamily="34" charset="0"/>
              </a:rPr>
            </a:br>
            <a:r>
              <a:rPr lang="is-IS" sz="1050" dirty="0">
                <a:latin typeface="Arial" panose="020B0604020202020204" pitchFamily="34" charset="0"/>
                <a:cs typeface="Arial" panose="020B0604020202020204" pitchFamily="34" charset="0"/>
              </a:rPr>
              <a:t>higher</a:t>
            </a:r>
            <a:br>
              <a:rPr lang="is-IS" sz="1050" dirty="0">
                <a:latin typeface="Arial" panose="020B0604020202020204" pitchFamily="34" charset="0"/>
                <a:cs typeface="Arial" panose="020B0604020202020204" pitchFamily="34" charset="0"/>
              </a:rPr>
            </a:br>
            <a:r>
              <a:rPr lang="is-IS" sz="1050" dirty="0">
                <a:latin typeface="Arial" panose="020B0604020202020204" pitchFamily="34" charset="0"/>
                <a:cs typeface="Arial" panose="020B0604020202020204" pitchFamily="34" charset="0"/>
              </a:rPr>
              <a:t>quality </a:t>
            </a:r>
            <a:br>
              <a:rPr lang="is-IS" sz="1050" dirty="0">
                <a:latin typeface="Arial" panose="020B0604020202020204" pitchFamily="34" charset="0"/>
                <a:cs typeface="Arial" panose="020B0604020202020204" pitchFamily="34" charset="0"/>
              </a:rPr>
            </a:br>
            <a:r>
              <a:rPr lang="is-IS" sz="1050" dirty="0">
                <a:latin typeface="Arial" panose="020B0604020202020204" pitchFamily="34" charset="0"/>
                <a:cs typeface="Arial" panose="020B0604020202020204" pitchFamily="34" charset="0"/>
              </a:rPr>
              <a:t>results</a:t>
            </a:r>
            <a:endParaRPr lang="en-US" sz="1050" dirty="0">
              <a:latin typeface="Arial" panose="020B0604020202020204" pitchFamily="34" charset="0"/>
              <a:cs typeface="Arial" panose="020B0604020202020204" pitchFamily="34" charset="0"/>
            </a:endParaRPr>
          </a:p>
        </p:txBody>
      </p:sp>
      <p:sp>
        <p:nvSpPr>
          <p:cNvPr id="69" name="TextBox 68"/>
          <p:cNvSpPr txBox="1"/>
          <p:nvPr/>
        </p:nvSpPr>
        <p:spPr>
          <a:xfrm>
            <a:off x="7644774" y="3304856"/>
            <a:ext cx="1130238" cy="969496"/>
          </a:xfrm>
          <a:prstGeom prst="rect">
            <a:avLst/>
          </a:prstGeom>
          <a:noFill/>
        </p:spPr>
        <p:txBody>
          <a:bodyPr wrap="square" rtlCol="0">
            <a:spAutoFit/>
          </a:bodyPr>
          <a:lstStyle/>
          <a:p>
            <a:pPr algn="ctr"/>
            <a:r>
              <a:rPr lang="en-US" sz="2400" dirty="0">
                <a:solidFill>
                  <a:srgbClr val="0097B3"/>
                </a:solidFill>
                <a:latin typeface="Arial" panose="020B0604020202020204" pitchFamily="34" charset="0"/>
                <a:cs typeface="Arial" panose="020B0604020202020204" pitchFamily="34" charset="0"/>
              </a:rPr>
              <a:t>+31%</a:t>
            </a:r>
            <a:br>
              <a:rPr lang="en-US" sz="2400" dirty="0">
                <a:solidFill>
                  <a:schemeClr val="accent5"/>
                </a:solidFill>
                <a:latin typeface="Arial" panose="020B0604020202020204" pitchFamily="34" charset="0"/>
                <a:cs typeface="Arial" panose="020B0604020202020204" pitchFamily="34" charset="0"/>
              </a:rPr>
            </a:br>
            <a:r>
              <a:rPr lang="is-IS" sz="1100" dirty="0">
                <a:latin typeface="Arial" panose="020B0604020202020204" pitchFamily="34" charset="0"/>
                <a:cs typeface="Arial" panose="020B0604020202020204" pitchFamily="34" charset="0"/>
              </a:rPr>
              <a:t>faster at completing tasks</a:t>
            </a:r>
            <a:endParaRPr lang="en-US" sz="1100" dirty="0">
              <a:latin typeface="Arial" panose="020B0604020202020204" pitchFamily="34" charset="0"/>
              <a:cs typeface="Arial" panose="020B0604020202020204" pitchFamily="34" charset="0"/>
            </a:endParaRPr>
          </a:p>
        </p:txBody>
      </p:sp>
      <p:grpSp>
        <p:nvGrpSpPr>
          <p:cNvPr id="87" name="Group 86"/>
          <p:cNvGrpSpPr>
            <a:grpSpLocks noChangeAspect="1"/>
          </p:cNvGrpSpPr>
          <p:nvPr/>
        </p:nvGrpSpPr>
        <p:grpSpPr>
          <a:xfrm rot="16200000">
            <a:off x="6931159" y="1988187"/>
            <a:ext cx="513786" cy="779464"/>
            <a:chOff x="8259763" y="909638"/>
            <a:chExt cx="321759" cy="495300"/>
          </a:xfrm>
          <a:solidFill>
            <a:srgbClr val="FCA72E"/>
          </a:solidFill>
        </p:grpSpPr>
        <p:sp>
          <p:nvSpPr>
            <p:cNvPr id="89" name="Freeform 57"/>
            <p:cNvSpPr>
              <a:spLocks/>
            </p:cNvSpPr>
            <p:nvPr/>
          </p:nvSpPr>
          <p:spPr bwMode="auto">
            <a:xfrm>
              <a:off x="8259763" y="909638"/>
              <a:ext cx="295275" cy="203200"/>
            </a:xfrm>
            <a:custGeom>
              <a:avLst/>
              <a:gdLst>
                <a:gd name="T0" fmla="*/ 38 w 169"/>
                <a:gd name="T1" fmla="*/ 0 h 116"/>
                <a:gd name="T2" fmla="*/ 13 w 169"/>
                <a:gd name="T3" fmla="*/ 11 h 116"/>
                <a:gd name="T4" fmla="*/ 13 w 169"/>
                <a:gd name="T5" fmla="*/ 61 h 116"/>
                <a:gd name="T6" fmla="*/ 59 w 169"/>
                <a:gd name="T7" fmla="*/ 106 h 116"/>
                <a:gd name="T8" fmla="*/ 144 w 169"/>
                <a:gd name="T9" fmla="*/ 106 h 116"/>
                <a:gd name="T10" fmla="*/ 144 w 169"/>
                <a:gd name="T11" fmla="*/ 106 h 116"/>
                <a:gd name="T12" fmla="*/ 146 w 169"/>
                <a:gd name="T13" fmla="*/ 106 h 116"/>
                <a:gd name="T14" fmla="*/ 146 w 169"/>
                <a:gd name="T15" fmla="*/ 106 h 116"/>
                <a:gd name="T16" fmla="*/ 147 w 169"/>
                <a:gd name="T17" fmla="*/ 106 h 116"/>
                <a:gd name="T18" fmla="*/ 147 w 169"/>
                <a:gd name="T19" fmla="*/ 106 h 116"/>
                <a:gd name="T20" fmla="*/ 147 w 169"/>
                <a:gd name="T21" fmla="*/ 106 h 116"/>
                <a:gd name="T22" fmla="*/ 158 w 169"/>
                <a:gd name="T23" fmla="*/ 109 h 116"/>
                <a:gd name="T24" fmla="*/ 158 w 169"/>
                <a:gd name="T25" fmla="*/ 109 h 116"/>
                <a:gd name="T26" fmla="*/ 158 w 169"/>
                <a:gd name="T27" fmla="*/ 109 h 116"/>
                <a:gd name="T28" fmla="*/ 167 w 169"/>
                <a:gd name="T29" fmla="*/ 115 h 116"/>
                <a:gd name="T30" fmla="*/ 168 w 169"/>
                <a:gd name="T31" fmla="*/ 115 h 116"/>
                <a:gd name="T32" fmla="*/ 168 w 169"/>
                <a:gd name="T33" fmla="*/ 115 h 116"/>
                <a:gd name="T34" fmla="*/ 169 w 169"/>
                <a:gd name="T35" fmla="*/ 116 h 116"/>
                <a:gd name="T36" fmla="*/ 63 w 169"/>
                <a:gd name="T37" fmla="*/ 11 h 116"/>
                <a:gd name="T38" fmla="*/ 38 w 169"/>
                <a:gd name="T3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9" h="116">
                  <a:moveTo>
                    <a:pt x="38" y="0"/>
                  </a:moveTo>
                  <a:cubicBezTo>
                    <a:pt x="29" y="0"/>
                    <a:pt x="20" y="4"/>
                    <a:pt x="13" y="11"/>
                  </a:cubicBezTo>
                  <a:cubicBezTo>
                    <a:pt x="0" y="25"/>
                    <a:pt x="0" y="47"/>
                    <a:pt x="13" y="61"/>
                  </a:cubicBezTo>
                  <a:cubicBezTo>
                    <a:pt x="59" y="106"/>
                    <a:pt x="59" y="106"/>
                    <a:pt x="59" y="106"/>
                  </a:cubicBezTo>
                  <a:cubicBezTo>
                    <a:pt x="144" y="106"/>
                    <a:pt x="144" y="106"/>
                    <a:pt x="144" y="106"/>
                  </a:cubicBezTo>
                  <a:cubicBezTo>
                    <a:pt x="144" y="106"/>
                    <a:pt x="144" y="106"/>
                    <a:pt x="144" y="106"/>
                  </a:cubicBezTo>
                  <a:cubicBezTo>
                    <a:pt x="145" y="106"/>
                    <a:pt x="146" y="106"/>
                    <a:pt x="146" y="106"/>
                  </a:cubicBezTo>
                  <a:cubicBezTo>
                    <a:pt x="146" y="106"/>
                    <a:pt x="146" y="106"/>
                    <a:pt x="146" y="106"/>
                  </a:cubicBezTo>
                  <a:cubicBezTo>
                    <a:pt x="146" y="106"/>
                    <a:pt x="147" y="106"/>
                    <a:pt x="147" y="106"/>
                  </a:cubicBezTo>
                  <a:cubicBezTo>
                    <a:pt x="147" y="106"/>
                    <a:pt x="147" y="106"/>
                    <a:pt x="147" y="106"/>
                  </a:cubicBezTo>
                  <a:cubicBezTo>
                    <a:pt x="147" y="106"/>
                    <a:pt x="147" y="106"/>
                    <a:pt x="147" y="106"/>
                  </a:cubicBezTo>
                  <a:cubicBezTo>
                    <a:pt x="151" y="107"/>
                    <a:pt x="154" y="108"/>
                    <a:pt x="158" y="109"/>
                  </a:cubicBezTo>
                  <a:cubicBezTo>
                    <a:pt x="158" y="109"/>
                    <a:pt x="158" y="109"/>
                    <a:pt x="158" y="109"/>
                  </a:cubicBezTo>
                  <a:cubicBezTo>
                    <a:pt x="158" y="109"/>
                    <a:pt x="158" y="109"/>
                    <a:pt x="158" y="109"/>
                  </a:cubicBezTo>
                  <a:cubicBezTo>
                    <a:pt x="161" y="110"/>
                    <a:pt x="165" y="112"/>
                    <a:pt x="167" y="115"/>
                  </a:cubicBezTo>
                  <a:cubicBezTo>
                    <a:pt x="167" y="115"/>
                    <a:pt x="167" y="115"/>
                    <a:pt x="168" y="115"/>
                  </a:cubicBezTo>
                  <a:cubicBezTo>
                    <a:pt x="168" y="115"/>
                    <a:pt x="168" y="115"/>
                    <a:pt x="168" y="115"/>
                  </a:cubicBezTo>
                  <a:cubicBezTo>
                    <a:pt x="168" y="115"/>
                    <a:pt x="169" y="116"/>
                    <a:pt x="169" y="116"/>
                  </a:cubicBezTo>
                  <a:cubicBezTo>
                    <a:pt x="63" y="11"/>
                    <a:pt x="63" y="11"/>
                    <a:pt x="63" y="11"/>
                  </a:cubicBezTo>
                  <a:cubicBezTo>
                    <a:pt x="57" y="4"/>
                    <a:pt x="48" y="0"/>
                    <a:pt x="38" y="0"/>
                  </a:cubicBezTo>
                </a:path>
              </a:pathLst>
            </a:custGeom>
            <a:grpFill/>
            <a:ln>
              <a:solidFill>
                <a:srgbClr val="FCA72E"/>
              </a:solid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90" name="Freeform 58"/>
            <p:cNvSpPr>
              <a:spLocks noEditPoints="1"/>
            </p:cNvSpPr>
            <p:nvPr/>
          </p:nvSpPr>
          <p:spPr bwMode="auto">
            <a:xfrm>
              <a:off x="8362950" y="1095375"/>
              <a:ext cx="192088" cy="63500"/>
            </a:xfrm>
            <a:custGeom>
              <a:avLst/>
              <a:gdLst>
                <a:gd name="T0" fmla="*/ 109 w 110"/>
                <a:gd name="T1" fmla="*/ 9 h 36"/>
                <a:gd name="T2" fmla="*/ 110 w 110"/>
                <a:gd name="T3" fmla="*/ 11 h 36"/>
                <a:gd name="T4" fmla="*/ 110 w 110"/>
                <a:gd name="T5" fmla="*/ 10 h 36"/>
                <a:gd name="T6" fmla="*/ 109 w 110"/>
                <a:gd name="T7" fmla="*/ 9 h 36"/>
                <a:gd name="T8" fmla="*/ 108 w 110"/>
                <a:gd name="T9" fmla="*/ 9 h 36"/>
                <a:gd name="T10" fmla="*/ 109 w 110"/>
                <a:gd name="T11" fmla="*/ 9 h 36"/>
                <a:gd name="T12" fmla="*/ 108 w 110"/>
                <a:gd name="T13" fmla="*/ 9 h 36"/>
                <a:gd name="T14" fmla="*/ 99 w 110"/>
                <a:gd name="T15" fmla="*/ 3 h 36"/>
                <a:gd name="T16" fmla="*/ 99 w 110"/>
                <a:gd name="T17" fmla="*/ 3 h 36"/>
                <a:gd name="T18" fmla="*/ 99 w 110"/>
                <a:gd name="T19" fmla="*/ 3 h 36"/>
                <a:gd name="T20" fmla="*/ 88 w 110"/>
                <a:gd name="T21" fmla="*/ 0 h 36"/>
                <a:gd name="T22" fmla="*/ 99 w 110"/>
                <a:gd name="T23" fmla="*/ 3 h 36"/>
                <a:gd name="T24" fmla="*/ 88 w 110"/>
                <a:gd name="T25" fmla="*/ 0 h 36"/>
                <a:gd name="T26" fmla="*/ 88 w 110"/>
                <a:gd name="T27" fmla="*/ 0 h 36"/>
                <a:gd name="T28" fmla="*/ 88 w 110"/>
                <a:gd name="T29" fmla="*/ 0 h 36"/>
                <a:gd name="T30" fmla="*/ 88 w 110"/>
                <a:gd name="T31" fmla="*/ 0 h 36"/>
                <a:gd name="T32" fmla="*/ 87 w 110"/>
                <a:gd name="T33" fmla="*/ 0 h 36"/>
                <a:gd name="T34" fmla="*/ 87 w 110"/>
                <a:gd name="T35" fmla="*/ 0 h 36"/>
                <a:gd name="T36" fmla="*/ 87 w 110"/>
                <a:gd name="T37" fmla="*/ 0 h 36"/>
                <a:gd name="T38" fmla="*/ 85 w 110"/>
                <a:gd name="T39" fmla="*/ 0 h 36"/>
                <a:gd name="T40" fmla="*/ 0 w 110"/>
                <a:gd name="T41" fmla="*/ 0 h 36"/>
                <a:gd name="T42" fmla="*/ 35 w 110"/>
                <a:gd name="T43" fmla="*/ 36 h 36"/>
                <a:gd name="T44" fmla="*/ 60 w 110"/>
                <a:gd name="T45" fmla="*/ 11 h 36"/>
                <a:gd name="T46" fmla="*/ 85 w 110"/>
                <a:gd name="T4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36">
                  <a:moveTo>
                    <a:pt x="109" y="9"/>
                  </a:moveTo>
                  <a:cubicBezTo>
                    <a:pt x="109" y="10"/>
                    <a:pt x="110" y="10"/>
                    <a:pt x="110" y="11"/>
                  </a:cubicBezTo>
                  <a:cubicBezTo>
                    <a:pt x="110" y="10"/>
                    <a:pt x="110" y="10"/>
                    <a:pt x="110" y="10"/>
                  </a:cubicBezTo>
                  <a:cubicBezTo>
                    <a:pt x="110" y="10"/>
                    <a:pt x="109" y="9"/>
                    <a:pt x="109" y="9"/>
                  </a:cubicBezTo>
                  <a:moveTo>
                    <a:pt x="108" y="9"/>
                  </a:moveTo>
                  <a:cubicBezTo>
                    <a:pt x="108" y="9"/>
                    <a:pt x="108" y="9"/>
                    <a:pt x="109" y="9"/>
                  </a:cubicBezTo>
                  <a:cubicBezTo>
                    <a:pt x="108" y="9"/>
                    <a:pt x="108" y="9"/>
                    <a:pt x="108" y="9"/>
                  </a:cubicBezTo>
                  <a:moveTo>
                    <a:pt x="99" y="3"/>
                  </a:moveTo>
                  <a:cubicBezTo>
                    <a:pt x="99" y="3"/>
                    <a:pt x="99" y="3"/>
                    <a:pt x="99" y="3"/>
                  </a:cubicBezTo>
                  <a:cubicBezTo>
                    <a:pt x="99" y="3"/>
                    <a:pt x="99" y="3"/>
                    <a:pt x="99" y="3"/>
                  </a:cubicBezTo>
                  <a:moveTo>
                    <a:pt x="88" y="0"/>
                  </a:moveTo>
                  <a:cubicBezTo>
                    <a:pt x="92" y="1"/>
                    <a:pt x="95" y="2"/>
                    <a:pt x="99" y="3"/>
                  </a:cubicBezTo>
                  <a:cubicBezTo>
                    <a:pt x="95" y="2"/>
                    <a:pt x="92" y="1"/>
                    <a:pt x="88" y="0"/>
                  </a:cubicBezTo>
                  <a:moveTo>
                    <a:pt x="88" y="0"/>
                  </a:moveTo>
                  <a:cubicBezTo>
                    <a:pt x="88" y="0"/>
                    <a:pt x="88" y="0"/>
                    <a:pt x="88" y="0"/>
                  </a:cubicBezTo>
                  <a:cubicBezTo>
                    <a:pt x="88" y="0"/>
                    <a:pt x="88" y="0"/>
                    <a:pt x="88" y="0"/>
                  </a:cubicBezTo>
                  <a:moveTo>
                    <a:pt x="87" y="0"/>
                  </a:moveTo>
                  <a:cubicBezTo>
                    <a:pt x="87" y="0"/>
                    <a:pt x="87" y="0"/>
                    <a:pt x="87" y="0"/>
                  </a:cubicBezTo>
                  <a:cubicBezTo>
                    <a:pt x="87" y="0"/>
                    <a:pt x="87" y="0"/>
                    <a:pt x="87" y="0"/>
                  </a:cubicBezTo>
                  <a:moveTo>
                    <a:pt x="85" y="0"/>
                  </a:moveTo>
                  <a:cubicBezTo>
                    <a:pt x="0" y="0"/>
                    <a:pt x="0" y="0"/>
                    <a:pt x="0" y="0"/>
                  </a:cubicBezTo>
                  <a:cubicBezTo>
                    <a:pt x="35" y="36"/>
                    <a:pt x="35" y="36"/>
                    <a:pt x="35" y="36"/>
                  </a:cubicBezTo>
                  <a:cubicBezTo>
                    <a:pt x="60" y="11"/>
                    <a:pt x="60" y="11"/>
                    <a:pt x="60" y="11"/>
                  </a:cubicBezTo>
                  <a:cubicBezTo>
                    <a:pt x="67" y="4"/>
                    <a:pt x="76" y="0"/>
                    <a:pt x="85" y="0"/>
                  </a:cubicBezTo>
                </a:path>
              </a:pathLst>
            </a:custGeom>
            <a:grpFill/>
            <a:ln w="9525">
              <a:solidFill>
                <a:srgbClr val="FCA72E"/>
              </a:solidFill>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91" name="Freeform 59"/>
            <p:cNvSpPr>
              <a:spLocks/>
            </p:cNvSpPr>
            <p:nvPr/>
          </p:nvSpPr>
          <p:spPr bwMode="auto">
            <a:xfrm>
              <a:off x="8259763" y="1201738"/>
              <a:ext cx="295275" cy="203200"/>
            </a:xfrm>
            <a:custGeom>
              <a:avLst/>
              <a:gdLst>
                <a:gd name="T0" fmla="*/ 169 w 169"/>
                <a:gd name="T1" fmla="*/ 0 h 116"/>
                <a:gd name="T2" fmla="*/ 169 w 169"/>
                <a:gd name="T3" fmla="*/ 0 h 116"/>
                <a:gd name="T4" fmla="*/ 169 w 169"/>
                <a:gd name="T5" fmla="*/ 0 h 116"/>
                <a:gd name="T6" fmla="*/ 169 w 169"/>
                <a:gd name="T7" fmla="*/ 0 h 116"/>
                <a:gd name="T8" fmla="*/ 169 w 169"/>
                <a:gd name="T9" fmla="*/ 0 h 116"/>
                <a:gd name="T10" fmla="*/ 169 w 169"/>
                <a:gd name="T11" fmla="*/ 0 h 116"/>
                <a:gd name="T12" fmla="*/ 169 w 169"/>
                <a:gd name="T13" fmla="*/ 0 h 116"/>
                <a:gd name="T14" fmla="*/ 169 w 169"/>
                <a:gd name="T15" fmla="*/ 0 h 116"/>
                <a:gd name="T16" fmla="*/ 158 w 169"/>
                <a:gd name="T17" fmla="*/ 7 h 116"/>
                <a:gd name="T18" fmla="*/ 158 w 169"/>
                <a:gd name="T19" fmla="*/ 7 h 116"/>
                <a:gd name="T20" fmla="*/ 157 w 169"/>
                <a:gd name="T21" fmla="*/ 8 h 116"/>
                <a:gd name="T22" fmla="*/ 157 w 169"/>
                <a:gd name="T23" fmla="*/ 8 h 116"/>
                <a:gd name="T24" fmla="*/ 157 w 169"/>
                <a:gd name="T25" fmla="*/ 8 h 116"/>
                <a:gd name="T26" fmla="*/ 147 w 169"/>
                <a:gd name="T27" fmla="*/ 10 h 116"/>
                <a:gd name="T28" fmla="*/ 147 w 169"/>
                <a:gd name="T29" fmla="*/ 10 h 116"/>
                <a:gd name="T30" fmla="*/ 147 w 169"/>
                <a:gd name="T31" fmla="*/ 10 h 116"/>
                <a:gd name="T32" fmla="*/ 146 w 169"/>
                <a:gd name="T33" fmla="*/ 10 h 116"/>
                <a:gd name="T34" fmla="*/ 146 w 169"/>
                <a:gd name="T35" fmla="*/ 10 h 116"/>
                <a:gd name="T36" fmla="*/ 144 w 169"/>
                <a:gd name="T37" fmla="*/ 10 h 116"/>
                <a:gd name="T38" fmla="*/ 144 w 169"/>
                <a:gd name="T39" fmla="*/ 10 h 116"/>
                <a:gd name="T40" fmla="*/ 59 w 169"/>
                <a:gd name="T41" fmla="*/ 10 h 116"/>
                <a:gd name="T42" fmla="*/ 13 w 169"/>
                <a:gd name="T43" fmla="*/ 56 h 116"/>
                <a:gd name="T44" fmla="*/ 13 w 169"/>
                <a:gd name="T45" fmla="*/ 106 h 116"/>
                <a:gd name="T46" fmla="*/ 38 w 169"/>
                <a:gd name="T47" fmla="*/ 116 h 116"/>
                <a:gd name="T48" fmla="*/ 63 w 169"/>
                <a:gd name="T49" fmla="*/ 106 h 116"/>
                <a:gd name="T50" fmla="*/ 169 w 169"/>
                <a:gd name="T5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116">
                  <a:moveTo>
                    <a:pt x="169" y="0"/>
                  </a:move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5" y="3"/>
                    <a:pt x="162" y="6"/>
                    <a:pt x="158" y="7"/>
                  </a:cubicBezTo>
                  <a:cubicBezTo>
                    <a:pt x="158" y="7"/>
                    <a:pt x="158" y="7"/>
                    <a:pt x="158" y="7"/>
                  </a:cubicBezTo>
                  <a:cubicBezTo>
                    <a:pt x="157" y="7"/>
                    <a:pt x="157" y="7"/>
                    <a:pt x="157" y="8"/>
                  </a:cubicBezTo>
                  <a:cubicBezTo>
                    <a:pt x="157" y="8"/>
                    <a:pt x="157" y="8"/>
                    <a:pt x="157" y="8"/>
                  </a:cubicBezTo>
                  <a:cubicBezTo>
                    <a:pt x="157" y="8"/>
                    <a:pt x="157" y="8"/>
                    <a:pt x="157" y="8"/>
                  </a:cubicBezTo>
                  <a:cubicBezTo>
                    <a:pt x="154" y="9"/>
                    <a:pt x="150" y="10"/>
                    <a:pt x="147" y="10"/>
                  </a:cubicBezTo>
                  <a:cubicBezTo>
                    <a:pt x="147" y="10"/>
                    <a:pt x="147" y="10"/>
                    <a:pt x="147" y="10"/>
                  </a:cubicBezTo>
                  <a:cubicBezTo>
                    <a:pt x="147" y="10"/>
                    <a:pt x="147" y="10"/>
                    <a:pt x="147" y="10"/>
                  </a:cubicBezTo>
                  <a:cubicBezTo>
                    <a:pt x="147" y="10"/>
                    <a:pt x="146" y="10"/>
                    <a:pt x="146" y="10"/>
                  </a:cubicBezTo>
                  <a:cubicBezTo>
                    <a:pt x="146" y="10"/>
                    <a:pt x="146" y="10"/>
                    <a:pt x="146" y="10"/>
                  </a:cubicBezTo>
                  <a:cubicBezTo>
                    <a:pt x="146" y="10"/>
                    <a:pt x="145" y="10"/>
                    <a:pt x="144" y="10"/>
                  </a:cubicBezTo>
                  <a:cubicBezTo>
                    <a:pt x="144" y="10"/>
                    <a:pt x="144" y="10"/>
                    <a:pt x="144" y="10"/>
                  </a:cubicBezTo>
                  <a:cubicBezTo>
                    <a:pt x="59" y="10"/>
                    <a:pt x="59" y="10"/>
                    <a:pt x="59" y="10"/>
                  </a:cubicBezTo>
                  <a:cubicBezTo>
                    <a:pt x="13" y="56"/>
                    <a:pt x="13" y="56"/>
                    <a:pt x="13" y="56"/>
                  </a:cubicBezTo>
                  <a:cubicBezTo>
                    <a:pt x="0" y="69"/>
                    <a:pt x="0" y="92"/>
                    <a:pt x="13" y="106"/>
                  </a:cubicBezTo>
                  <a:cubicBezTo>
                    <a:pt x="20" y="112"/>
                    <a:pt x="29" y="116"/>
                    <a:pt x="38" y="116"/>
                  </a:cubicBezTo>
                  <a:cubicBezTo>
                    <a:pt x="48" y="116"/>
                    <a:pt x="57" y="112"/>
                    <a:pt x="63" y="106"/>
                  </a:cubicBezTo>
                  <a:cubicBezTo>
                    <a:pt x="169" y="0"/>
                    <a:pt x="169" y="0"/>
                    <a:pt x="169" y="0"/>
                  </a:cubicBezTo>
                </a:path>
              </a:pathLst>
            </a:custGeom>
            <a:grpFill/>
            <a:ln>
              <a:solidFill>
                <a:srgbClr val="FCA72E"/>
              </a:solid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92" name="Freeform 60"/>
            <p:cNvSpPr>
              <a:spLocks noEditPoints="1"/>
            </p:cNvSpPr>
            <p:nvPr/>
          </p:nvSpPr>
          <p:spPr bwMode="auto">
            <a:xfrm>
              <a:off x="8362950" y="1158875"/>
              <a:ext cx="192088" cy="60325"/>
            </a:xfrm>
            <a:custGeom>
              <a:avLst/>
              <a:gdLst>
                <a:gd name="T0" fmla="*/ 87 w 110"/>
                <a:gd name="T1" fmla="*/ 35 h 35"/>
                <a:gd name="T2" fmla="*/ 87 w 110"/>
                <a:gd name="T3" fmla="*/ 35 h 35"/>
                <a:gd name="T4" fmla="*/ 87 w 110"/>
                <a:gd name="T5" fmla="*/ 35 h 35"/>
                <a:gd name="T6" fmla="*/ 88 w 110"/>
                <a:gd name="T7" fmla="*/ 35 h 35"/>
                <a:gd name="T8" fmla="*/ 88 w 110"/>
                <a:gd name="T9" fmla="*/ 35 h 35"/>
                <a:gd name="T10" fmla="*/ 88 w 110"/>
                <a:gd name="T11" fmla="*/ 35 h 35"/>
                <a:gd name="T12" fmla="*/ 98 w 110"/>
                <a:gd name="T13" fmla="*/ 33 h 35"/>
                <a:gd name="T14" fmla="*/ 88 w 110"/>
                <a:gd name="T15" fmla="*/ 35 h 35"/>
                <a:gd name="T16" fmla="*/ 98 w 110"/>
                <a:gd name="T17" fmla="*/ 33 h 35"/>
                <a:gd name="T18" fmla="*/ 98 w 110"/>
                <a:gd name="T19" fmla="*/ 33 h 35"/>
                <a:gd name="T20" fmla="*/ 98 w 110"/>
                <a:gd name="T21" fmla="*/ 33 h 35"/>
                <a:gd name="T22" fmla="*/ 98 w 110"/>
                <a:gd name="T23" fmla="*/ 33 h 35"/>
                <a:gd name="T24" fmla="*/ 99 w 110"/>
                <a:gd name="T25" fmla="*/ 32 h 35"/>
                <a:gd name="T26" fmla="*/ 99 w 110"/>
                <a:gd name="T27" fmla="*/ 32 h 35"/>
                <a:gd name="T28" fmla="*/ 99 w 110"/>
                <a:gd name="T29" fmla="*/ 32 h 35"/>
                <a:gd name="T30" fmla="*/ 110 w 110"/>
                <a:gd name="T31" fmla="*/ 25 h 35"/>
                <a:gd name="T32" fmla="*/ 110 w 110"/>
                <a:gd name="T33" fmla="*/ 25 h 35"/>
                <a:gd name="T34" fmla="*/ 110 w 110"/>
                <a:gd name="T35" fmla="*/ 25 h 35"/>
                <a:gd name="T36" fmla="*/ 110 w 110"/>
                <a:gd name="T37" fmla="*/ 25 h 35"/>
                <a:gd name="T38" fmla="*/ 110 w 110"/>
                <a:gd name="T39" fmla="*/ 25 h 35"/>
                <a:gd name="T40" fmla="*/ 110 w 110"/>
                <a:gd name="T41" fmla="*/ 25 h 35"/>
                <a:gd name="T42" fmla="*/ 110 w 110"/>
                <a:gd name="T43" fmla="*/ 25 h 35"/>
                <a:gd name="T44" fmla="*/ 110 w 110"/>
                <a:gd name="T45" fmla="*/ 25 h 35"/>
                <a:gd name="T46" fmla="*/ 110 w 110"/>
                <a:gd name="T47" fmla="*/ 25 h 35"/>
                <a:gd name="T48" fmla="*/ 110 w 110"/>
                <a:gd name="T49" fmla="*/ 25 h 35"/>
                <a:gd name="T50" fmla="*/ 110 w 110"/>
                <a:gd name="T51" fmla="*/ 25 h 35"/>
                <a:gd name="T52" fmla="*/ 110 w 110"/>
                <a:gd name="T53" fmla="*/ 25 h 35"/>
                <a:gd name="T54" fmla="*/ 110 w 110"/>
                <a:gd name="T55" fmla="*/ 25 h 35"/>
                <a:gd name="T56" fmla="*/ 35 w 110"/>
                <a:gd name="T57" fmla="*/ 0 h 35"/>
                <a:gd name="T58" fmla="*/ 0 w 110"/>
                <a:gd name="T59" fmla="*/ 35 h 35"/>
                <a:gd name="T60" fmla="*/ 85 w 110"/>
                <a:gd name="T61" fmla="*/ 35 h 35"/>
                <a:gd name="T62" fmla="*/ 60 w 110"/>
                <a:gd name="T63" fmla="*/ 25 h 35"/>
                <a:gd name="T64" fmla="*/ 35 w 110"/>
                <a:gd name="T6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35">
                  <a:moveTo>
                    <a:pt x="87" y="35"/>
                  </a:moveTo>
                  <a:cubicBezTo>
                    <a:pt x="87" y="35"/>
                    <a:pt x="87" y="35"/>
                    <a:pt x="87" y="35"/>
                  </a:cubicBezTo>
                  <a:cubicBezTo>
                    <a:pt x="87" y="35"/>
                    <a:pt x="87" y="35"/>
                    <a:pt x="87" y="35"/>
                  </a:cubicBezTo>
                  <a:moveTo>
                    <a:pt x="88" y="35"/>
                  </a:moveTo>
                  <a:cubicBezTo>
                    <a:pt x="88" y="35"/>
                    <a:pt x="88" y="35"/>
                    <a:pt x="88" y="35"/>
                  </a:cubicBezTo>
                  <a:cubicBezTo>
                    <a:pt x="88" y="35"/>
                    <a:pt x="88" y="35"/>
                    <a:pt x="88" y="35"/>
                  </a:cubicBezTo>
                  <a:moveTo>
                    <a:pt x="98" y="33"/>
                  </a:moveTo>
                  <a:cubicBezTo>
                    <a:pt x="95" y="34"/>
                    <a:pt x="91" y="35"/>
                    <a:pt x="88" y="35"/>
                  </a:cubicBezTo>
                  <a:cubicBezTo>
                    <a:pt x="91" y="35"/>
                    <a:pt x="95" y="34"/>
                    <a:pt x="98" y="33"/>
                  </a:cubicBezTo>
                  <a:moveTo>
                    <a:pt x="98" y="33"/>
                  </a:moveTo>
                  <a:cubicBezTo>
                    <a:pt x="98" y="33"/>
                    <a:pt x="98" y="33"/>
                    <a:pt x="98" y="33"/>
                  </a:cubicBezTo>
                  <a:cubicBezTo>
                    <a:pt x="98" y="33"/>
                    <a:pt x="98" y="33"/>
                    <a:pt x="98" y="33"/>
                  </a:cubicBezTo>
                  <a:moveTo>
                    <a:pt x="99" y="32"/>
                  </a:moveTo>
                  <a:cubicBezTo>
                    <a:pt x="99" y="32"/>
                    <a:pt x="99" y="32"/>
                    <a:pt x="99" y="32"/>
                  </a:cubicBezTo>
                  <a:cubicBezTo>
                    <a:pt x="99" y="32"/>
                    <a:pt x="99" y="32"/>
                    <a:pt x="99" y="32"/>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cubicBezTo>
                    <a:pt x="110" y="25"/>
                    <a:pt x="110" y="25"/>
                    <a:pt x="110" y="25"/>
                  </a:cubicBezTo>
                  <a:moveTo>
                    <a:pt x="35" y="0"/>
                  </a:moveTo>
                  <a:cubicBezTo>
                    <a:pt x="0" y="35"/>
                    <a:pt x="0" y="35"/>
                    <a:pt x="0" y="35"/>
                  </a:cubicBezTo>
                  <a:cubicBezTo>
                    <a:pt x="85" y="35"/>
                    <a:pt x="85" y="35"/>
                    <a:pt x="85" y="35"/>
                  </a:cubicBezTo>
                  <a:cubicBezTo>
                    <a:pt x="76" y="35"/>
                    <a:pt x="67" y="31"/>
                    <a:pt x="60" y="25"/>
                  </a:cubicBezTo>
                  <a:cubicBezTo>
                    <a:pt x="35" y="0"/>
                    <a:pt x="35" y="0"/>
                    <a:pt x="35" y="0"/>
                  </a:cubicBezTo>
                </a:path>
              </a:pathLst>
            </a:custGeom>
            <a:grpFill/>
            <a:ln w="9525">
              <a:solidFill>
                <a:srgbClr val="FCA72E"/>
              </a:solidFill>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93" name="Freeform 61"/>
            <p:cNvSpPr>
              <a:spLocks noEditPoints="1"/>
            </p:cNvSpPr>
            <p:nvPr/>
          </p:nvSpPr>
          <p:spPr bwMode="auto">
            <a:xfrm>
              <a:off x="8510588" y="1095375"/>
              <a:ext cx="58738" cy="123825"/>
            </a:xfrm>
            <a:custGeom>
              <a:avLst/>
              <a:gdLst>
                <a:gd name="T0" fmla="*/ 0 w 33"/>
                <a:gd name="T1" fmla="*/ 71 h 71"/>
                <a:gd name="T2" fmla="*/ 0 w 33"/>
                <a:gd name="T3" fmla="*/ 71 h 71"/>
                <a:gd name="T4" fmla="*/ 3 w 33"/>
                <a:gd name="T5" fmla="*/ 71 h 71"/>
                <a:gd name="T6" fmla="*/ 3 w 33"/>
                <a:gd name="T7" fmla="*/ 71 h 71"/>
                <a:gd name="T8" fmla="*/ 3 w 33"/>
                <a:gd name="T9" fmla="*/ 71 h 71"/>
                <a:gd name="T10" fmla="*/ 13 w 33"/>
                <a:gd name="T11" fmla="*/ 69 h 71"/>
                <a:gd name="T12" fmla="*/ 13 w 33"/>
                <a:gd name="T13" fmla="*/ 69 h 71"/>
                <a:gd name="T14" fmla="*/ 13 w 33"/>
                <a:gd name="T15" fmla="*/ 69 h 71"/>
                <a:gd name="T16" fmla="*/ 25 w 33"/>
                <a:gd name="T17" fmla="*/ 61 h 71"/>
                <a:gd name="T18" fmla="*/ 25 w 33"/>
                <a:gd name="T19" fmla="*/ 61 h 71"/>
                <a:gd name="T20" fmla="*/ 25 w 33"/>
                <a:gd name="T21" fmla="*/ 61 h 71"/>
                <a:gd name="T22" fmla="*/ 25 w 33"/>
                <a:gd name="T23" fmla="*/ 61 h 71"/>
                <a:gd name="T24" fmla="*/ 25 w 33"/>
                <a:gd name="T25" fmla="*/ 61 h 71"/>
                <a:gd name="T26" fmla="*/ 25 w 33"/>
                <a:gd name="T27" fmla="*/ 61 h 71"/>
                <a:gd name="T28" fmla="*/ 26 w 33"/>
                <a:gd name="T29" fmla="*/ 60 h 71"/>
                <a:gd name="T30" fmla="*/ 26 w 33"/>
                <a:gd name="T31" fmla="*/ 60 h 71"/>
                <a:gd name="T32" fmla="*/ 26 w 33"/>
                <a:gd name="T33" fmla="*/ 60 h 71"/>
                <a:gd name="T34" fmla="*/ 26 w 33"/>
                <a:gd name="T35" fmla="*/ 60 h 71"/>
                <a:gd name="T36" fmla="*/ 26 w 33"/>
                <a:gd name="T37" fmla="*/ 60 h 71"/>
                <a:gd name="T38" fmla="*/ 26 w 33"/>
                <a:gd name="T39" fmla="*/ 60 h 71"/>
                <a:gd name="T40" fmla="*/ 33 w 33"/>
                <a:gd name="T41" fmla="*/ 50 h 71"/>
                <a:gd name="T42" fmla="*/ 33 w 33"/>
                <a:gd name="T43" fmla="*/ 50 h 71"/>
                <a:gd name="T44" fmla="*/ 32 w 33"/>
                <a:gd name="T45" fmla="*/ 20 h 71"/>
                <a:gd name="T46" fmla="*/ 32 w 33"/>
                <a:gd name="T47" fmla="*/ 20 h 71"/>
                <a:gd name="T48" fmla="*/ 32 w 33"/>
                <a:gd name="T49" fmla="*/ 20 h 71"/>
                <a:gd name="T50" fmla="*/ 32 w 33"/>
                <a:gd name="T51" fmla="*/ 20 h 71"/>
                <a:gd name="T52" fmla="*/ 27 w 33"/>
                <a:gd name="T53" fmla="*/ 13 h 71"/>
                <a:gd name="T54" fmla="*/ 27 w 33"/>
                <a:gd name="T55" fmla="*/ 13 h 71"/>
                <a:gd name="T56" fmla="*/ 27 w 33"/>
                <a:gd name="T57" fmla="*/ 13 h 71"/>
                <a:gd name="T58" fmla="*/ 24 w 33"/>
                <a:gd name="T59" fmla="*/ 9 h 71"/>
                <a:gd name="T60" fmla="*/ 24 w 33"/>
                <a:gd name="T61" fmla="*/ 9 h 71"/>
                <a:gd name="T62" fmla="*/ 23 w 33"/>
                <a:gd name="T63" fmla="*/ 9 h 71"/>
                <a:gd name="T64" fmla="*/ 14 w 33"/>
                <a:gd name="T65" fmla="*/ 3 h 71"/>
                <a:gd name="T66" fmla="*/ 14 w 33"/>
                <a:gd name="T67" fmla="*/ 3 h 71"/>
                <a:gd name="T68" fmla="*/ 3 w 33"/>
                <a:gd name="T69" fmla="*/ 0 h 71"/>
                <a:gd name="T70" fmla="*/ 2 w 33"/>
                <a:gd name="T71" fmla="*/ 0 h 71"/>
                <a:gd name="T72" fmla="*/ 2 w 33"/>
                <a:gd name="T73" fmla="*/ 0 h 71"/>
                <a:gd name="T74" fmla="*/ 0 w 33"/>
                <a:gd name="T75" fmla="*/ 0 h 71"/>
                <a:gd name="T76" fmla="*/ 2 w 33"/>
                <a:gd name="T7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 h="71">
                  <a:moveTo>
                    <a:pt x="2" y="71"/>
                  </a:moveTo>
                  <a:cubicBezTo>
                    <a:pt x="2" y="71"/>
                    <a:pt x="1" y="71"/>
                    <a:pt x="0" y="71"/>
                  </a:cubicBezTo>
                  <a:cubicBezTo>
                    <a:pt x="0" y="71"/>
                    <a:pt x="0" y="71"/>
                    <a:pt x="0" y="71"/>
                  </a:cubicBezTo>
                  <a:cubicBezTo>
                    <a:pt x="0" y="71"/>
                    <a:pt x="0" y="71"/>
                    <a:pt x="0" y="71"/>
                  </a:cubicBezTo>
                  <a:cubicBezTo>
                    <a:pt x="1" y="71"/>
                    <a:pt x="2" y="71"/>
                    <a:pt x="2" y="71"/>
                  </a:cubicBezTo>
                  <a:moveTo>
                    <a:pt x="3" y="71"/>
                  </a:moveTo>
                  <a:cubicBezTo>
                    <a:pt x="3" y="71"/>
                    <a:pt x="2" y="71"/>
                    <a:pt x="2" y="71"/>
                  </a:cubicBezTo>
                  <a:cubicBezTo>
                    <a:pt x="2" y="71"/>
                    <a:pt x="3" y="71"/>
                    <a:pt x="3" y="71"/>
                  </a:cubicBezTo>
                  <a:moveTo>
                    <a:pt x="3" y="71"/>
                  </a:moveTo>
                  <a:cubicBezTo>
                    <a:pt x="3" y="71"/>
                    <a:pt x="3" y="71"/>
                    <a:pt x="3" y="71"/>
                  </a:cubicBezTo>
                  <a:cubicBezTo>
                    <a:pt x="3" y="71"/>
                    <a:pt x="3" y="71"/>
                    <a:pt x="3" y="71"/>
                  </a:cubicBezTo>
                  <a:moveTo>
                    <a:pt x="13" y="69"/>
                  </a:moveTo>
                  <a:cubicBezTo>
                    <a:pt x="13" y="69"/>
                    <a:pt x="13" y="69"/>
                    <a:pt x="13" y="69"/>
                  </a:cubicBezTo>
                  <a:cubicBezTo>
                    <a:pt x="13" y="69"/>
                    <a:pt x="13" y="69"/>
                    <a:pt x="13" y="69"/>
                  </a:cubicBezTo>
                  <a:moveTo>
                    <a:pt x="14" y="68"/>
                  </a:moveTo>
                  <a:cubicBezTo>
                    <a:pt x="13" y="68"/>
                    <a:pt x="13" y="68"/>
                    <a:pt x="13" y="69"/>
                  </a:cubicBezTo>
                  <a:cubicBezTo>
                    <a:pt x="13" y="68"/>
                    <a:pt x="13" y="68"/>
                    <a:pt x="14" y="68"/>
                  </a:cubicBezTo>
                  <a:moveTo>
                    <a:pt x="25" y="61"/>
                  </a:moveTo>
                  <a:cubicBezTo>
                    <a:pt x="22" y="64"/>
                    <a:pt x="18" y="67"/>
                    <a:pt x="14" y="68"/>
                  </a:cubicBezTo>
                  <a:cubicBezTo>
                    <a:pt x="18" y="67"/>
                    <a:pt x="21" y="64"/>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33" y="50"/>
                  </a:moveTo>
                  <a:cubicBezTo>
                    <a:pt x="31" y="54"/>
                    <a:pt x="29" y="57"/>
                    <a:pt x="26" y="60"/>
                  </a:cubicBezTo>
                  <a:cubicBezTo>
                    <a:pt x="29" y="57"/>
                    <a:pt x="31" y="54"/>
                    <a:pt x="33" y="50"/>
                  </a:cubicBezTo>
                  <a:moveTo>
                    <a:pt x="33" y="50"/>
                  </a:moveTo>
                  <a:cubicBezTo>
                    <a:pt x="33" y="50"/>
                    <a:pt x="33" y="50"/>
                    <a:pt x="33" y="50"/>
                  </a:cubicBezTo>
                  <a:cubicBezTo>
                    <a:pt x="33" y="50"/>
                    <a:pt x="33" y="50"/>
                    <a:pt x="33" y="50"/>
                  </a:cubicBezTo>
                  <a:moveTo>
                    <a:pt x="32" y="20"/>
                  </a:moveTo>
                  <a:cubicBezTo>
                    <a:pt x="32" y="20"/>
                    <a:pt x="32" y="20"/>
                    <a:pt x="32" y="20"/>
                  </a:cubicBezTo>
                  <a:cubicBezTo>
                    <a:pt x="32" y="20"/>
                    <a:pt x="32" y="20"/>
                    <a:pt x="32" y="20"/>
                  </a:cubicBezTo>
                  <a:moveTo>
                    <a:pt x="32" y="20"/>
                  </a:moveTo>
                  <a:cubicBezTo>
                    <a:pt x="32" y="20"/>
                    <a:pt x="32" y="20"/>
                    <a:pt x="32" y="20"/>
                  </a:cubicBezTo>
                  <a:cubicBezTo>
                    <a:pt x="32" y="20"/>
                    <a:pt x="32" y="20"/>
                    <a:pt x="32" y="20"/>
                  </a:cubicBezTo>
                  <a:moveTo>
                    <a:pt x="27" y="13"/>
                  </a:moveTo>
                  <a:cubicBezTo>
                    <a:pt x="29" y="15"/>
                    <a:pt x="31" y="18"/>
                    <a:pt x="32" y="20"/>
                  </a:cubicBezTo>
                  <a:cubicBezTo>
                    <a:pt x="31" y="18"/>
                    <a:pt x="29" y="15"/>
                    <a:pt x="27" y="13"/>
                  </a:cubicBezTo>
                  <a:moveTo>
                    <a:pt x="27" y="13"/>
                  </a:moveTo>
                  <a:cubicBezTo>
                    <a:pt x="27" y="13"/>
                    <a:pt x="27" y="13"/>
                    <a:pt x="27" y="13"/>
                  </a:cubicBezTo>
                  <a:cubicBezTo>
                    <a:pt x="27" y="13"/>
                    <a:pt x="27" y="13"/>
                    <a:pt x="27" y="13"/>
                  </a:cubicBezTo>
                  <a:moveTo>
                    <a:pt x="27" y="13"/>
                  </a:moveTo>
                  <a:cubicBezTo>
                    <a:pt x="27" y="13"/>
                    <a:pt x="27" y="13"/>
                    <a:pt x="27" y="13"/>
                  </a:cubicBezTo>
                  <a:cubicBezTo>
                    <a:pt x="27" y="13"/>
                    <a:pt x="27" y="13"/>
                    <a:pt x="27" y="13"/>
                  </a:cubicBezTo>
                  <a:moveTo>
                    <a:pt x="24" y="9"/>
                  </a:moveTo>
                  <a:cubicBezTo>
                    <a:pt x="24" y="9"/>
                    <a:pt x="24" y="9"/>
                    <a:pt x="24" y="9"/>
                  </a:cubicBezTo>
                  <a:cubicBezTo>
                    <a:pt x="24" y="9"/>
                    <a:pt x="24" y="9"/>
                    <a:pt x="24" y="9"/>
                  </a:cubicBezTo>
                  <a:moveTo>
                    <a:pt x="14" y="3"/>
                  </a:moveTo>
                  <a:cubicBezTo>
                    <a:pt x="17" y="4"/>
                    <a:pt x="21" y="6"/>
                    <a:pt x="23" y="9"/>
                  </a:cubicBezTo>
                  <a:cubicBezTo>
                    <a:pt x="21" y="6"/>
                    <a:pt x="17" y="4"/>
                    <a:pt x="14" y="3"/>
                  </a:cubicBezTo>
                  <a:moveTo>
                    <a:pt x="14" y="3"/>
                  </a:moveTo>
                  <a:cubicBezTo>
                    <a:pt x="14" y="3"/>
                    <a:pt x="14" y="3"/>
                    <a:pt x="14" y="3"/>
                  </a:cubicBezTo>
                  <a:cubicBezTo>
                    <a:pt x="14" y="3"/>
                    <a:pt x="14" y="3"/>
                    <a:pt x="14" y="3"/>
                  </a:cubicBezTo>
                  <a:moveTo>
                    <a:pt x="3" y="0"/>
                  </a:moveTo>
                  <a:cubicBezTo>
                    <a:pt x="3" y="0"/>
                    <a:pt x="3" y="0"/>
                    <a:pt x="3" y="0"/>
                  </a:cubicBezTo>
                  <a:cubicBezTo>
                    <a:pt x="3" y="0"/>
                    <a:pt x="3" y="0"/>
                    <a:pt x="3" y="0"/>
                  </a:cubicBezTo>
                  <a:moveTo>
                    <a:pt x="2" y="0"/>
                  </a:moveTo>
                  <a:cubicBezTo>
                    <a:pt x="2" y="0"/>
                    <a:pt x="3" y="0"/>
                    <a:pt x="3" y="0"/>
                  </a:cubicBezTo>
                  <a:cubicBezTo>
                    <a:pt x="3" y="0"/>
                    <a:pt x="2" y="0"/>
                    <a:pt x="2" y="0"/>
                  </a:cubicBezTo>
                  <a:moveTo>
                    <a:pt x="0" y="0"/>
                  </a:moveTo>
                  <a:cubicBezTo>
                    <a:pt x="0" y="0"/>
                    <a:pt x="0" y="0"/>
                    <a:pt x="0" y="0"/>
                  </a:cubicBezTo>
                  <a:cubicBezTo>
                    <a:pt x="0" y="0"/>
                    <a:pt x="0" y="0"/>
                    <a:pt x="0" y="0"/>
                  </a:cubicBezTo>
                  <a:cubicBezTo>
                    <a:pt x="1" y="0"/>
                    <a:pt x="2" y="0"/>
                    <a:pt x="2" y="0"/>
                  </a:cubicBezTo>
                  <a:cubicBezTo>
                    <a:pt x="2" y="0"/>
                    <a:pt x="1" y="0"/>
                    <a:pt x="0" y="0"/>
                  </a:cubicBezTo>
                </a:path>
              </a:pathLst>
            </a:custGeom>
            <a:grpFill/>
            <a:ln w="9525">
              <a:solidFill>
                <a:srgbClr val="FCA72E"/>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94" name="Freeform 62"/>
            <p:cNvSpPr>
              <a:spLocks/>
            </p:cNvSpPr>
            <p:nvPr/>
          </p:nvSpPr>
          <p:spPr bwMode="auto">
            <a:xfrm>
              <a:off x="8430709" y="1095375"/>
              <a:ext cx="150813" cy="123825"/>
            </a:xfrm>
            <a:custGeom>
              <a:avLst/>
              <a:gdLst>
                <a:gd name="T0" fmla="*/ 50 w 86"/>
                <a:gd name="T1" fmla="*/ 0 h 71"/>
                <a:gd name="T2" fmla="*/ 50 w 86"/>
                <a:gd name="T3" fmla="*/ 0 h 71"/>
                <a:gd name="T4" fmla="*/ 25 w 86"/>
                <a:gd name="T5" fmla="*/ 11 h 71"/>
                <a:gd name="T6" fmla="*/ 0 w 86"/>
                <a:gd name="T7" fmla="*/ 36 h 71"/>
                <a:gd name="T8" fmla="*/ 25 w 86"/>
                <a:gd name="T9" fmla="*/ 61 h 71"/>
                <a:gd name="T10" fmla="*/ 50 w 86"/>
                <a:gd name="T11" fmla="*/ 71 h 71"/>
                <a:gd name="T12" fmla="*/ 50 w 86"/>
                <a:gd name="T13" fmla="*/ 71 h 71"/>
                <a:gd name="T14" fmla="*/ 52 w 86"/>
                <a:gd name="T15" fmla="*/ 71 h 71"/>
                <a:gd name="T16" fmla="*/ 52 w 86"/>
                <a:gd name="T17" fmla="*/ 71 h 71"/>
                <a:gd name="T18" fmla="*/ 53 w 86"/>
                <a:gd name="T19" fmla="*/ 71 h 71"/>
                <a:gd name="T20" fmla="*/ 53 w 86"/>
                <a:gd name="T21" fmla="*/ 71 h 71"/>
                <a:gd name="T22" fmla="*/ 53 w 86"/>
                <a:gd name="T23" fmla="*/ 71 h 71"/>
                <a:gd name="T24" fmla="*/ 63 w 86"/>
                <a:gd name="T25" fmla="*/ 69 h 71"/>
                <a:gd name="T26" fmla="*/ 63 w 86"/>
                <a:gd name="T27" fmla="*/ 69 h 71"/>
                <a:gd name="T28" fmla="*/ 63 w 86"/>
                <a:gd name="T29" fmla="*/ 69 h 71"/>
                <a:gd name="T30" fmla="*/ 64 w 86"/>
                <a:gd name="T31" fmla="*/ 68 h 71"/>
                <a:gd name="T32" fmla="*/ 64 w 86"/>
                <a:gd name="T33" fmla="*/ 68 h 71"/>
                <a:gd name="T34" fmla="*/ 75 w 86"/>
                <a:gd name="T35" fmla="*/ 61 h 71"/>
                <a:gd name="T36" fmla="*/ 75 w 86"/>
                <a:gd name="T37" fmla="*/ 61 h 71"/>
                <a:gd name="T38" fmla="*/ 75 w 86"/>
                <a:gd name="T39" fmla="*/ 61 h 71"/>
                <a:gd name="T40" fmla="*/ 75 w 86"/>
                <a:gd name="T41" fmla="*/ 61 h 71"/>
                <a:gd name="T42" fmla="*/ 75 w 86"/>
                <a:gd name="T43" fmla="*/ 61 h 71"/>
                <a:gd name="T44" fmla="*/ 75 w 86"/>
                <a:gd name="T45" fmla="*/ 61 h 71"/>
                <a:gd name="T46" fmla="*/ 75 w 86"/>
                <a:gd name="T47" fmla="*/ 61 h 71"/>
                <a:gd name="T48" fmla="*/ 75 w 86"/>
                <a:gd name="T49" fmla="*/ 61 h 71"/>
                <a:gd name="T50" fmla="*/ 75 w 86"/>
                <a:gd name="T51" fmla="*/ 61 h 71"/>
                <a:gd name="T52" fmla="*/ 76 w 86"/>
                <a:gd name="T53" fmla="*/ 60 h 71"/>
                <a:gd name="T54" fmla="*/ 76 w 86"/>
                <a:gd name="T55" fmla="*/ 60 h 71"/>
                <a:gd name="T56" fmla="*/ 76 w 86"/>
                <a:gd name="T57" fmla="*/ 60 h 71"/>
                <a:gd name="T58" fmla="*/ 76 w 86"/>
                <a:gd name="T59" fmla="*/ 60 h 71"/>
                <a:gd name="T60" fmla="*/ 76 w 86"/>
                <a:gd name="T61" fmla="*/ 60 h 71"/>
                <a:gd name="T62" fmla="*/ 76 w 86"/>
                <a:gd name="T63" fmla="*/ 60 h 71"/>
                <a:gd name="T64" fmla="*/ 76 w 86"/>
                <a:gd name="T65" fmla="*/ 60 h 71"/>
                <a:gd name="T66" fmla="*/ 83 w 86"/>
                <a:gd name="T67" fmla="*/ 50 h 71"/>
                <a:gd name="T68" fmla="*/ 83 w 86"/>
                <a:gd name="T69" fmla="*/ 50 h 71"/>
                <a:gd name="T70" fmla="*/ 83 w 86"/>
                <a:gd name="T71" fmla="*/ 50 h 71"/>
                <a:gd name="T72" fmla="*/ 86 w 86"/>
                <a:gd name="T73" fmla="*/ 36 h 71"/>
                <a:gd name="T74" fmla="*/ 82 w 86"/>
                <a:gd name="T75" fmla="*/ 20 h 71"/>
                <a:gd name="T76" fmla="*/ 82 w 86"/>
                <a:gd name="T77" fmla="*/ 20 h 71"/>
                <a:gd name="T78" fmla="*/ 82 w 86"/>
                <a:gd name="T79" fmla="*/ 20 h 71"/>
                <a:gd name="T80" fmla="*/ 82 w 86"/>
                <a:gd name="T81" fmla="*/ 20 h 71"/>
                <a:gd name="T82" fmla="*/ 82 w 86"/>
                <a:gd name="T83" fmla="*/ 20 h 71"/>
                <a:gd name="T84" fmla="*/ 77 w 86"/>
                <a:gd name="T85" fmla="*/ 13 h 71"/>
                <a:gd name="T86" fmla="*/ 77 w 86"/>
                <a:gd name="T87" fmla="*/ 13 h 71"/>
                <a:gd name="T88" fmla="*/ 77 w 86"/>
                <a:gd name="T89" fmla="*/ 13 h 71"/>
                <a:gd name="T90" fmla="*/ 77 w 86"/>
                <a:gd name="T91" fmla="*/ 13 h 71"/>
                <a:gd name="T92" fmla="*/ 77 w 86"/>
                <a:gd name="T93" fmla="*/ 13 h 71"/>
                <a:gd name="T94" fmla="*/ 75 w 86"/>
                <a:gd name="T95" fmla="*/ 11 h 71"/>
                <a:gd name="T96" fmla="*/ 75 w 86"/>
                <a:gd name="T97" fmla="*/ 11 h 71"/>
                <a:gd name="T98" fmla="*/ 74 w 86"/>
                <a:gd name="T99" fmla="*/ 9 h 71"/>
                <a:gd name="T100" fmla="*/ 74 w 86"/>
                <a:gd name="T101" fmla="*/ 9 h 71"/>
                <a:gd name="T102" fmla="*/ 73 w 86"/>
                <a:gd name="T103" fmla="*/ 9 h 71"/>
                <a:gd name="T104" fmla="*/ 64 w 86"/>
                <a:gd name="T105" fmla="*/ 3 h 71"/>
                <a:gd name="T106" fmla="*/ 64 w 86"/>
                <a:gd name="T107" fmla="*/ 3 h 71"/>
                <a:gd name="T108" fmla="*/ 64 w 86"/>
                <a:gd name="T109" fmla="*/ 3 h 71"/>
                <a:gd name="T110" fmla="*/ 53 w 86"/>
                <a:gd name="T111" fmla="*/ 0 h 71"/>
                <a:gd name="T112" fmla="*/ 53 w 86"/>
                <a:gd name="T113" fmla="*/ 0 h 71"/>
                <a:gd name="T114" fmla="*/ 53 w 86"/>
                <a:gd name="T115" fmla="*/ 0 h 71"/>
                <a:gd name="T116" fmla="*/ 52 w 86"/>
                <a:gd name="T117" fmla="*/ 0 h 71"/>
                <a:gd name="T118" fmla="*/ 52 w 86"/>
                <a:gd name="T119" fmla="*/ 0 h 71"/>
                <a:gd name="T120" fmla="*/ 50 w 86"/>
                <a:gd name="T1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 h="71">
                  <a:moveTo>
                    <a:pt x="50" y="0"/>
                  </a:moveTo>
                  <a:cubicBezTo>
                    <a:pt x="50" y="0"/>
                    <a:pt x="50" y="0"/>
                    <a:pt x="50" y="0"/>
                  </a:cubicBezTo>
                  <a:cubicBezTo>
                    <a:pt x="41" y="0"/>
                    <a:pt x="32" y="4"/>
                    <a:pt x="25" y="11"/>
                  </a:cubicBezTo>
                  <a:cubicBezTo>
                    <a:pt x="0" y="36"/>
                    <a:pt x="0" y="36"/>
                    <a:pt x="0" y="36"/>
                  </a:cubicBezTo>
                  <a:cubicBezTo>
                    <a:pt x="25" y="61"/>
                    <a:pt x="25" y="61"/>
                    <a:pt x="25" y="61"/>
                  </a:cubicBezTo>
                  <a:cubicBezTo>
                    <a:pt x="32" y="67"/>
                    <a:pt x="41" y="71"/>
                    <a:pt x="50" y="71"/>
                  </a:cubicBezTo>
                  <a:cubicBezTo>
                    <a:pt x="50" y="71"/>
                    <a:pt x="50" y="71"/>
                    <a:pt x="50" y="71"/>
                  </a:cubicBezTo>
                  <a:cubicBezTo>
                    <a:pt x="51" y="71"/>
                    <a:pt x="52" y="71"/>
                    <a:pt x="52" y="71"/>
                  </a:cubicBezTo>
                  <a:cubicBezTo>
                    <a:pt x="52" y="71"/>
                    <a:pt x="52" y="71"/>
                    <a:pt x="52" y="71"/>
                  </a:cubicBezTo>
                  <a:cubicBezTo>
                    <a:pt x="52" y="71"/>
                    <a:pt x="53" y="71"/>
                    <a:pt x="53" y="71"/>
                  </a:cubicBezTo>
                  <a:cubicBezTo>
                    <a:pt x="53" y="71"/>
                    <a:pt x="53" y="71"/>
                    <a:pt x="53" y="71"/>
                  </a:cubicBezTo>
                  <a:cubicBezTo>
                    <a:pt x="53" y="71"/>
                    <a:pt x="53" y="71"/>
                    <a:pt x="53" y="71"/>
                  </a:cubicBezTo>
                  <a:cubicBezTo>
                    <a:pt x="56" y="71"/>
                    <a:pt x="60" y="70"/>
                    <a:pt x="63" y="69"/>
                  </a:cubicBezTo>
                  <a:cubicBezTo>
                    <a:pt x="63" y="69"/>
                    <a:pt x="63" y="69"/>
                    <a:pt x="63" y="69"/>
                  </a:cubicBezTo>
                  <a:cubicBezTo>
                    <a:pt x="63" y="69"/>
                    <a:pt x="63" y="69"/>
                    <a:pt x="63" y="69"/>
                  </a:cubicBezTo>
                  <a:cubicBezTo>
                    <a:pt x="63" y="68"/>
                    <a:pt x="63" y="68"/>
                    <a:pt x="64" y="68"/>
                  </a:cubicBezTo>
                  <a:cubicBezTo>
                    <a:pt x="64" y="68"/>
                    <a:pt x="64" y="68"/>
                    <a:pt x="64" y="68"/>
                  </a:cubicBezTo>
                  <a:cubicBezTo>
                    <a:pt x="68" y="67"/>
                    <a:pt x="72" y="64"/>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9" y="57"/>
                    <a:pt x="81" y="54"/>
                    <a:pt x="83" y="50"/>
                  </a:cubicBezTo>
                  <a:cubicBezTo>
                    <a:pt x="83" y="50"/>
                    <a:pt x="83" y="50"/>
                    <a:pt x="83" y="50"/>
                  </a:cubicBezTo>
                  <a:cubicBezTo>
                    <a:pt x="83" y="50"/>
                    <a:pt x="83" y="50"/>
                    <a:pt x="83" y="50"/>
                  </a:cubicBezTo>
                  <a:cubicBezTo>
                    <a:pt x="85" y="45"/>
                    <a:pt x="86" y="40"/>
                    <a:pt x="86" y="36"/>
                  </a:cubicBezTo>
                  <a:cubicBezTo>
                    <a:pt x="86" y="30"/>
                    <a:pt x="85" y="25"/>
                    <a:pt x="82" y="20"/>
                  </a:cubicBezTo>
                  <a:cubicBezTo>
                    <a:pt x="82" y="20"/>
                    <a:pt x="82" y="20"/>
                    <a:pt x="82" y="20"/>
                  </a:cubicBezTo>
                  <a:cubicBezTo>
                    <a:pt x="82" y="20"/>
                    <a:pt x="82" y="20"/>
                    <a:pt x="82" y="20"/>
                  </a:cubicBezTo>
                  <a:cubicBezTo>
                    <a:pt x="82" y="20"/>
                    <a:pt x="82" y="20"/>
                    <a:pt x="82" y="20"/>
                  </a:cubicBezTo>
                  <a:cubicBezTo>
                    <a:pt x="82" y="20"/>
                    <a:pt x="82" y="20"/>
                    <a:pt x="82" y="20"/>
                  </a:cubicBezTo>
                  <a:cubicBezTo>
                    <a:pt x="81" y="18"/>
                    <a:pt x="79" y="15"/>
                    <a:pt x="77" y="13"/>
                  </a:cubicBezTo>
                  <a:cubicBezTo>
                    <a:pt x="77" y="13"/>
                    <a:pt x="77" y="13"/>
                    <a:pt x="77" y="13"/>
                  </a:cubicBezTo>
                  <a:cubicBezTo>
                    <a:pt x="77" y="13"/>
                    <a:pt x="77" y="13"/>
                    <a:pt x="77" y="13"/>
                  </a:cubicBezTo>
                  <a:cubicBezTo>
                    <a:pt x="77" y="13"/>
                    <a:pt x="77" y="13"/>
                    <a:pt x="77" y="13"/>
                  </a:cubicBezTo>
                  <a:cubicBezTo>
                    <a:pt x="77" y="13"/>
                    <a:pt x="77" y="13"/>
                    <a:pt x="77" y="13"/>
                  </a:cubicBezTo>
                  <a:cubicBezTo>
                    <a:pt x="77" y="12"/>
                    <a:pt x="76" y="11"/>
                    <a:pt x="75" y="11"/>
                  </a:cubicBezTo>
                  <a:cubicBezTo>
                    <a:pt x="75" y="11"/>
                    <a:pt x="75" y="11"/>
                    <a:pt x="75" y="11"/>
                  </a:cubicBezTo>
                  <a:cubicBezTo>
                    <a:pt x="75" y="10"/>
                    <a:pt x="74" y="10"/>
                    <a:pt x="74" y="9"/>
                  </a:cubicBezTo>
                  <a:cubicBezTo>
                    <a:pt x="74" y="9"/>
                    <a:pt x="74" y="9"/>
                    <a:pt x="74" y="9"/>
                  </a:cubicBezTo>
                  <a:cubicBezTo>
                    <a:pt x="73" y="9"/>
                    <a:pt x="73" y="9"/>
                    <a:pt x="73" y="9"/>
                  </a:cubicBezTo>
                  <a:cubicBezTo>
                    <a:pt x="71" y="6"/>
                    <a:pt x="67" y="4"/>
                    <a:pt x="64" y="3"/>
                  </a:cubicBezTo>
                  <a:cubicBezTo>
                    <a:pt x="64" y="3"/>
                    <a:pt x="64" y="3"/>
                    <a:pt x="64" y="3"/>
                  </a:cubicBezTo>
                  <a:cubicBezTo>
                    <a:pt x="64" y="3"/>
                    <a:pt x="64" y="3"/>
                    <a:pt x="64" y="3"/>
                  </a:cubicBezTo>
                  <a:cubicBezTo>
                    <a:pt x="60" y="2"/>
                    <a:pt x="57" y="1"/>
                    <a:pt x="53" y="0"/>
                  </a:cubicBezTo>
                  <a:cubicBezTo>
                    <a:pt x="53" y="0"/>
                    <a:pt x="53" y="0"/>
                    <a:pt x="53" y="0"/>
                  </a:cubicBezTo>
                  <a:cubicBezTo>
                    <a:pt x="53" y="0"/>
                    <a:pt x="53" y="0"/>
                    <a:pt x="53" y="0"/>
                  </a:cubicBezTo>
                  <a:cubicBezTo>
                    <a:pt x="53" y="0"/>
                    <a:pt x="52" y="0"/>
                    <a:pt x="52" y="0"/>
                  </a:cubicBezTo>
                  <a:cubicBezTo>
                    <a:pt x="52" y="0"/>
                    <a:pt x="52" y="0"/>
                    <a:pt x="52" y="0"/>
                  </a:cubicBezTo>
                  <a:cubicBezTo>
                    <a:pt x="52" y="0"/>
                    <a:pt x="51" y="0"/>
                    <a:pt x="50" y="0"/>
                  </a:cubicBezTo>
                </a:path>
              </a:pathLst>
            </a:custGeom>
            <a:grpFill/>
            <a:ln>
              <a:solidFill>
                <a:srgbClr val="FCA72E"/>
              </a:solid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grpSp>
        <p:nvGrpSpPr>
          <p:cNvPr id="95" name="Group 94"/>
          <p:cNvGrpSpPr>
            <a:grpSpLocks noChangeAspect="1"/>
          </p:cNvGrpSpPr>
          <p:nvPr/>
        </p:nvGrpSpPr>
        <p:grpSpPr>
          <a:xfrm rot="16200000">
            <a:off x="7979388" y="2150543"/>
            <a:ext cx="461013" cy="709662"/>
            <a:chOff x="8259763" y="911226"/>
            <a:chExt cx="321759" cy="495300"/>
          </a:xfrm>
          <a:solidFill>
            <a:srgbClr val="FCA72E"/>
          </a:solidFill>
        </p:grpSpPr>
        <p:sp>
          <p:nvSpPr>
            <p:cNvPr id="97" name="Freeform 59"/>
            <p:cNvSpPr>
              <a:spLocks noEditPoints="1"/>
            </p:cNvSpPr>
            <p:nvPr/>
          </p:nvSpPr>
          <p:spPr bwMode="auto">
            <a:xfrm>
              <a:off x="8259763" y="911226"/>
              <a:ext cx="309563" cy="290513"/>
            </a:xfrm>
            <a:custGeom>
              <a:avLst/>
              <a:gdLst>
                <a:gd name="T0" fmla="*/ 177 w 177"/>
                <a:gd name="T1" fmla="*/ 156 h 166"/>
                <a:gd name="T2" fmla="*/ 177 w 177"/>
                <a:gd name="T3" fmla="*/ 156 h 166"/>
                <a:gd name="T4" fmla="*/ 177 w 177"/>
                <a:gd name="T5" fmla="*/ 156 h 166"/>
                <a:gd name="T6" fmla="*/ 177 w 177"/>
                <a:gd name="T7" fmla="*/ 156 h 166"/>
                <a:gd name="T8" fmla="*/ 170 w 177"/>
                <a:gd name="T9" fmla="*/ 166 h 166"/>
                <a:gd name="T10" fmla="*/ 170 w 177"/>
                <a:gd name="T11" fmla="*/ 166 h 166"/>
                <a:gd name="T12" fmla="*/ 177 w 177"/>
                <a:gd name="T13" fmla="*/ 156 h 166"/>
                <a:gd name="T14" fmla="*/ 177 w 177"/>
                <a:gd name="T15" fmla="*/ 156 h 166"/>
                <a:gd name="T16" fmla="*/ 177 w 177"/>
                <a:gd name="T17" fmla="*/ 156 h 166"/>
                <a:gd name="T18" fmla="*/ 177 w 177"/>
                <a:gd name="T19" fmla="*/ 156 h 166"/>
                <a:gd name="T20" fmla="*/ 177 w 177"/>
                <a:gd name="T21" fmla="*/ 156 h 166"/>
                <a:gd name="T22" fmla="*/ 177 w 177"/>
                <a:gd name="T23" fmla="*/ 156 h 166"/>
                <a:gd name="T24" fmla="*/ 38 w 177"/>
                <a:gd name="T25" fmla="*/ 0 h 166"/>
                <a:gd name="T26" fmla="*/ 13 w 177"/>
                <a:gd name="T27" fmla="*/ 11 h 166"/>
                <a:gd name="T28" fmla="*/ 13 w 177"/>
                <a:gd name="T29" fmla="*/ 61 h 166"/>
                <a:gd name="T30" fmla="*/ 59 w 177"/>
                <a:gd name="T31" fmla="*/ 106 h 166"/>
                <a:gd name="T32" fmla="*/ 144 w 177"/>
                <a:gd name="T33" fmla="*/ 106 h 166"/>
                <a:gd name="T34" fmla="*/ 144 w 177"/>
                <a:gd name="T35" fmla="*/ 106 h 166"/>
                <a:gd name="T36" fmla="*/ 147 w 177"/>
                <a:gd name="T37" fmla="*/ 106 h 166"/>
                <a:gd name="T38" fmla="*/ 147 w 177"/>
                <a:gd name="T39" fmla="*/ 106 h 166"/>
                <a:gd name="T40" fmla="*/ 147 w 177"/>
                <a:gd name="T41" fmla="*/ 106 h 166"/>
                <a:gd name="T42" fmla="*/ 157 w 177"/>
                <a:gd name="T43" fmla="*/ 108 h 166"/>
                <a:gd name="T44" fmla="*/ 157 w 177"/>
                <a:gd name="T45" fmla="*/ 109 h 166"/>
                <a:gd name="T46" fmla="*/ 157 w 177"/>
                <a:gd name="T47" fmla="*/ 109 h 166"/>
                <a:gd name="T48" fmla="*/ 169 w 177"/>
                <a:gd name="T49" fmla="*/ 116 h 166"/>
                <a:gd name="T50" fmla="*/ 63 w 177"/>
                <a:gd name="T51" fmla="*/ 11 h 166"/>
                <a:gd name="T52" fmla="*/ 38 w 177"/>
                <a:gd name="T5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66">
                  <a:moveTo>
                    <a:pt x="177" y="156"/>
                  </a:moveTo>
                  <a:cubicBezTo>
                    <a:pt x="177" y="156"/>
                    <a:pt x="177" y="156"/>
                    <a:pt x="177" y="156"/>
                  </a:cubicBezTo>
                  <a:cubicBezTo>
                    <a:pt x="177" y="156"/>
                    <a:pt x="177" y="156"/>
                    <a:pt x="177" y="156"/>
                  </a:cubicBezTo>
                  <a:cubicBezTo>
                    <a:pt x="177" y="156"/>
                    <a:pt x="177" y="156"/>
                    <a:pt x="177" y="156"/>
                  </a:cubicBezTo>
                  <a:cubicBezTo>
                    <a:pt x="175" y="160"/>
                    <a:pt x="173" y="163"/>
                    <a:pt x="170" y="166"/>
                  </a:cubicBezTo>
                  <a:cubicBezTo>
                    <a:pt x="170" y="166"/>
                    <a:pt x="170" y="166"/>
                    <a:pt x="170" y="166"/>
                  </a:cubicBezTo>
                  <a:cubicBezTo>
                    <a:pt x="173" y="163"/>
                    <a:pt x="175" y="159"/>
                    <a:pt x="177" y="156"/>
                  </a:cubicBezTo>
                  <a:moveTo>
                    <a:pt x="177" y="156"/>
                  </a:moveTo>
                  <a:cubicBezTo>
                    <a:pt x="177" y="156"/>
                    <a:pt x="177" y="156"/>
                    <a:pt x="177" y="156"/>
                  </a:cubicBezTo>
                  <a:cubicBezTo>
                    <a:pt x="177" y="156"/>
                    <a:pt x="177" y="156"/>
                    <a:pt x="177" y="156"/>
                  </a:cubicBezTo>
                  <a:cubicBezTo>
                    <a:pt x="177" y="156"/>
                    <a:pt x="177" y="156"/>
                    <a:pt x="177" y="156"/>
                  </a:cubicBezTo>
                  <a:cubicBezTo>
                    <a:pt x="177" y="156"/>
                    <a:pt x="177" y="156"/>
                    <a:pt x="177" y="156"/>
                  </a:cubicBezTo>
                  <a:moveTo>
                    <a:pt x="38" y="0"/>
                  </a:moveTo>
                  <a:cubicBezTo>
                    <a:pt x="29" y="0"/>
                    <a:pt x="20" y="4"/>
                    <a:pt x="13" y="11"/>
                  </a:cubicBezTo>
                  <a:cubicBezTo>
                    <a:pt x="0" y="25"/>
                    <a:pt x="0" y="47"/>
                    <a:pt x="13" y="61"/>
                  </a:cubicBezTo>
                  <a:cubicBezTo>
                    <a:pt x="59" y="106"/>
                    <a:pt x="59" y="106"/>
                    <a:pt x="59" y="106"/>
                  </a:cubicBezTo>
                  <a:cubicBezTo>
                    <a:pt x="144" y="106"/>
                    <a:pt x="144" y="106"/>
                    <a:pt x="144" y="106"/>
                  </a:cubicBezTo>
                  <a:cubicBezTo>
                    <a:pt x="144" y="106"/>
                    <a:pt x="144" y="106"/>
                    <a:pt x="144" y="106"/>
                  </a:cubicBezTo>
                  <a:cubicBezTo>
                    <a:pt x="145" y="106"/>
                    <a:pt x="146" y="106"/>
                    <a:pt x="147" y="106"/>
                  </a:cubicBezTo>
                  <a:cubicBezTo>
                    <a:pt x="147" y="106"/>
                    <a:pt x="147" y="106"/>
                    <a:pt x="147" y="106"/>
                  </a:cubicBezTo>
                  <a:cubicBezTo>
                    <a:pt x="147" y="106"/>
                    <a:pt x="147" y="106"/>
                    <a:pt x="147" y="106"/>
                  </a:cubicBezTo>
                  <a:cubicBezTo>
                    <a:pt x="151" y="107"/>
                    <a:pt x="154" y="107"/>
                    <a:pt x="157" y="108"/>
                  </a:cubicBezTo>
                  <a:cubicBezTo>
                    <a:pt x="157" y="108"/>
                    <a:pt x="157" y="108"/>
                    <a:pt x="157" y="109"/>
                  </a:cubicBezTo>
                  <a:cubicBezTo>
                    <a:pt x="157" y="109"/>
                    <a:pt x="157" y="109"/>
                    <a:pt x="157" y="109"/>
                  </a:cubicBezTo>
                  <a:cubicBezTo>
                    <a:pt x="161" y="110"/>
                    <a:pt x="165" y="113"/>
                    <a:pt x="169" y="116"/>
                  </a:cubicBezTo>
                  <a:cubicBezTo>
                    <a:pt x="63" y="11"/>
                    <a:pt x="63" y="11"/>
                    <a:pt x="63" y="11"/>
                  </a:cubicBezTo>
                  <a:cubicBezTo>
                    <a:pt x="57" y="4"/>
                    <a:pt x="48" y="0"/>
                    <a:pt x="38" y="0"/>
                  </a:cubicBezTo>
                </a:path>
              </a:pathLst>
            </a:custGeom>
            <a:grpFill/>
            <a:ln>
              <a:solidFill>
                <a:srgbClr val="FCA72E"/>
              </a:solid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98" name="Freeform 60"/>
            <p:cNvSpPr>
              <a:spLocks noEditPoints="1"/>
            </p:cNvSpPr>
            <p:nvPr/>
          </p:nvSpPr>
          <p:spPr bwMode="auto">
            <a:xfrm>
              <a:off x="8362950" y="1096964"/>
              <a:ext cx="211138" cy="87313"/>
            </a:xfrm>
            <a:custGeom>
              <a:avLst/>
              <a:gdLst>
                <a:gd name="T0" fmla="*/ 118 w 121"/>
                <a:gd name="T1" fmla="*/ 50 h 50"/>
                <a:gd name="T2" fmla="*/ 118 w 121"/>
                <a:gd name="T3" fmla="*/ 50 h 50"/>
                <a:gd name="T4" fmla="*/ 118 w 121"/>
                <a:gd name="T5" fmla="*/ 50 h 50"/>
                <a:gd name="T6" fmla="*/ 118 w 121"/>
                <a:gd name="T7" fmla="*/ 50 h 50"/>
                <a:gd name="T8" fmla="*/ 118 w 121"/>
                <a:gd name="T9" fmla="*/ 50 h 50"/>
                <a:gd name="T10" fmla="*/ 118 w 121"/>
                <a:gd name="T11" fmla="*/ 50 h 50"/>
                <a:gd name="T12" fmla="*/ 118 w 121"/>
                <a:gd name="T13" fmla="*/ 50 h 50"/>
                <a:gd name="T14" fmla="*/ 118 w 121"/>
                <a:gd name="T15" fmla="*/ 50 h 50"/>
                <a:gd name="T16" fmla="*/ 121 w 121"/>
                <a:gd name="T17" fmla="*/ 36 h 50"/>
                <a:gd name="T18" fmla="*/ 118 w 121"/>
                <a:gd name="T19" fmla="*/ 50 h 50"/>
                <a:gd name="T20" fmla="*/ 118 w 121"/>
                <a:gd name="T21" fmla="*/ 50 h 50"/>
                <a:gd name="T22" fmla="*/ 121 w 121"/>
                <a:gd name="T23" fmla="*/ 36 h 50"/>
                <a:gd name="T24" fmla="*/ 98 w 121"/>
                <a:gd name="T25" fmla="*/ 3 h 50"/>
                <a:gd name="T26" fmla="*/ 98 w 121"/>
                <a:gd name="T27" fmla="*/ 3 h 50"/>
                <a:gd name="T28" fmla="*/ 98 w 121"/>
                <a:gd name="T29" fmla="*/ 3 h 50"/>
                <a:gd name="T30" fmla="*/ 88 w 121"/>
                <a:gd name="T31" fmla="*/ 0 h 50"/>
                <a:gd name="T32" fmla="*/ 98 w 121"/>
                <a:gd name="T33" fmla="*/ 2 h 50"/>
                <a:gd name="T34" fmla="*/ 88 w 121"/>
                <a:gd name="T35" fmla="*/ 0 h 50"/>
                <a:gd name="T36" fmla="*/ 88 w 121"/>
                <a:gd name="T37" fmla="*/ 0 h 50"/>
                <a:gd name="T38" fmla="*/ 88 w 121"/>
                <a:gd name="T39" fmla="*/ 0 h 50"/>
                <a:gd name="T40" fmla="*/ 88 w 121"/>
                <a:gd name="T41" fmla="*/ 0 h 50"/>
                <a:gd name="T42" fmla="*/ 85 w 121"/>
                <a:gd name="T43" fmla="*/ 0 h 50"/>
                <a:gd name="T44" fmla="*/ 0 w 121"/>
                <a:gd name="T45" fmla="*/ 0 h 50"/>
                <a:gd name="T46" fmla="*/ 35 w 121"/>
                <a:gd name="T47" fmla="*/ 36 h 50"/>
                <a:gd name="T48" fmla="*/ 60 w 121"/>
                <a:gd name="T49" fmla="*/ 11 h 50"/>
                <a:gd name="T50" fmla="*/ 85 w 12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1" h="50">
                  <a:moveTo>
                    <a:pt x="118" y="50"/>
                  </a:moveTo>
                  <a:cubicBezTo>
                    <a:pt x="118" y="50"/>
                    <a:pt x="118" y="50"/>
                    <a:pt x="118" y="50"/>
                  </a:cubicBezTo>
                  <a:cubicBezTo>
                    <a:pt x="118" y="50"/>
                    <a:pt x="118" y="50"/>
                    <a:pt x="118" y="50"/>
                  </a:cubicBezTo>
                  <a:moveTo>
                    <a:pt x="118" y="50"/>
                  </a:moveTo>
                  <a:cubicBezTo>
                    <a:pt x="118" y="50"/>
                    <a:pt x="118" y="50"/>
                    <a:pt x="118" y="50"/>
                  </a:cubicBezTo>
                  <a:cubicBezTo>
                    <a:pt x="118" y="50"/>
                    <a:pt x="118" y="50"/>
                    <a:pt x="118" y="50"/>
                  </a:cubicBezTo>
                  <a:cubicBezTo>
                    <a:pt x="118" y="50"/>
                    <a:pt x="118" y="50"/>
                    <a:pt x="118" y="50"/>
                  </a:cubicBezTo>
                  <a:cubicBezTo>
                    <a:pt x="118" y="50"/>
                    <a:pt x="118" y="50"/>
                    <a:pt x="118" y="50"/>
                  </a:cubicBezTo>
                  <a:moveTo>
                    <a:pt x="121" y="36"/>
                  </a:moveTo>
                  <a:cubicBezTo>
                    <a:pt x="121" y="40"/>
                    <a:pt x="120" y="45"/>
                    <a:pt x="118" y="50"/>
                  </a:cubicBezTo>
                  <a:cubicBezTo>
                    <a:pt x="118" y="50"/>
                    <a:pt x="118" y="50"/>
                    <a:pt x="118" y="50"/>
                  </a:cubicBezTo>
                  <a:cubicBezTo>
                    <a:pt x="120" y="45"/>
                    <a:pt x="121" y="40"/>
                    <a:pt x="121" y="36"/>
                  </a:cubicBezTo>
                  <a:moveTo>
                    <a:pt x="98" y="3"/>
                  </a:moveTo>
                  <a:cubicBezTo>
                    <a:pt x="98" y="3"/>
                    <a:pt x="98" y="3"/>
                    <a:pt x="98" y="3"/>
                  </a:cubicBezTo>
                  <a:cubicBezTo>
                    <a:pt x="98" y="3"/>
                    <a:pt x="98" y="3"/>
                    <a:pt x="98" y="3"/>
                  </a:cubicBezTo>
                  <a:moveTo>
                    <a:pt x="88" y="0"/>
                  </a:moveTo>
                  <a:cubicBezTo>
                    <a:pt x="92" y="1"/>
                    <a:pt x="95" y="1"/>
                    <a:pt x="98" y="2"/>
                  </a:cubicBezTo>
                  <a:cubicBezTo>
                    <a:pt x="95" y="1"/>
                    <a:pt x="92" y="1"/>
                    <a:pt x="88" y="0"/>
                  </a:cubicBezTo>
                  <a:moveTo>
                    <a:pt x="88" y="0"/>
                  </a:moveTo>
                  <a:cubicBezTo>
                    <a:pt x="88" y="0"/>
                    <a:pt x="88" y="0"/>
                    <a:pt x="88" y="0"/>
                  </a:cubicBezTo>
                  <a:cubicBezTo>
                    <a:pt x="88" y="0"/>
                    <a:pt x="88" y="0"/>
                    <a:pt x="88" y="0"/>
                  </a:cubicBezTo>
                  <a:moveTo>
                    <a:pt x="85" y="0"/>
                  </a:moveTo>
                  <a:cubicBezTo>
                    <a:pt x="0" y="0"/>
                    <a:pt x="0" y="0"/>
                    <a:pt x="0" y="0"/>
                  </a:cubicBezTo>
                  <a:cubicBezTo>
                    <a:pt x="35" y="36"/>
                    <a:pt x="35" y="36"/>
                    <a:pt x="35" y="36"/>
                  </a:cubicBezTo>
                  <a:cubicBezTo>
                    <a:pt x="60" y="11"/>
                    <a:pt x="60" y="11"/>
                    <a:pt x="60" y="11"/>
                  </a:cubicBezTo>
                  <a:cubicBezTo>
                    <a:pt x="67" y="4"/>
                    <a:pt x="76" y="0"/>
                    <a:pt x="85" y="0"/>
                  </a:cubicBezTo>
                </a:path>
              </a:pathLst>
            </a:custGeom>
            <a:grpFill/>
            <a:ln>
              <a:solidFill>
                <a:srgbClr val="FCA72E"/>
              </a:solid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99" name="Freeform 61"/>
            <p:cNvSpPr>
              <a:spLocks noEditPoints="1"/>
            </p:cNvSpPr>
            <p:nvPr/>
          </p:nvSpPr>
          <p:spPr bwMode="auto">
            <a:xfrm>
              <a:off x="8259763" y="1114426"/>
              <a:ext cx="309563" cy="292100"/>
            </a:xfrm>
            <a:custGeom>
              <a:avLst/>
              <a:gdLst>
                <a:gd name="T0" fmla="*/ 169 w 177"/>
                <a:gd name="T1" fmla="*/ 51 h 167"/>
                <a:gd name="T2" fmla="*/ 169 w 177"/>
                <a:gd name="T3" fmla="*/ 51 h 167"/>
                <a:gd name="T4" fmla="*/ 169 w 177"/>
                <a:gd name="T5" fmla="*/ 51 h 167"/>
                <a:gd name="T6" fmla="*/ 169 w 177"/>
                <a:gd name="T7" fmla="*/ 51 h 167"/>
                <a:gd name="T8" fmla="*/ 169 w 177"/>
                <a:gd name="T9" fmla="*/ 51 h 167"/>
                <a:gd name="T10" fmla="*/ 169 w 177"/>
                <a:gd name="T11" fmla="*/ 51 h 167"/>
                <a:gd name="T12" fmla="*/ 169 w 177"/>
                <a:gd name="T13" fmla="*/ 51 h 167"/>
                <a:gd name="T14" fmla="*/ 169 w 177"/>
                <a:gd name="T15" fmla="*/ 51 h 167"/>
                <a:gd name="T16" fmla="*/ 158 w 177"/>
                <a:gd name="T17" fmla="*/ 58 h 167"/>
                <a:gd name="T18" fmla="*/ 158 w 177"/>
                <a:gd name="T19" fmla="*/ 58 h 167"/>
                <a:gd name="T20" fmla="*/ 157 w 177"/>
                <a:gd name="T21" fmla="*/ 58 h 167"/>
                <a:gd name="T22" fmla="*/ 157 w 177"/>
                <a:gd name="T23" fmla="*/ 59 h 167"/>
                <a:gd name="T24" fmla="*/ 157 w 177"/>
                <a:gd name="T25" fmla="*/ 59 h 167"/>
                <a:gd name="T26" fmla="*/ 147 w 177"/>
                <a:gd name="T27" fmla="*/ 61 h 167"/>
                <a:gd name="T28" fmla="*/ 147 w 177"/>
                <a:gd name="T29" fmla="*/ 61 h 167"/>
                <a:gd name="T30" fmla="*/ 147 w 177"/>
                <a:gd name="T31" fmla="*/ 61 h 167"/>
                <a:gd name="T32" fmla="*/ 146 w 177"/>
                <a:gd name="T33" fmla="*/ 61 h 167"/>
                <a:gd name="T34" fmla="*/ 146 w 177"/>
                <a:gd name="T35" fmla="*/ 61 h 167"/>
                <a:gd name="T36" fmla="*/ 144 w 177"/>
                <a:gd name="T37" fmla="*/ 61 h 167"/>
                <a:gd name="T38" fmla="*/ 144 w 177"/>
                <a:gd name="T39" fmla="*/ 61 h 167"/>
                <a:gd name="T40" fmla="*/ 59 w 177"/>
                <a:gd name="T41" fmla="*/ 61 h 167"/>
                <a:gd name="T42" fmla="*/ 13 w 177"/>
                <a:gd name="T43" fmla="*/ 107 h 167"/>
                <a:gd name="T44" fmla="*/ 13 w 177"/>
                <a:gd name="T45" fmla="*/ 157 h 167"/>
                <a:gd name="T46" fmla="*/ 38 w 177"/>
                <a:gd name="T47" fmla="*/ 167 h 167"/>
                <a:gd name="T48" fmla="*/ 63 w 177"/>
                <a:gd name="T49" fmla="*/ 157 h 167"/>
                <a:gd name="T50" fmla="*/ 169 w 177"/>
                <a:gd name="T51" fmla="*/ 51 h 167"/>
                <a:gd name="T52" fmla="*/ 176 w 177"/>
                <a:gd name="T53" fmla="*/ 11 h 167"/>
                <a:gd name="T54" fmla="*/ 177 w 177"/>
                <a:gd name="T55" fmla="*/ 11 h 167"/>
                <a:gd name="T56" fmla="*/ 176 w 177"/>
                <a:gd name="T57" fmla="*/ 11 h 167"/>
                <a:gd name="T58" fmla="*/ 169 w 177"/>
                <a:gd name="T59" fmla="*/ 0 h 167"/>
                <a:gd name="T60" fmla="*/ 169 w 177"/>
                <a:gd name="T61" fmla="*/ 0 h 167"/>
                <a:gd name="T62" fmla="*/ 171 w 177"/>
                <a:gd name="T63" fmla="*/ 3 h 167"/>
                <a:gd name="T64" fmla="*/ 171 w 177"/>
                <a:gd name="T65" fmla="*/ 3 h 167"/>
                <a:gd name="T66" fmla="*/ 171 w 177"/>
                <a:gd name="T67" fmla="*/ 3 h 167"/>
                <a:gd name="T68" fmla="*/ 171 w 177"/>
                <a:gd name="T69" fmla="*/ 3 h 167"/>
                <a:gd name="T70" fmla="*/ 171 w 177"/>
                <a:gd name="T71" fmla="*/ 3 h 167"/>
                <a:gd name="T72" fmla="*/ 176 w 177"/>
                <a:gd name="T73" fmla="*/ 10 h 167"/>
                <a:gd name="T74" fmla="*/ 176 w 177"/>
                <a:gd name="T75" fmla="*/ 10 h 167"/>
                <a:gd name="T76" fmla="*/ 176 w 177"/>
                <a:gd name="T77" fmla="*/ 10 h 167"/>
                <a:gd name="T78" fmla="*/ 176 w 177"/>
                <a:gd name="T79" fmla="*/ 10 h 167"/>
                <a:gd name="T80" fmla="*/ 176 w 177"/>
                <a:gd name="T81" fmla="*/ 10 h 167"/>
                <a:gd name="T82" fmla="*/ 176 w 177"/>
                <a:gd name="T83" fmla="*/ 11 h 167"/>
                <a:gd name="T84" fmla="*/ 169 w 177"/>
                <a:gd name="T85" fmla="*/ 1 h 167"/>
                <a:gd name="T86" fmla="*/ 169 w 177"/>
                <a:gd name="T8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7" h="167">
                  <a:moveTo>
                    <a:pt x="169" y="51"/>
                  </a:moveTo>
                  <a:cubicBezTo>
                    <a:pt x="169" y="51"/>
                    <a:pt x="169" y="51"/>
                    <a:pt x="169" y="51"/>
                  </a:cubicBezTo>
                  <a:cubicBezTo>
                    <a:pt x="169" y="51"/>
                    <a:pt x="169" y="51"/>
                    <a:pt x="169" y="51"/>
                  </a:cubicBezTo>
                  <a:cubicBezTo>
                    <a:pt x="169" y="51"/>
                    <a:pt x="169" y="51"/>
                    <a:pt x="169" y="51"/>
                  </a:cubicBezTo>
                  <a:cubicBezTo>
                    <a:pt x="169" y="51"/>
                    <a:pt x="169" y="51"/>
                    <a:pt x="169" y="51"/>
                  </a:cubicBezTo>
                  <a:cubicBezTo>
                    <a:pt x="169" y="51"/>
                    <a:pt x="169" y="51"/>
                    <a:pt x="169" y="51"/>
                  </a:cubicBezTo>
                  <a:cubicBezTo>
                    <a:pt x="169" y="51"/>
                    <a:pt x="169" y="51"/>
                    <a:pt x="169" y="51"/>
                  </a:cubicBezTo>
                  <a:cubicBezTo>
                    <a:pt x="169" y="51"/>
                    <a:pt x="169" y="51"/>
                    <a:pt x="169" y="51"/>
                  </a:cubicBezTo>
                  <a:cubicBezTo>
                    <a:pt x="165" y="54"/>
                    <a:pt x="162" y="57"/>
                    <a:pt x="158" y="58"/>
                  </a:cubicBezTo>
                  <a:cubicBezTo>
                    <a:pt x="158" y="58"/>
                    <a:pt x="158" y="58"/>
                    <a:pt x="158" y="58"/>
                  </a:cubicBezTo>
                  <a:cubicBezTo>
                    <a:pt x="157" y="58"/>
                    <a:pt x="157" y="58"/>
                    <a:pt x="157" y="58"/>
                  </a:cubicBezTo>
                  <a:cubicBezTo>
                    <a:pt x="157" y="58"/>
                    <a:pt x="157" y="58"/>
                    <a:pt x="157" y="59"/>
                  </a:cubicBezTo>
                  <a:cubicBezTo>
                    <a:pt x="157" y="59"/>
                    <a:pt x="157" y="59"/>
                    <a:pt x="157" y="59"/>
                  </a:cubicBezTo>
                  <a:cubicBezTo>
                    <a:pt x="154" y="60"/>
                    <a:pt x="150" y="61"/>
                    <a:pt x="147" y="61"/>
                  </a:cubicBezTo>
                  <a:cubicBezTo>
                    <a:pt x="147" y="61"/>
                    <a:pt x="147" y="61"/>
                    <a:pt x="147" y="61"/>
                  </a:cubicBezTo>
                  <a:cubicBezTo>
                    <a:pt x="147" y="61"/>
                    <a:pt x="147" y="61"/>
                    <a:pt x="147" y="61"/>
                  </a:cubicBezTo>
                  <a:cubicBezTo>
                    <a:pt x="147" y="61"/>
                    <a:pt x="146" y="61"/>
                    <a:pt x="146" y="61"/>
                  </a:cubicBezTo>
                  <a:cubicBezTo>
                    <a:pt x="146" y="61"/>
                    <a:pt x="146" y="61"/>
                    <a:pt x="146" y="61"/>
                  </a:cubicBezTo>
                  <a:cubicBezTo>
                    <a:pt x="146" y="61"/>
                    <a:pt x="145" y="61"/>
                    <a:pt x="144" y="61"/>
                  </a:cubicBezTo>
                  <a:cubicBezTo>
                    <a:pt x="144" y="61"/>
                    <a:pt x="144" y="61"/>
                    <a:pt x="144" y="61"/>
                  </a:cubicBezTo>
                  <a:cubicBezTo>
                    <a:pt x="59" y="61"/>
                    <a:pt x="59" y="61"/>
                    <a:pt x="59" y="61"/>
                  </a:cubicBezTo>
                  <a:cubicBezTo>
                    <a:pt x="13" y="107"/>
                    <a:pt x="13" y="107"/>
                    <a:pt x="13" y="107"/>
                  </a:cubicBezTo>
                  <a:cubicBezTo>
                    <a:pt x="0" y="120"/>
                    <a:pt x="0" y="143"/>
                    <a:pt x="13" y="157"/>
                  </a:cubicBezTo>
                  <a:cubicBezTo>
                    <a:pt x="20" y="163"/>
                    <a:pt x="29" y="167"/>
                    <a:pt x="38" y="167"/>
                  </a:cubicBezTo>
                  <a:cubicBezTo>
                    <a:pt x="48" y="167"/>
                    <a:pt x="57" y="163"/>
                    <a:pt x="63" y="157"/>
                  </a:cubicBezTo>
                  <a:cubicBezTo>
                    <a:pt x="169" y="51"/>
                    <a:pt x="169" y="51"/>
                    <a:pt x="169" y="51"/>
                  </a:cubicBezTo>
                  <a:moveTo>
                    <a:pt x="176" y="11"/>
                  </a:moveTo>
                  <a:cubicBezTo>
                    <a:pt x="177" y="11"/>
                    <a:pt x="177" y="11"/>
                    <a:pt x="177" y="11"/>
                  </a:cubicBezTo>
                  <a:cubicBezTo>
                    <a:pt x="177" y="11"/>
                    <a:pt x="177" y="11"/>
                    <a:pt x="176" y="11"/>
                  </a:cubicBezTo>
                  <a:moveTo>
                    <a:pt x="169" y="0"/>
                  </a:moveTo>
                  <a:cubicBezTo>
                    <a:pt x="169" y="0"/>
                    <a:pt x="169" y="0"/>
                    <a:pt x="169" y="0"/>
                  </a:cubicBezTo>
                  <a:cubicBezTo>
                    <a:pt x="170" y="1"/>
                    <a:pt x="171" y="2"/>
                    <a:pt x="171" y="3"/>
                  </a:cubicBezTo>
                  <a:cubicBezTo>
                    <a:pt x="171" y="3"/>
                    <a:pt x="171" y="3"/>
                    <a:pt x="171" y="3"/>
                  </a:cubicBezTo>
                  <a:cubicBezTo>
                    <a:pt x="171" y="3"/>
                    <a:pt x="171" y="3"/>
                    <a:pt x="171" y="3"/>
                  </a:cubicBezTo>
                  <a:cubicBezTo>
                    <a:pt x="171" y="3"/>
                    <a:pt x="171" y="3"/>
                    <a:pt x="171" y="3"/>
                  </a:cubicBezTo>
                  <a:cubicBezTo>
                    <a:pt x="171" y="3"/>
                    <a:pt x="171" y="3"/>
                    <a:pt x="171" y="3"/>
                  </a:cubicBezTo>
                  <a:cubicBezTo>
                    <a:pt x="173" y="5"/>
                    <a:pt x="175" y="8"/>
                    <a:pt x="176" y="10"/>
                  </a:cubicBezTo>
                  <a:cubicBezTo>
                    <a:pt x="176" y="10"/>
                    <a:pt x="176" y="10"/>
                    <a:pt x="176" y="10"/>
                  </a:cubicBezTo>
                  <a:cubicBezTo>
                    <a:pt x="176" y="10"/>
                    <a:pt x="176" y="10"/>
                    <a:pt x="176" y="10"/>
                  </a:cubicBezTo>
                  <a:cubicBezTo>
                    <a:pt x="176" y="10"/>
                    <a:pt x="176" y="10"/>
                    <a:pt x="176" y="10"/>
                  </a:cubicBezTo>
                  <a:cubicBezTo>
                    <a:pt x="176" y="10"/>
                    <a:pt x="176" y="10"/>
                    <a:pt x="176" y="10"/>
                  </a:cubicBezTo>
                  <a:cubicBezTo>
                    <a:pt x="176" y="11"/>
                    <a:pt x="176" y="11"/>
                    <a:pt x="176" y="11"/>
                  </a:cubicBezTo>
                  <a:cubicBezTo>
                    <a:pt x="175" y="7"/>
                    <a:pt x="172" y="4"/>
                    <a:pt x="169" y="1"/>
                  </a:cubicBezTo>
                  <a:cubicBezTo>
                    <a:pt x="169" y="1"/>
                    <a:pt x="169" y="0"/>
                    <a:pt x="169" y="0"/>
                  </a:cubicBezTo>
                </a:path>
              </a:pathLst>
            </a:custGeom>
            <a:grpFill/>
            <a:ln>
              <a:solidFill>
                <a:srgbClr val="FCA72E"/>
              </a:solid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00" name="Freeform 62"/>
            <p:cNvSpPr>
              <a:spLocks noEditPoints="1"/>
            </p:cNvSpPr>
            <p:nvPr/>
          </p:nvSpPr>
          <p:spPr bwMode="auto">
            <a:xfrm>
              <a:off x="8362950" y="1114426"/>
              <a:ext cx="211138" cy="106363"/>
            </a:xfrm>
            <a:custGeom>
              <a:avLst/>
              <a:gdLst>
                <a:gd name="T0" fmla="*/ 87 w 121"/>
                <a:gd name="T1" fmla="*/ 61 h 61"/>
                <a:gd name="T2" fmla="*/ 87 w 121"/>
                <a:gd name="T3" fmla="*/ 61 h 61"/>
                <a:gd name="T4" fmla="*/ 87 w 121"/>
                <a:gd name="T5" fmla="*/ 61 h 61"/>
                <a:gd name="T6" fmla="*/ 88 w 121"/>
                <a:gd name="T7" fmla="*/ 61 h 61"/>
                <a:gd name="T8" fmla="*/ 88 w 121"/>
                <a:gd name="T9" fmla="*/ 61 h 61"/>
                <a:gd name="T10" fmla="*/ 88 w 121"/>
                <a:gd name="T11" fmla="*/ 61 h 61"/>
                <a:gd name="T12" fmla="*/ 98 w 121"/>
                <a:gd name="T13" fmla="*/ 59 h 61"/>
                <a:gd name="T14" fmla="*/ 88 w 121"/>
                <a:gd name="T15" fmla="*/ 61 h 61"/>
                <a:gd name="T16" fmla="*/ 98 w 121"/>
                <a:gd name="T17" fmla="*/ 59 h 61"/>
                <a:gd name="T18" fmla="*/ 98 w 121"/>
                <a:gd name="T19" fmla="*/ 58 h 61"/>
                <a:gd name="T20" fmla="*/ 98 w 121"/>
                <a:gd name="T21" fmla="*/ 59 h 61"/>
                <a:gd name="T22" fmla="*/ 98 w 121"/>
                <a:gd name="T23" fmla="*/ 58 h 61"/>
                <a:gd name="T24" fmla="*/ 99 w 121"/>
                <a:gd name="T25" fmla="*/ 58 h 61"/>
                <a:gd name="T26" fmla="*/ 99 w 121"/>
                <a:gd name="T27" fmla="*/ 58 h 61"/>
                <a:gd name="T28" fmla="*/ 99 w 121"/>
                <a:gd name="T29" fmla="*/ 58 h 61"/>
                <a:gd name="T30" fmla="*/ 110 w 121"/>
                <a:gd name="T31" fmla="*/ 51 h 61"/>
                <a:gd name="T32" fmla="*/ 110 w 121"/>
                <a:gd name="T33" fmla="*/ 51 h 61"/>
                <a:gd name="T34" fmla="*/ 110 w 121"/>
                <a:gd name="T35" fmla="*/ 51 h 61"/>
                <a:gd name="T36" fmla="*/ 110 w 121"/>
                <a:gd name="T37" fmla="*/ 51 h 61"/>
                <a:gd name="T38" fmla="*/ 110 w 121"/>
                <a:gd name="T39" fmla="*/ 51 h 61"/>
                <a:gd name="T40" fmla="*/ 110 w 121"/>
                <a:gd name="T41" fmla="*/ 51 h 61"/>
                <a:gd name="T42" fmla="*/ 110 w 121"/>
                <a:gd name="T43" fmla="*/ 51 h 61"/>
                <a:gd name="T44" fmla="*/ 110 w 121"/>
                <a:gd name="T45" fmla="*/ 51 h 61"/>
                <a:gd name="T46" fmla="*/ 110 w 121"/>
                <a:gd name="T47" fmla="*/ 51 h 61"/>
                <a:gd name="T48" fmla="*/ 110 w 121"/>
                <a:gd name="T49" fmla="*/ 51 h 61"/>
                <a:gd name="T50" fmla="*/ 110 w 121"/>
                <a:gd name="T51" fmla="*/ 51 h 61"/>
                <a:gd name="T52" fmla="*/ 110 w 121"/>
                <a:gd name="T53" fmla="*/ 51 h 61"/>
                <a:gd name="T54" fmla="*/ 110 w 121"/>
                <a:gd name="T55" fmla="*/ 51 h 61"/>
                <a:gd name="T56" fmla="*/ 35 w 121"/>
                <a:gd name="T57" fmla="*/ 26 h 61"/>
                <a:gd name="T58" fmla="*/ 0 w 121"/>
                <a:gd name="T59" fmla="*/ 61 h 61"/>
                <a:gd name="T60" fmla="*/ 85 w 121"/>
                <a:gd name="T61" fmla="*/ 61 h 61"/>
                <a:gd name="T62" fmla="*/ 60 w 121"/>
                <a:gd name="T63" fmla="*/ 51 h 61"/>
                <a:gd name="T64" fmla="*/ 35 w 121"/>
                <a:gd name="T65" fmla="*/ 26 h 61"/>
                <a:gd name="T66" fmla="*/ 117 w 121"/>
                <a:gd name="T67" fmla="*/ 10 h 61"/>
                <a:gd name="T68" fmla="*/ 121 w 121"/>
                <a:gd name="T69" fmla="*/ 26 h 61"/>
                <a:gd name="T70" fmla="*/ 118 w 121"/>
                <a:gd name="T71" fmla="*/ 11 h 61"/>
                <a:gd name="T72" fmla="*/ 117 w 121"/>
                <a:gd name="T73" fmla="*/ 11 h 61"/>
                <a:gd name="T74" fmla="*/ 117 w 121"/>
                <a:gd name="T75" fmla="*/ 11 h 61"/>
                <a:gd name="T76" fmla="*/ 117 w 121"/>
                <a:gd name="T77" fmla="*/ 10 h 61"/>
                <a:gd name="T78" fmla="*/ 117 w 121"/>
                <a:gd name="T79" fmla="*/ 10 h 61"/>
                <a:gd name="T80" fmla="*/ 117 w 121"/>
                <a:gd name="T81" fmla="*/ 10 h 61"/>
                <a:gd name="T82" fmla="*/ 117 w 121"/>
                <a:gd name="T83" fmla="*/ 10 h 61"/>
                <a:gd name="T84" fmla="*/ 117 w 121"/>
                <a:gd name="T85" fmla="*/ 10 h 61"/>
                <a:gd name="T86" fmla="*/ 117 w 121"/>
                <a:gd name="T87" fmla="*/ 10 h 61"/>
                <a:gd name="T88" fmla="*/ 117 w 121"/>
                <a:gd name="T89" fmla="*/ 10 h 61"/>
                <a:gd name="T90" fmla="*/ 112 w 121"/>
                <a:gd name="T91" fmla="*/ 3 h 61"/>
                <a:gd name="T92" fmla="*/ 112 w 121"/>
                <a:gd name="T93" fmla="*/ 3 h 61"/>
                <a:gd name="T94" fmla="*/ 112 w 121"/>
                <a:gd name="T95" fmla="*/ 3 h 61"/>
                <a:gd name="T96" fmla="*/ 112 w 121"/>
                <a:gd name="T97" fmla="*/ 3 h 61"/>
                <a:gd name="T98" fmla="*/ 112 w 121"/>
                <a:gd name="T99" fmla="*/ 3 h 61"/>
                <a:gd name="T100" fmla="*/ 112 w 121"/>
                <a:gd name="T101" fmla="*/ 3 h 61"/>
                <a:gd name="T102" fmla="*/ 110 w 121"/>
                <a:gd name="T103" fmla="*/ 0 h 61"/>
                <a:gd name="T104" fmla="*/ 110 w 121"/>
                <a:gd name="T105" fmla="*/ 1 h 61"/>
                <a:gd name="T106" fmla="*/ 112 w 121"/>
                <a:gd name="T107" fmla="*/ 3 h 61"/>
                <a:gd name="T108" fmla="*/ 110 w 121"/>
                <a:gd name="T10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 h="61">
                  <a:moveTo>
                    <a:pt x="87" y="61"/>
                  </a:moveTo>
                  <a:cubicBezTo>
                    <a:pt x="87" y="61"/>
                    <a:pt x="87" y="61"/>
                    <a:pt x="87" y="61"/>
                  </a:cubicBezTo>
                  <a:cubicBezTo>
                    <a:pt x="87" y="61"/>
                    <a:pt x="87" y="61"/>
                    <a:pt x="87" y="61"/>
                  </a:cubicBezTo>
                  <a:moveTo>
                    <a:pt x="88" y="61"/>
                  </a:moveTo>
                  <a:cubicBezTo>
                    <a:pt x="88" y="61"/>
                    <a:pt x="88" y="61"/>
                    <a:pt x="88" y="61"/>
                  </a:cubicBezTo>
                  <a:cubicBezTo>
                    <a:pt x="88" y="61"/>
                    <a:pt x="88" y="61"/>
                    <a:pt x="88" y="61"/>
                  </a:cubicBezTo>
                  <a:moveTo>
                    <a:pt x="98" y="59"/>
                  </a:moveTo>
                  <a:cubicBezTo>
                    <a:pt x="95" y="60"/>
                    <a:pt x="91" y="61"/>
                    <a:pt x="88" y="61"/>
                  </a:cubicBezTo>
                  <a:cubicBezTo>
                    <a:pt x="91" y="61"/>
                    <a:pt x="95" y="60"/>
                    <a:pt x="98" y="59"/>
                  </a:cubicBezTo>
                  <a:moveTo>
                    <a:pt x="98" y="58"/>
                  </a:moveTo>
                  <a:cubicBezTo>
                    <a:pt x="98" y="58"/>
                    <a:pt x="98" y="58"/>
                    <a:pt x="98" y="59"/>
                  </a:cubicBezTo>
                  <a:cubicBezTo>
                    <a:pt x="98" y="58"/>
                    <a:pt x="98" y="58"/>
                    <a:pt x="98" y="58"/>
                  </a:cubicBezTo>
                  <a:moveTo>
                    <a:pt x="99" y="58"/>
                  </a:moveTo>
                  <a:cubicBezTo>
                    <a:pt x="99" y="58"/>
                    <a:pt x="99" y="58"/>
                    <a:pt x="99" y="58"/>
                  </a:cubicBezTo>
                  <a:cubicBezTo>
                    <a:pt x="99" y="58"/>
                    <a:pt x="99" y="58"/>
                    <a:pt x="99" y="58"/>
                  </a:cubicBezTo>
                  <a:moveTo>
                    <a:pt x="110" y="51"/>
                  </a:moveTo>
                  <a:cubicBezTo>
                    <a:pt x="110" y="51"/>
                    <a:pt x="110" y="51"/>
                    <a:pt x="110" y="51"/>
                  </a:cubicBezTo>
                  <a:cubicBezTo>
                    <a:pt x="110" y="51"/>
                    <a:pt x="110" y="51"/>
                    <a:pt x="110" y="51"/>
                  </a:cubicBezTo>
                  <a:moveTo>
                    <a:pt x="110" y="51"/>
                  </a:moveTo>
                  <a:cubicBezTo>
                    <a:pt x="110" y="51"/>
                    <a:pt x="110" y="51"/>
                    <a:pt x="110" y="51"/>
                  </a:cubicBezTo>
                  <a:cubicBezTo>
                    <a:pt x="110" y="51"/>
                    <a:pt x="110" y="51"/>
                    <a:pt x="110" y="51"/>
                  </a:cubicBezTo>
                  <a:moveTo>
                    <a:pt x="110" y="51"/>
                  </a:moveTo>
                  <a:cubicBezTo>
                    <a:pt x="110" y="51"/>
                    <a:pt x="110" y="51"/>
                    <a:pt x="110" y="51"/>
                  </a:cubicBezTo>
                  <a:cubicBezTo>
                    <a:pt x="110" y="51"/>
                    <a:pt x="110" y="51"/>
                    <a:pt x="110" y="51"/>
                  </a:cubicBezTo>
                  <a:moveTo>
                    <a:pt x="110" y="51"/>
                  </a:moveTo>
                  <a:cubicBezTo>
                    <a:pt x="110" y="51"/>
                    <a:pt x="110" y="51"/>
                    <a:pt x="110" y="51"/>
                  </a:cubicBezTo>
                  <a:cubicBezTo>
                    <a:pt x="110" y="51"/>
                    <a:pt x="110" y="51"/>
                    <a:pt x="110" y="51"/>
                  </a:cubicBezTo>
                  <a:cubicBezTo>
                    <a:pt x="110" y="51"/>
                    <a:pt x="110" y="51"/>
                    <a:pt x="110" y="51"/>
                  </a:cubicBezTo>
                  <a:moveTo>
                    <a:pt x="35" y="26"/>
                  </a:moveTo>
                  <a:cubicBezTo>
                    <a:pt x="0" y="61"/>
                    <a:pt x="0" y="61"/>
                    <a:pt x="0" y="61"/>
                  </a:cubicBezTo>
                  <a:cubicBezTo>
                    <a:pt x="85" y="61"/>
                    <a:pt x="85" y="61"/>
                    <a:pt x="85" y="61"/>
                  </a:cubicBezTo>
                  <a:cubicBezTo>
                    <a:pt x="76" y="61"/>
                    <a:pt x="67" y="57"/>
                    <a:pt x="60" y="51"/>
                  </a:cubicBezTo>
                  <a:cubicBezTo>
                    <a:pt x="35" y="26"/>
                    <a:pt x="35" y="26"/>
                    <a:pt x="35" y="26"/>
                  </a:cubicBezTo>
                  <a:moveTo>
                    <a:pt x="117" y="10"/>
                  </a:moveTo>
                  <a:cubicBezTo>
                    <a:pt x="120" y="15"/>
                    <a:pt x="121" y="20"/>
                    <a:pt x="121" y="26"/>
                  </a:cubicBezTo>
                  <a:cubicBezTo>
                    <a:pt x="121" y="21"/>
                    <a:pt x="120" y="16"/>
                    <a:pt x="118" y="11"/>
                  </a:cubicBezTo>
                  <a:cubicBezTo>
                    <a:pt x="118" y="11"/>
                    <a:pt x="118" y="11"/>
                    <a:pt x="117" y="11"/>
                  </a:cubicBezTo>
                  <a:cubicBezTo>
                    <a:pt x="117" y="11"/>
                    <a:pt x="117" y="11"/>
                    <a:pt x="117" y="11"/>
                  </a:cubicBezTo>
                  <a:cubicBezTo>
                    <a:pt x="117" y="11"/>
                    <a:pt x="117" y="11"/>
                    <a:pt x="117" y="10"/>
                  </a:cubicBezTo>
                  <a:moveTo>
                    <a:pt x="117" y="10"/>
                  </a:moveTo>
                  <a:cubicBezTo>
                    <a:pt x="117" y="10"/>
                    <a:pt x="117" y="10"/>
                    <a:pt x="117" y="10"/>
                  </a:cubicBezTo>
                  <a:cubicBezTo>
                    <a:pt x="117" y="10"/>
                    <a:pt x="117" y="10"/>
                    <a:pt x="117" y="10"/>
                  </a:cubicBezTo>
                  <a:moveTo>
                    <a:pt x="117" y="10"/>
                  </a:moveTo>
                  <a:cubicBezTo>
                    <a:pt x="117" y="10"/>
                    <a:pt x="117" y="10"/>
                    <a:pt x="117" y="10"/>
                  </a:cubicBezTo>
                  <a:cubicBezTo>
                    <a:pt x="117" y="10"/>
                    <a:pt x="117" y="10"/>
                    <a:pt x="117" y="10"/>
                  </a:cubicBezTo>
                  <a:moveTo>
                    <a:pt x="112" y="3"/>
                  </a:moveTo>
                  <a:cubicBezTo>
                    <a:pt x="112" y="3"/>
                    <a:pt x="112" y="3"/>
                    <a:pt x="112" y="3"/>
                  </a:cubicBezTo>
                  <a:cubicBezTo>
                    <a:pt x="112" y="3"/>
                    <a:pt x="112" y="3"/>
                    <a:pt x="112" y="3"/>
                  </a:cubicBezTo>
                  <a:moveTo>
                    <a:pt x="112" y="3"/>
                  </a:moveTo>
                  <a:cubicBezTo>
                    <a:pt x="112" y="3"/>
                    <a:pt x="112" y="3"/>
                    <a:pt x="112" y="3"/>
                  </a:cubicBezTo>
                  <a:cubicBezTo>
                    <a:pt x="112" y="3"/>
                    <a:pt x="112" y="3"/>
                    <a:pt x="112" y="3"/>
                  </a:cubicBezTo>
                  <a:moveTo>
                    <a:pt x="110" y="0"/>
                  </a:moveTo>
                  <a:cubicBezTo>
                    <a:pt x="110" y="1"/>
                    <a:pt x="110" y="1"/>
                    <a:pt x="110" y="1"/>
                  </a:cubicBezTo>
                  <a:cubicBezTo>
                    <a:pt x="111" y="1"/>
                    <a:pt x="112" y="2"/>
                    <a:pt x="112" y="3"/>
                  </a:cubicBezTo>
                  <a:cubicBezTo>
                    <a:pt x="112" y="2"/>
                    <a:pt x="111" y="1"/>
                    <a:pt x="110" y="0"/>
                  </a:cubicBezTo>
                </a:path>
              </a:pathLst>
            </a:custGeom>
            <a:grpFill/>
            <a:ln>
              <a:solidFill>
                <a:srgbClr val="FCA72E"/>
              </a:solid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01" name="Freeform 63"/>
            <p:cNvSpPr>
              <a:spLocks noEditPoints="1"/>
            </p:cNvSpPr>
            <p:nvPr/>
          </p:nvSpPr>
          <p:spPr bwMode="auto">
            <a:xfrm>
              <a:off x="8510588" y="1096964"/>
              <a:ext cx="58738" cy="123825"/>
            </a:xfrm>
            <a:custGeom>
              <a:avLst/>
              <a:gdLst>
                <a:gd name="T0" fmla="*/ 0 w 33"/>
                <a:gd name="T1" fmla="*/ 71 h 71"/>
                <a:gd name="T2" fmla="*/ 0 w 33"/>
                <a:gd name="T3" fmla="*/ 71 h 71"/>
                <a:gd name="T4" fmla="*/ 3 w 33"/>
                <a:gd name="T5" fmla="*/ 71 h 71"/>
                <a:gd name="T6" fmla="*/ 3 w 33"/>
                <a:gd name="T7" fmla="*/ 71 h 71"/>
                <a:gd name="T8" fmla="*/ 3 w 33"/>
                <a:gd name="T9" fmla="*/ 71 h 71"/>
                <a:gd name="T10" fmla="*/ 13 w 33"/>
                <a:gd name="T11" fmla="*/ 69 h 71"/>
                <a:gd name="T12" fmla="*/ 13 w 33"/>
                <a:gd name="T13" fmla="*/ 69 h 71"/>
                <a:gd name="T14" fmla="*/ 13 w 33"/>
                <a:gd name="T15" fmla="*/ 68 h 71"/>
                <a:gd name="T16" fmla="*/ 25 w 33"/>
                <a:gd name="T17" fmla="*/ 61 h 71"/>
                <a:gd name="T18" fmla="*/ 25 w 33"/>
                <a:gd name="T19" fmla="*/ 61 h 71"/>
                <a:gd name="T20" fmla="*/ 25 w 33"/>
                <a:gd name="T21" fmla="*/ 61 h 71"/>
                <a:gd name="T22" fmla="*/ 25 w 33"/>
                <a:gd name="T23" fmla="*/ 61 h 71"/>
                <a:gd name="T24" fmla="*/ 25 w 33"/>
                <a:gd name="T25" fmla="*/ 61 h 71"/>
                <a:gd name="T26" fmla="*/ 25 w 33"/>
                <a:gd name="T27" fmla="*/ 61 h 71"/>
                <a:gd name="T28" fmla="*/ 26 w 33"/>
                <a:gd name="T29" fmla="*/ 60 h 71"/>
                <a:gd name="T30" fmla="*/ 26 w 33"/>
                <a:gd name="T31" fmla="*/ 60 h 71"/>
                <a:gd name="T32" fmla="*/ 26 w 33"/>
                <a:gd name="T33" fmla="*/ 60 h 71"/>
                <a:gd name="T34" fmla="*/ 26 w 33"/>
                <a:gd name="T35" fmla="*/ 60 h 71"/>
                <a:gd name="T36" fmla="*/ 26 w 33"/>
                <a:gd name="T37" fmla="*/ 60 h 71"/>
                <a:gd name="T38" fmla="*/ 26 w 33"/>
                <a:gd name="T39" fmla="*/ 60 h 71"/>
                <a:gd name="T40" fmla="*/ 33 w 33"/>
                <a:gd name="T41" fmla="*/ 50 h 71"/>
                <a:gd name="T42" fmla="*/ 33 w 33"/>
                <a:gd name="T43" fmla="*/ 50 h 71"/>
                <a:gd name="T44" fmla="*/ 33 w 33"/>
                <a:gd name="T45" fmla="*/ 50 h 71"/>
                <a:gd name="T46" fmla="*/ 32 w 33"/>
                <a:gd name="T47" fmla="*/ 20 h 71"/>
                <a:gd name="T48" fmla="*/ 32 w 33"/>
                <a:gd name="T49" fmla="*/ 20 h 71"/>
                <a:gd name="T50" fmla="*/ 32 w 33"/>
                <a:gd name="T51" fmla="*/ 20 h 71"/>
                <a:gd name="T52" fmla="*/ 27 w 33"/>
                <a:gd name="T53" fmla="*/ 13 h 71"/>
                <a:gd name="T54" fmla="*/ 27 w 33"/>
                <a:gd name="T55" fmla="*/ 13 h 71"/>
                <a:gd name="T56" fmla="*/ 27 w 33"/>
                <a:gd name="T57" fmla="*/ 13 h 71"/>
                <a:gd name="T58" fmla="*/ 27 w 33"/>
                <a:gd name="T59" fmla="*/ 13 h 71"/>
                <a:gd name="T60" fmla="*/ 27 w 33"/>
                <a:gd name="T61" fmla="*/ 13 h 71"/>
                <a:gd name="T62" fmla="*/ 25 w 33"/>
                <a:gd name="T63" fmla="*/ 10 h 71"/>
                <a:gd name="T64" fmla="*/ 13 w 33"/>
                <a:gd name="T65" fmla="*/ 3 h 71"/>
                <a:gd name="T66" fmla="*/ 13 w 33"/>
                <a:gd name="T67" fmla="*/ 3 h 71"/>
                <a:gd name="T68" fmla="*/ 3 w 33"/>
                <a:gd name="T69" fmla="*/ 0 h 71"/>
                <a:gd name="T70" fmla="*/ 3 w 33"/>
                <a:gd name="T71" fmla="*/ 0 h 71"/>
                <a:gd name="T72" fmla="*/ 0 w 33"/>
                <a:gd name="T73" fmla="*/ 0 h 71"/>
                <a:gd name="T74" fmla="*/ 3 w 33"/>
                <a:gd name="T7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 h="71">
                  <a:moveTo>
                    <a:pt x="2" y="71"/>
                  </a:moveTo>
                  <a:cubicBezTo>
                    <a:pt x="2" y="71"/>
                    <a:pt x="1" y="71"/>
                    <a:pt x="0" y="71"/>
                  </a:cubicBezTo>
                  <a:cubicBezTo>
                    <a:pt x="0" y="71"/>
                    <a:pt x="0" y="71"/>
                    <a:pt x="0" y="71"/>
                  </a:cubicBezTo>
                  <a:cubicBezTo>
                    <a:pt x="0" y="71"/>
                    <a:pt x="0" y="71"/>
                    <a:pt x="0" y="71"/>
                  </a:cubicBezTo>
                  <a:cubicBezTo>
                    <a:pt x="1" y="71"/>
                    <a:pt x="2" y="71"/>
                    <a:pt x="2" y="71"/>
                  </a:cubicBezTo>
                  <a:moveTo>
                    <a:pt x="3" y="71"/>
                  </a:moveTo>
                  <a:cubicBezTo>
                    <a:pt x="3" y="71"/>
                    <a:pt x="2" y="71"/>
                    <a:pt x="2" y="71"/>
                  </a:cubicBezTo>
                  <a:cubicBezTo>
                    <a:pt x="2" y="71"/>
                    <a:pt x="3" y="71"/>
                    <a:pt x="3" y="71"/>
                  </a:cubicBezTo>
                  <a:moveTo>
                    <a:pt x="3" y="71"/>
                  </a:moveTo>
                  <a:cubicBezTo>
                    <a:pt x="3" y="71"/>
                    <a:pt x="3" y="71"/>
                    <a:pt x="3" y="71"/>
                  </a:cubicBezTo>
                  <a:cubicBezTo>
                    <a:pt x="3" y="71"/>
                    <a:pt x="3" y="71"/>
                    <a:pt x="3" y="71"/>
                  </a:cubicBezTo>
                  <a:moveTo>
                    <a:pt x="13" y="69"/>
                  </a:moveTo>
                  <a:cubicBezTo>
                    <a:pt x="13" y="69"/>
                    <a:pt x="13" y="69"/>
                    <a:pt x="13" y="69"/>
                  </a:cubicBezTo>
                  <a:cubicBezTo>
                    <a:pt x="13" y="69"/>
                    <a:pt x="13" y="69"/>
                    <a:pt x="13" y="69"/>
                  </a:cubicBezTo>
                  <a:moveTo>
                    <a:pt x="14" y="68"/>
                  </a:moveTo>
                  <a:cubicBezTo>
                    <a:pt x="13" y="68"/>
                    <a:pt x="13" y="68"/>
                    <a:pt x="13" y="68"/>
                  </a:cubicBezTo>
                  <a:cubicBezTo>
                    <a:pt x="13" y="68"/>
                    <a:pt x="13" y="68"/>
                    <a:pt x="14" y="68"/>
                  </a:cubicBezTo>
                  <a:moveTo>
                    <a:pt x="25" y="61"/>
                  </a:moveTo>
                  <a:cubicBezTo>
                    <a:pt x="22" y="64"/>
                    <a:pt x="18" y="67"/>
                    <a:pt x="14" y="68"/>
                  </a:cubicBezTo>
                  <a:cubicBezTo>
                    <a:pt x="18" y="67"/>
                    <a:pt x="21" y="64"/>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33" y="50"/>
                  </a:moveTo>
                  <a:cubicBezTo>
                    <a:pt x="31" y="54"/>
                    <a:pt x="29" y="57"/>
                    <a:pt x="26" y="60"/>
                  </a:cubicBezTo>
                  <a:cubicBezTo>
                    <a:pt x="29" y="57"/>
                    <a:pt x="31" y="54"/>
                    <a:pt x="33" y="50"/>
                  </a:cubicBezTo>
                  <a:moveTo>
                    <a:pt x="33" y="50"/>
                  </a:moveTo>
                  <a:cubicBezTo>
                    <a:pt x="33" y="50"/>
                    <a:pt x="33" y="50"/>
                    <a:pt x="33" y="50"/>
                  </a:cubicBezTo>
                  <a:cubicBezTo>
                    <a:pt x="33" y="50"/>
                    <a:pt x="33" y="50"/>
                    <a:pt x="33" y="50"/>
                  </a:cubicBezTo>
                  <a:moveTo>
                    <a:pt x="33" y="50"/>
                  </a:moveTo>
                  <a:cubicBezTo>
                    <a:pt x="33" y="50"/>
                    <a:pt x="33" y="50"/>
                    <a:pt x="33" y="50"/>
                  </a:cubicBezTo>
                  <a:cubicBezTo>
                    <a:pt x="33" y="50"/>
                    <a:pt x="33" y="50"/>
                    <a:pt x="33" y="50"/>
                  </a:cubicBezTo>
                  <a:moveTo>
                    <a:pt x="32" y="20"/>
                  </a:moveTo>
                  <a:cubicBezTo>
                    <a:pt x="32" y="20"/>
                    <a:pt x="32" y="20"/>
                    <a:pt x="32" y="20"/>
                  </a:cubicBezTo>
                  <a:cubicBezTo>
                    <a:pt x="32" y="20"/>
                    <a:pt x="32" y="20"/>
                    <a:pt x="32" y="20"/>
                  </a:cubicBezTo>
                  <a:moveTo>
                    <a:pt x="32" y="20"/>
                  </a:moveTo>
                  <a:cubicBezTo>
                    <a:pt x="32" y="20"/>
                    <a:pt x="32" y="20"/>
                    <a:pt x="32" y="20"/>
                  </a:cubicBezTo>
                  <a:cubicBezTo>
                    <a:pt x="32" y="20"/>
                    <a:pt x="32" y="20"/>
                    <a:pt x="32" y="20"/>
                  </a:cubicBezTo>
                  <a:moveTo>
                    <a:pt x="27" y="13"/>
                  </a:moveTo>
                  <a:cubicBezTo>
                    <a:pt x="29" y="15"/>
                    <a:pt x="31" y="17"/>
                    <a:pt x="32" y="20"/>
                  </a:cubicBezTo>
                  <a:cubicBezTo>
                    <a:pt x="31" y="18"/>
                    <a:pt x="29" y="15"/>
                    <a:pt x="27" y="13"/>
                  </a:cubicBezTo>
                  <a:moveTo>
                    <a:pt x="27" y="13"/>
                  </a:moveTo>
                  <a:cubicBezTo>
                    <a:pt x="27" y="13"/>
                    <a:pt x="27" y="13"/>
                    <a:pt x="27" y="13"/>
                  </a:cubicBezTo>
                  <a:cubicBezTo>
                    <a:pt x="27" y="13"/>
                    <a:pt x="27" y="13"/>
                    <a:pt x="27" y="13"/>
                  </a:cubicBezTo>
                  <a:moveTo>
                    <a:pt x="27" y="13"/>
                  </a:moveTo>
                  <a:cubicBezTo>
                    <a:pt x="27" y="13"/>
                    <a:pt x="27" y="13"/>
                    <a:pt x="27" y="13"/>
                  </a:cubicBezTo>
                  <a:cubicBezTo>
                    <a:pt x="27" y="13"/>
                    <a:pt x="27" y="13"/>
                    <a:pt x="27" y="13"/>
                  </a:cubicBezTo>
                  <a:moveTo>
                    <a:pt x="13" y="3"/>
                  </a:moveTo>
                  <a:cubicBezTo>
                    <a:pt x="17" y="4"/>
                    <a:pt x="22" y="7"/>
                    <a:pt x="25" y="10"/>
                  </a:cubicBezTo>
                  <a:cubicBezTo>
                    <a:pt x="25" y="10"/>
                    <a:pt x="25" y="10"/>
                    <a:pt x="25" y="10"/>
                  </a:cubicBezTo>
                  <a:cubicBezTo>
                    <a:pt x="21" y="7"/>
                    <a:pt x="17" y="4"/>
                    <a:pt x="13" y="3"/>
                  </a:cubicBezTo>
                  <a:moveTo>
                    <a:pt x="13" y="2"/>
                  </a:moveTo>
                  <a:cubicBezTo>
                    <a:pt x="13" y="2"/>
                    <a:pt x="13" y="2"/>
                    <a:pt x="13" y="3"/>
                  </a:cubicBezTo>
                  <a:cubicBezTo>
                    <a:pt x="13" y="2"/>
                    <a:pt x="13" y="2"/>
                    <a:pt x="13" y="2"/>
                  </a:cubicBezTo>
                  <a:moveTo>
                    <a:pt x="3" y="0"/>
                  </a:moveTo>
                  <a:cubicBezTo>
                    <a:pt x="3" y="0"/>
                    <a:pt x="3" y="0"/>
                    <a:pt x="3" y="0"/>
                  </a:cubicBezTo>
                  <a:cubicBezTo>
                    <a:pt x="3" y="0"/>
                    <a:pt x="3" y="0"/>
                    <a:pt x="3" y="0"/>
                  </a:cubicBezTo>
                  <a:moveTo>
                    <a:pt x="0" y="0"/>
                  </a:moveTo>
                  <a:cubicBezTo>
                    <a:pt x="0" y="0"/>
                    <a:pt x="0" y="0"/>
                    <a:pt x="0" y="0"/>
                  </a:cubicBezTo>
                  <a:cubicBezTo>
                    <a:pt x="0" y="0"/>
                    <a:pt x="0" y="0"/>
                    <a:pt x="0" y="0"/>
                  </a:cubicBezTo>
                  <a:cubicBezTo>
                    <a:pt x="1" y="0"/>
                    <a:pt x="2" y="0"/>
                    <a:pt x="3" y="0"/>
                  </a:cubicBezTo>
                  <a:cubicBezTo>
                    <a:pt x="2" y="0"/>
                    <a:pt x="1" y="0"/>
                    <a:pt x="0" y="0"/>
                  </a:cubicBezTo>
                </a:path>
              </a:pathLst>
            </a:custGeom>
            <a:grpFill/>
            <a:ln w="9525">
              <a:solidFill>
                <a:srgbClr val="FCA72E"/>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02" name="Freeform 64"/>
            <p:cNvSpPr>
              <a:spLocks/>
            </p:cNvSpPr>
            <p:nvPr/>
          </p:nvSpPr>
          <p:spPr bwMode="auto">
            <a:xfrm>
              <a:off x="8430709" y="1096964"/>
              <a:ext cx="150813" cy="123825"/>
            </a:xfrm>
            <a:custGeom>
              <a:avLst/>
              <a:gdLst>
                <a:gd name="T0" fmla="*/ 50 w 86"/>
                <a:gd name="T1" fmla="*/ 0 h 71"/>
                <a:gd name="T2" fmla="*/ 50 w 86"/>
                <a:gd name="T3" fmla="*/ 0 h 71"/>
                <a:gd name="T4" fmla="*/ 25 w 86"/>
                <a:gd name="T5" fmla="*/ 11 h 71"/>
                <a:gd name="T6" fmla="*/ 0 w 86"/>
                <a:gd name="T7" fmla="*/ 36 h 71"/>
                <a:gd name="T8" fmla="*/ 25 w 86"/>
                <a:gd name="T9" fmla="*/ 61 h 71"/>
                <a:gd name="T10" fmla="*/ 50 w 86"/>
                <a:gd name="T11" fmla="*/ 71 h 71"/>
                <a:gd name="T12" fmla="*/ 50 w 86"/>
                <a:gd name="T13" fmla="*/ 71 h 71"/>
                <a:gd name="T14" fmla="*/ 52 w 86"/>
                <a:gd name="T15" fmla="*/ 71 h 71"/>
                <a:gd name="T16" fmla="*/ 52 w 86"/>
                <a:gd name="T17" fmla="*/ 71 h 71"/>
                <a:gd name="T18" fmla="*/ 53 w 86"/>
                <a:gd name="T19" fmla="*/ 71 h 71"/>
                <a:gd name="T20" fmla="*/ 53 w 86"/>
                <a:gd name="T21" fmla="*/ 71 h 71"/>
                <a:gd name="T22" fmla="*/ 53 w 86"/>
                <a:gd name="T23" fmla="*/ 71 h 71"/>
                <a:gd name="T24" fmla="*/ 63 w 86"/>
                <a:gd name="T25" fmla="*/ 69 h 71"/>
                <a:gd name="T26" fmla="*/ 63 w 86"/>
                <a:gd name="T27" fmla="*/ 69 h 71"/>
                <a:gd name="T28" fmla="*/ 63 w 86"/>
                <a:gd name="T29" fmla="*/ 68 h 71"/>
                <a:gd name="T30" fmla="*/ 64 w 86"/>
                <a:gd name="T31" fmla="*/ 68 h 71"/>
                <a:gd name="T32" fmla="*/ 64 w 86"/>
                <a:gd name="T33" fmla="*/ 68 h 71"/>
                <a:gd name="T34" fmla="*/ 75 w 86"/>
                <a:gd name="T35" fmla="*/ 61 h 71"/>
                <a:gd name="T36" fmla="*/ 75 w 86"/>
                <a:gd name="T37" fmla="*/ 61 h 71"/>
                <a:gd name="T38" fmla="*/ 75 w 86"/>
                <a:gd name="T39" fmla="*/ 61 h 71"/>
                <a:gd name="T40" fmla="*/ 75 w 86"/>
                <a:gd name="T41" fmla="*/ 61 h 71"/>
                <a:gd name="T42" fmla="*/ 75 w 86"/>
                <a:gd name="T43" fmla="*/ 61 h 71"/>
                <a:gd name="T44" fmla="*/ 75 w 86"/>
                <a:gd name="T45" fmla="*/ 61 h 71"/>
                <a:gd name="T46" fmla="*/ 75 w 86"/>
                <a:gd name="T47" fmla="*/ 61 h 71"/>
                <a:gd name="T48" fmla="*/ 75 w 86"/>
                <a:gd name="T49" fmla="*/ 61 h 71"/>
                <a:gd name="T50" fmla="*/ 75 w 86"/>
                <a:gd name="T51" fmla="*/ 61 h 71"/>
                <a:gd name="T52" fmla="*/ 76 w 86"/>
                <a:gd name="T53" fmla="*/ 60 h 71"/>
                <a:gd name="T54" fmla="*/ 76 w 86"/>
                <a:gd name="T55" fmla="*/ 60 h 71"/>
                <a:gd name="T56" fmla="*/ 76 w 86"/>
                <a:gd name="T57" fmla="*/ 60 h 71"/>
                <a:gd name="T58" fmla="*/ 76 w 86"/>
                <a:gd name="T59" fmla="*/ 60 h 71"/>
                <a:gd name="T60" fmla="*/ 76 w 86"/>
                <a:gd name="T61" fmla="*/ 60 h 71"/>
                <a:gd name="T62" fmla="*/ 76 w 86"/>
                <a:gd name="T63" fmla="*/ 60 h 71"/>
                <a:gd name="T64" fmla="*/ 76 w 86"/>
                <a:gd name="T65" fmla="*/ 60 h 71"/>
                <a:gd name="T66" fmla="*/ 83 w 86"/>
                <a:gd name="T67" fmla="*/ 50 h 71"/>
                <a:gd name="T68" fmla="*/ 83 w 86"/>
                <a:gd name="T69" fmla="*/ 50 h 71"/>
                <a:gd name="T70" fmla="*/ 83 w 86"/>
                <a:gd name="T71" fmla="*/ 50 h 71"/>
                <a:gd name="T72" fmla="*/ 83 w 86"/>
                <a:gd name="T73" fmla="*/ 50 h 71"/>
                <a:gd name="T74" fmla="*/ 83 w 86"/>
                <a:gd name="T75" fmla="*/ 50 h 71"/>
                <a:gd name="T76" fmla="*/ 86 w 86"/>
                <a:gd name="T77" fmla="*/ 36 h 71"/>
                <a:gd name="T78" fmla="*/ 82 w 86"/>
                <a:gd name="T79" fmla="*/ 20 h 71"/>
                <a:gd name="T80" fmla="*/ 82 w 86"/>
                <a:gd name="T81" fmla="*/ 20 h 71"/>
                <a:gd name="T82" fmla="*/ 82 w 86"/>
                <a:gd name="T83" fmla="*/ 20 h 71"/>
                <a:gd name="T84" fmla="*/ 82 w 86"/>
                <a:gd name="T85" fmla="*/ 20 h 71"/>
                <a:gd name="T86" fmla="*/ 82 w 86"/>
                <a:gd name="T87" fmla="*/ 20 h 71"/>
                <a:gd name="T88" fmla="*/ 77 w 86"/>
                <a:gd name="T89" fmla="*/ 13 h 71"/>
                <a:gd name="T90" fmla="*/ 77 w 86"/>
                <a:gd name="T91" fmla="*/ 13 h 71"/>
                <a:gd name="T92" fmla="*/ 77 w 86"/>
                <a:gd name="T93" fmla="*/ 13 h 71"/>
                <a:gd name="T94" fmla="*/ 77 w 86"/>
                <a:gd name="T95" fmla="*/ 13 h 71"/>
                <a:gd name="T96" fmla="*/ 77 w 86"/>
                <a:gd name="T97" fmla="*/ 13 h 71"/>
                <a:gd name="T98" fmla="*/ 75 w 86"/>
                <a:gd name="T99" fmla="*/ 11 h 71"/>
                <a:gd name="T100" fmla="*/ 75 w 86"/>
                <a:gd name="T101" fmla="*/ 10 h 71"/>
                <a:gd name="T102" fmla="*/ 63 w 86"/>
                <a:gd name="T103" fmla="*/ 3 h 71"/>
                <a:gd name="T104" fmla="*/ 63 w 86"/>
                <a:gd name="T105" fmla="*/ 3 h 71"/>
                <a:gd name="T106" fmla="*/ 63 w 86"/>
                <a:gd name="T107" fmla="*/ 2 h 71"/>
                <a:gd name="T108" fmla="*/ 53 w 86"/>
                <a:gd name="T109" fmla="*/ 0 h 71"/>
                <a:gd name="T110" fmla="*/ 53 w 86"/>
                <a:gd name="T111" fmla="*/ 0 h 71"/>
                <a:gd name="T112" fmla="*/ 53 w 86"/>
                <a:gd name="T113" fmla="*/ 0 h 71"/>
                <a:gd name="T114" fmla="*/ 50 w 86"/>
                <a:gd name="T11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71">
                  <a:moveTo>
                    <a:pt x="50" y="0"/>
                  </a:moveTo>
                  <a:cubicBezTo>
                    <a:pt x="50" y="0"/>
                    <a:pt x="50" y="0"/>
                    <a:pt x="50" y="0"/>
                  </a:cubicBezTo>
                  <a:cubicBezTo>
                    <a:pt x="41" y="0"/>
                    <a:pt x="32" y="4"/>
                    <a:pt x="25" y="11"/>
                  </a:cubicBezTo>
                  <a:cubicBezTo>
                    <a:pt x="0" y="36"/>
                    <a:pt x="0" y="36"/>
                    <a:pt x="0" y="36"/>
                  </a:cubicBezTo>
                  <a:cubicBezTo>
                    <a:pt x="25" y="61"/>
                    <a:pt x="25" y="61"/>
                    <a:pt x="25" y="61"/>
                  </a:cubicBezTo>
                  <a:cubicBezTo>
                    <a:pt x="32" y="67"/>
                    <a:pt x="41" y="71"/>
                    <a:pt x="50" y="71"/>
                  </a:cubicBezTo>
                  <a:cubicBezTo>
                    <a:pt x="50" y="71"/>
                    <a:pt x="50" y="71"/>
                    <a:pt x="50" y="71"/>
                  </a:cubicBezTo>
                  <a:cubicBezTo>
                    <a:pt x="51" y="71"/>
                    <a:pt x="52" y="71"/>
                    <a:pt x="52" y="71"/>
                  </a:cubicBezTo>
                  <a:cubicBezTo>
                    <a:pt x="52" y="71"/>
                    <a:pt x="52" y="71"/>
                    <a:pt x="52" y="71"/>
                  </a:cubicBezTo>
                  <a:cubicBezTo>
                    <a:pt x="52" y="71"/>
                    <a:pt x="53" y="71"/>
                    <a:pt x="53" y="71"/>
                  </a:cubicBezTo>
                  <a:cubicBezTo>
                    <a:pt x="53" y="71"/>
                    <a:pt x="53" y="71"/>
                    <a:pt x="53" y="71"/>
                  </a:cubicBezTo>
                  <a:cubicBezTo>
                    <a:pt x="53" y="71"/>
                    <a:pt x="53" y="71"/>
                    <a:pt x="53" y="71"/>
                  </a:cubicBezTo>
                  <a:cubicBezTo>
                    <a:pt x="56" y="71"/>
                    <a:pt x="60" y="70"/>
                    <a:pt x="63" y="69"/>
                  </a:cubicBezTo>
                  <a:cubicBezTo>
                    <a:pt x="63" y="69"/>
                    <a:pt x="63" y="69"/>
                    <a:pt x="63" y="69"/>
                  </a:cubicBezTo>
                  <a:cubicBezTo>
                    <a:pt x="63" y="68"/>
                    <a:pt x="63" y="68"/>
                    <a:pt x="63" y="68"/>
                  </a:cubicBezTo>
                  <a:cubicBezTo>
                    <a:pt x="63" y="68"/>
                    <a:pt x="63" y="68"/>
                    <a:pt x="64" y="68"/>
                  </a:cubicBezTo>
                  <a:cubicBezTo>
                    <a:pt x="64" y="68"/>
                    <a:pt x="64" y="68"/>
                    <a:pt x="64" y="68"/>
                  </a:cubicBezTo>
                  <a:cubicBezTo>
                    <a:pt x="68" y="67"/>
                    <a:pt x="72" y="64"/>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9" y="57"/>
                    <a:pt x="81" y="54"/>
                    <a:pt x="83" y="50"/>
                  </a:cubicBezTo>
                  <a:cubicBezTo>
                    <a:pt x="83" y="50"/>
                    <a:pt x="83" y="50"/>
                    <a:pt x="83" y="50"/>
                  </a:cubicBezTo>
                  <a:cubicBezTo>
                    <a:pt x="83" y="50"/>
                    <a:pt x="83" y="50"/>
                    <a:pt x="83" y="50"/>
                  </a:cubicBezTo>
                  <a:cubicBezTo>
                    <a:pt x="83" y="50"/>
                    <a:pt x="83" y="50"/>
                    <a:pt x="83" y="50"/>
                  </a:cubicBezTo>
                  <a:cubicBezTo>
                    <a:pt x="83" y="50"/>
                    <a:pt x="83" y="50"/>
                    <a:pt x="83" y="50"/>
                  </a:cubicBezTo>
                  <a:cubicBezTo>
                    <a:pt x="85" y="45"/>
                    <a:pt x="86" y="40"/>
                    <a:pt x="86" y="36"/>
                  </a:cubicBezTo>
                  <a:cubicBezTo>
                    <a:pt x="86" y="30"/>
                    <a:pt x="85" y="25"/>
                    <a:pt x="82" y="20"/>
                  </a:cubicBezTo>
                  <a:cubicBezTo>
                    <a:pt x="82" y="20"/>
                    <a:pt x="82" y="20"/>
                    <a:pt x="82" y="20"/>
                  </a:cubicBezTo>
                  <a:cubicBezTo>
                    <a:pt x="82" y="20"/>
                    <a:pt x="82" y="20"/>
                    <a:pt x="82" y="20"/>
                  </a:cubicBezTo>
                  <a:cubicBezTo>
                    <a:pt x="82" y="20"/>
                    <a:pt x="82" y="20"/>
                    <a:pt x="82" y="20"/>
                  </a:cubicBezTo>
                  <a:cubicBezTo>
                    <a:pt x="82" y="20"/>
                    <a:pt x="82" y="20"/>
                    <a:pt x="82" y="20"/>
                  </a:cubicBezTo>
                  <a:cubicBezTo>
                    <a:pt x="81" y="17"/>
                    <a:pt x="79" y="15"/>
                    <a:pt x="77" y="13"/>
                  </a:cubicBezTo>
                  <a:cubicBezTo>
                    <a:pt x="77" y="13"/>
                    <a:pt x="77" y="13"/>
                    <a:pt x="77" y="13"/>
                  </a:cubicBezTo>
                  <a:cubicBezTo>
                    <a:pt x="77" y="13"/>
                    <a:pt x="77" y="13"/>
                    <a:pt x="77" y="13"/>
                  </a:cubicBezTo>
                  <a:cubicBezTo>
                    <a:pt x="77" y="13"/>
                    <a:pt x="77" y="13"/>
                    <a:pt x="77" y="13"/>
                  </a:cubicBezTo>
                  <a:cubicBezTo>
                    <a:pt x="77" y="13"/>
                    <a:pt x="77" y="13"/>
                    <a:pt x="77" y="13"/>
                  </a:cubicBezTo>
                  <a:cubicBezTo>
                    <a:pt x="77" y="12"/>
                    <a:pt x="76" y="11"/>
                    <a:pt x="75" y="11"/>
                  </a:cubicBezTo>
                  <a:cubicBezTo>
                    <a:pt x="75" y="10"/>
                    <a:pt x="75" y="10"/>
                    <a:pt x="75" y="10"/>
                  </a:cubicBezTo>
                  <a:cubicBezTo>
                    <a:pt x="72" y="7"/>
                    <a:pt x="67" y="4"/>
                    <a:pt x="63" y="3"/>
                  </a:cubicBezTo>
                  <a:cubicBezTo>
                    <a:pt x="63" y="3"/>
                    <a:pt x="63" y="3"/>
                    <a:pt x="63" y="3"/>
                  </a:cubicBezTo>
                  <a:cubicBezTo>
                    <a:pt x="63" y="2"/>
                    <a:pt x="63" y="2"/>
                    <a:pt x="63" y="2"/>
                  </a:cubicBezTo>
                  <a:cubicBezTo>
                    <a:pt x="60" y="1"/>
                    <a:pt x="57" y="1"/>
                    <a:pt x="53" y="0"/>
                  </a:cubicBezTo>
                  <a:cubicBezTo>
                    <a:pt x="53" y="0"/>
                    <a:pt x="53" y="0"/>
                    <a:pt x="53" y="0"/>
                  </a:cubicBezTo>
                  <a:cubicBezTo>
                    <a:pt x="53" y="0"/>
                    <a:pt x="53" y="0"/>
                    <a:pt x="53" y="0"/>
                  </a:cubicBezTo>
                  <a:cubicBezTo>
                    <a:pt x="52" y="0"/>
                    <a:pt x="51" y="0"/>
                    <a:pt x="50" y="0"/>
                  </a:cubicBezTo>
                </a:path>
              </a:pathLst>
            </a:custGeom>
            <a:grpFill/>
            <a:ln>
              <a:solidFill>
                <a:srgbClr val="FCA72E"/>
              </a:solid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grpSp>
        <p:nvGrpSpPr>
          <p:cNvPr id="7" name="Group 6"/>
          <p:cNvGrpSpPr/>
          <p:nvPr/>
        </p:nvGrpSpPr>
        <p:grpSpPr>
          <a:xfrm>
            <a:off x="5711317" y="1961565"/>
            <a:ext cx="846340" cy="542910"/>
            <a:chOff x="5472419" y="1935699"/>
            <a:chExt cx="846340" cy="542910"/>
          </a:xfrm>
          <a:solidFill>
            <a:srgbClr val="FCA72E"/>
          </a:solidFill>
        </p:grpSpPr>
        <p:sp>
          <p:nvSpPr>
            <p:cNvPr id="54" name="Freeform 62"/>
            <p:cNvSpPr>
              <a:spLocks/>
            </p:cNvSpPr>
            <p:nvPr/>
          </p:nvSpPr>
          <p:spPr bwMode="auto">
            <a:xfrm rot="16200000">
              <a:off x="5393500" y="2051356"/>
              <a:ext cx="506172" cy="348333"/>
            </a:xfrm>
            <a:custGeom>
              <a:avLst/>
              <a:gdLst>
                <a:gd name="T0" fmla="*/ 38 w 169"/>
                <a:gd name="T1" fmla="*/ 0 h 116"/>
                <a:gd name="T2" fmla="*/ 13 w 169"/>
                <a:gd name="T3" fmla="*/ 10 h 116"/>
                <a:gd name="T4" fmla="*/ 13 w 169"/>
                <a:gd name="T5" fmla="*/ 60 h 116"/>
                <a:gd name="T6" fmla="*/ 59 w 169"/>
                <a:gd name="T7" fmla="*/ 106 h 116"/>
                <a:gd name="T8" fmla="*/ 144 w 169"/>
                <a:gd name="T9" fmla="*/ 106 h 116"/>
                <a:gd name="T10" fmla="*/ 144 w 169"/>
                <a:gd name="T11" fmla="*/ 106 h 116"/>
                <a:gd name="T12" fmla="*/ 146 w 169"/>
                <a:gd name="T13" fmla="*/ 106 h 116"/>
                <a:gd name="T14" fmla="*/ 146 w 169"/>
                <a:gd name="T15" fmla="*/ 106 h 116"/>
                <a:gd name="T16" fmla="*/ 147 w 169"/>
                <a:gd name="T17" fmla="*/ 106 h 116"/>
                <a:gd name="T18" fmla="*/ 147 w 169"/>
                <a:gd name="T19" fmla="*/ 106 h 116"/>
                <a:gd name="T20" fmla="*/ 147 w 169"/>
                <a:gd name="T21" fmla="*/ 106 h 116"/>
                <a:gd name="T22" fmla="*/ 157 w 169"/>
                <a:gd name="T23" fmla="*/ 108 h 116"/>
                <a:gd name="T24" fmla="*/ 157 w 169"/>
                <a:gd name="T25" fmla="*/ 108 h 116"/>
                <a:gd name="T26" fmla="*/ 157 w 169"/>
                <a:gd name="T27" fmla="*/ 108 h 116"/>
                <a:gd name="T28" fmla="*/ 158 w 169"/>
                <a:gd name="T29" fmla="*/ 108 h 116"/>
                <a:gd name="T30" fmla="*/ 158 w 169"/>
                <a:gd name="T31" fmla="*/ 108 h 116"/>
                <a:gd name="T32" fmla="*/ 168 w 169"/>
                <a:gd name="T33" fmla="*/ 115 h 116"/>
                <a:gd name="T34" fmla="*/ 168 w 169"/>
                <a:gd name="T35" fmla="*/ 115 h 116"/>
                <a:gd name="T36" fmla="*/ 168 w 169"/>
                <a:gd name="T37" fmla="*/ 115 h 116"/>
                <a:gd name="T38" fmla="*/ 168 w 169"/>
                <a:gd name="T39" fmla="*/ 115 h 116"/>
                <a:gd name="T40" fmla="*/ 169 w 169"/>
                <a:gd name="T41" fmla="*/ 115 h 116"/>
                <a:gd name="T42" fmla="*/ 169 w 169"/>
                <a:gd name="T43" fmla="*/ 115 h 116"/>
                <a:gd name="T44" fmla="*/ 169 w 169"/>
                <a:gd name="T45" fmla="*/ 115 h 116"/>
                <a:gd name="T46" fmla="*/ 169 w 169"/>
                <a:gd name="T47" fmla="*/ 116 h 116"/>
                <a:gd name="T48" fmla="*/ 63 w 169"/>
                <a:gd name="T49" fmla="*/ 10 h 116"/>
                <a:gd name="T50" fmla="*/ 38 w 169"/>
                <a:gd name="T5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116">
                  <a:moveTo>
                    <a:pt x="38" y="0"/>
                  </a:moveTo>
                  <a:cubicBezTo>
                    <a:pt x="29" y="0"/>
                    <a:pt x="20" y="3"/>
                    <a:pt x="13" y="10"/>
                  </a:cubicBezTo>
                  <a:cubicBezTo>
                    <a:pt x="0" y="24"/>
                    <a:pt x="0" y="46"/>
                    <a:pt x="13" y="60"/>
                  </a:cubicBezTo>
                  <a:cubicBezTo>
                    <a:pt x="59" y="106"/>
                    <a:pt x="59" y="106"/>
                    <a:pt x="59" y="106"/>
                  </a:cubicBezTo>
                  <a:cubicBezTo>
                    <a:pt x="144" y="106"/>
                    <a:pt x="144" y="106"/>
                    <a:pt x="144" y="106"/>
                  </a:cubicBezTo>
                  <a:cubicBezTo>
                    <a:pt x="144" y="106"/>
                    <a:pt x="144" y="106"/>
                    <a:pt x="144" y="106"/>
                  </a:cubicBezTo>
                  <a:cubicBezTo>
                    <a:pt x="145" y="106"/>
                    <a:pt x="146" y="106"/>
                    <a:pt x="146" y="106"/>
                  </a:cubicBezTo>
                  <a:cubicBezTo>
                    <a:pt x="146" y="106"/>
                    <a:pt x="146" y="106"/>
                    <a:pt x="146" y="106"/>
                  </a:cubicBezTo>
                  <a:cubicBezTo>
                    <a:pt x="146" y="106"/>
                    <a:pt x="147" y="106"/>
                    <a:pt x="147" y="106"/>
                  </a:cubicBezTo>
                  <a:cubicBezTo>
                    <a:pt x="147" y="106"/>
                    <a:pt x="147" y="106"/>
                    <a:pt x="147" y="106"/>
                  </a:cubicBezTo>
                  <a:cubicBezTo>
                    <a:pt x="147" y="106"/>
                    <a:pt x="147" y="106"/>
                    <a:pt x="147" y="106"/>
                  </a:cubicBezTo>
                  <a:cubicBezTo>
                    <a:pt x="150" y="106"/>
                    <a:pt x="154" y="107"/>
                    <a:pt x="157" y="108"/>
                  </a:cubicBezTo>
                  <a:cubicBezTo>
                    <a:pt x="157" y="108"/>
                    <a:pt x="157" y="108"/>
                    <a:pt x="157" y="108"/>
                  </a:cubicBezTo>
                  <a:cubicBezTo>
                    <a:pt x="157" y="108"/>
                    <a:pt x="157" y="108"/>
                    <a:pt x="157" y="108"/>
                  </a:cubicBezTo>
                  <a:cubicBezTo>
                    <a:pt x="157" y="108"/>
                    <a:pt x="157" y="108"/>
                    <a:pt x="158" y="108"/>
                  </a:cubicBezTo>
                  <a:cubicBezTo>
                    <a:pt x="158" y="108"/>
                    <a:pt x="158" y="108"/>
                    <a:pt x="158" y="108"/>
                  </a:cubicBezTo>
                  <a:cubicBezTo>
                    <a:pt x="161" y="110"/>
                    <a:pt x="165" y="112"/>
                    <a:pt x="168" y="115"/>
                  </a:cubicBezTo>
                  <a:cubicBezTo>
                    <a:pt x="168" y="115"/>
                    <a:pt x="168" y="115"/>
                    <a:pt x="168" y="115"/>
                  </a:cubicBezTo>
                  <a:cubicBezTo>
                    <a:pt x="168" y="115"/>
                    <a:pt x="168" y="115"/>
                    <a:pt x="168" y="115"/>
                  </a:cubicBezTo>
                  <a:cubicBezTo>
                    <a:pt x="168" y="115"/>
                    <a:pt x="168" y="115"/>
                    <a:pt x="168" y="115"/>
                  </a:cubicBezTo>
                  <a:cubicBezTo>
                    <a:pt x="169" y="115"/>
                    <a:pt x="169" y="115"/>
                    <a:pt x="169" y="115"/>
                  </a:cubicBezTo>
                  <a:cubicBezTo>
                    <a:pt x="169" y="115"/>
                    <a:pt x="169" y="115"/>
                    <a:pt x="169" y="115"/>
                  </a:cubicBezTo>
                  <a:cubicBezTo>
                    <a:pt x="169" y="115"/>
                    <a:pt x="169" y="115"/>
                    <a:pt x="169" y="115"/>
                  </a:cubicBezTo>
                  <a:cubicBezTo>
                    <a:pt x="169" y="116"/>
                    <a:pt x="169" y="116"/>
                    <a:pt x="169" y="116"/>
                  </a:cubicBezTo>
                  <a:cubicBezTo>
                    <a:pt x="63" y="10"/>
                    <a:pt x="63" y="10"/>
                    <a:pt x="63" y="10"/>
                  </a:cubicBezTo>
                  <a:cubicBezTo>
                    <a:pt x="57" y="3"/>
                    <a:pt x="48" y="0"/>
                    <a:pt x="38" y="0"/>
                  </a:cubicBezTo>
                </a:path>
              </a:pathLst>
            </a:custGeom>
            <a:grpFill/>
            <a:ln>
              <a:solidFill>
                <a:srgbClr val="FCA72E"/>
              </a:solid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55" name="Freeform 63"/>
            <p:cNvSpPr>
              <a:spLocks noEditPoints="1"/>
            </p:cNvSpPr>
            <p:nvPr/>
          </p:nvSpPr>
          <p:spPr bwMode="auto">
            <a:xfrm rot="16200000">
              <a:off x="5677880" y="2085373"/>
              <a:ext cx="329285" cy="103411"/>
            </a:xfrm>
            <a:custGeom>
              <a:avLst/>
              <a:gdLst>
                <a:gd name="T0" fmla="*/ 110 w 110"/>
                <a:gd name="T1" fmla="*/ 9 h 35"/>
                <a:gd name="T2" fmla="*/ 110 w 110"/>
                <a:gd name="T3" fmla="*/ 10 h 35"/>
                <a:gd name="T4" fmla="*/ 110 w 110"/>
                <a:gd name="T5" fmla="*/ 10 h 35"/>
                <a:gd name="T6" fmla="*/ 110 w 110"/>
                <a:gd name="T7" fmla="*/ 9 h 35"/>
                <a:gd name="T8" fmla="*/ 110 w 110"/>
                <a:gd name="T9" fmla="*/ 9 h 35"/>
                <a:gd name="T10" fmla="*/ 110 w 110"/>
                <a:gd name="T11" fmla="*/ 9 h 35"/>
                <a:gd name="T12" fmla="*/ 110 w 110"/>
                <a:gd name="T13" fmla="*/ 9 h 35"/>
                <a:gd name="T14" fmla="*/ 109 w 110"/>
                <a:gd name="T15" fmla="*/ 9 h 35"/>
                <a:gd name="T16" fmla="*/ 109 w 110"/>
                <a:gd name="T17" fmla="*/ 9 h 35"/>
                <a:gd name="T18" fmla="*/ 109 w 110"/>
                <a:gd name="T19" fmla="*/ 9 h 35"/>
                <a:gd name="T20" fmla="*/ 109 w 110"/>
                <a:gd name="T21" fmla="*/ 9 h 35"/>
                <a:gd name="T22" fmla="*/ 109 w 110"/>
                <a:gd name="T23" fmla="*/ 9 h 35"/>
                <a:gd name="T24" fmla="*/ 109 w 110"/>
                <a:gd name="T25" fmla="*/ 9 h 35"/>
                <a:gd name="T26" fmla="*/ 99 w 110"/>
                <a:gd name="T27" fmla="*/ 2 h 35"/>
                <a:gd name="T28" fmla="*/ 99 w 110"/>
                <a:gd name="T29" fmla="*/ 2 h 35"/>
                <a:gd name="T30" fmla="*/ 99 w 110"/>
                <a:gd name="T31" fmla="*/ 2 h 35"/>
                <a:gd name="T32" fmla="*/ 98 w 110"/>
                <a:gd name="T33" fmla="*/ 2 h 35"/>
                <a:gd name="T34" fmla="*/ 98 w 110"/>
                <a:gd name="T35" fmla="*/ 2 h 35"/>
                <a:gd name="T36" fmla="*/ 98 w 110"/>
                <a:gd name="T37" fmla="*/ 2 h 35"/>
                <a:gd name="T38" fmla="*/ 88 w 110"/>
                <a:gd name="T39" fmla="*/ 0 h 35"/>
                <a:gd name="T40" fmla="*/ 98 w 110"/>
                <a:gd name="T41" fmla="*/ 2 h 35"/>
                <a:gd name="T42" fmla="*/ 88 w 110"/>
                <a:gd name="T43" fmla="*/ 0 h 35"/>
                <a:gd name="T44" fmla="*/ 88 w 110"/>
                <a:gd name="T45" fmla="*/ 0 h 35"/>
                <a:gd name="T46" fmla="*/ 88 w 110"/>
                <a:gd name="T47" fmla="*/ 0 h 35"/>
                <a:gd name="T48" fmla="*/ 88 w 110"/>
                <a:gd name="T49" fmla="*/ 0 h 35"/>
                <a:gd name="T50" fmla="*/ 87 w 110"/>
                <a:gd name="T51" fmla="*/ 0 h 35"/>
                <a:gd name="T52" fmla="*/ 87 w 110"/>
                <a:gd name="T53" fmla="*/ 0 h 35"/>
                <a:gd name="T54" fmla="*/ 87 w 110"/>
                <a:gd name="T55" fmla="*/ 0 h 35"/>
                <a:gd name="T56" fmla="*/ 85 w 110"/>
                <a:gd name="T57" fmla="*/ 0 h 35"/>
                <a:gd name="T58" fmla="*/ 0 w 110"/>
                <a:gd name="T59" fmla="*/ 0 h 35"/>
                <a:gd name="T60" fmla="*/ 35 w 110"/>
                <a:gd name="T61" fmla="*/ 35 h 35"/>
                <a:gd name="T62" fmla="*/ 60 w 110"/>
                <a:gd name="T63" fmla="*/ 10 h 35"/>
                <a:gd name="T64" fmla="*/ 85 w 110"/>
                <a:gd name="T6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35">
                  <a:moveTo>
                    <a:pt x="110" y="9"/>
                  </a:moveTo>
                  <a:cubicBezTo>
                    <a:pt x="110" y="10"/>
                    <a:pt x="110" y="10"/>
                    <a:pt x="110" y="10"/>
                  </a:cubicBezTo>
                  <a:cubicBezTo>
                    <a:pt x="110" y="10"/>
                    <a:pt x="110" y="10"/>
                    <a:pt x="110" y="10"/>
                  </a:cubicBezTo>
                  <a:cubicBezTo>
                    <a:pt x="110" y="10"/>
                    <a:pt x="110" y="10"/>
                    <a:pt x="110" y="9"/>
                  </a:cubicBezTo>
                  <a:moveTo>
                    <a:pt x="110" y="9"/>
                  </a:moveTo>
                  <a:cubicBezTo>
                    <a:pt x="110" y="9"/>
                    <a:pt x="110" y="9"/>
                    <a:pt x="110" y="9"/>
                  </a:cubicBezTo>
                  <a:cubicBezTo>
                    <a:pt x="110" y="9"/>
                    <a:pt x="110" y="9"/>
                    <a:pt x="110" y="9"/>
                  </a:cubicBezTo>
                  <a:moveTo>
                    <a:pt x="109" y="9"/>
                  </a:moveTo>
                  <a:cubicBezTo>
                    <a:pt x="109" y="9"/>
                    <a:pt x="109" y="9"/>
                    <a:pt x="109" y="9"/>
                  </a:cubicBezTo>
                  <a:cubicBezTo>
                    <a:pt x="109" y="9"/>
                    <a:pt x="109" y="9"/>
                    <a:pt x="109" y="9"/>
                  </a:cubicBezTo>
                  <a:moveTo>
                    <a:pt x="109" y="9"/>
                  </a:moveTo>
                  <a:cubicBezTo>
                    <a:pt x="109" y="9"/>
                    <a:pt x="109" y="9"/>
                    <a:pt x="109" y="9"/>
                  </a:cubicBezTo>
                  <a:cubicBezTo>
                    <a:pt x="109" y="9"/>
                    <a:pt x="109" y="9"/>
                    <a:pt x="109" y="9"/>
                  </a:cubicBezTo>
                  <a:moveTo>
                    <a:pt x="99" y="2"/>
                  </a:moveTo>
                  <a:cubicBezTo>
                    <a:pt x="99" y="2"/>
                    <a:pt x="99" y="2"/>
                    <a:pt x="99" y="2"/>
                  </a:cubicBezTo>
                  <a:cubicBezTo>
                    <a:pt x="99" y="2"/>
                    <a:pt x="99" y="2"/>
                    <a:pt x="99" y="2"/>
                  </a:cubicBezTo>
                  <a:moveTo>
                    <a:pt x="98" y="2"/>
                  </a:moveTo>
                  <a:cubicBezTo>
                    <a:pt x="98" y="2"/>
                    <a:pt x="98" y="2"/>
                    <a:pt x="98" y="2"/>
                  </a:cubicBezTo>
                  <a:cubicBezTo>
                    <a:pt x="98" y="2"/>
                    <a:pt x="98" y="2"/>
                    <a:pt x="98" y="2"/>
                  </a:cubicBezTo>
                  <a:moveTo>
                    <a:pt x="88" y="0"/>
                  </a:moveTo>
                  <a:cubicBezTo>
                    <a:pt x="91" y="0"/>
                    <a:pt x="95" y="1"/>
                    <a:pt x="98" y="2"/>
                  </a:cubicBezTo>
                  <a:cubicBezTo>
                    <a:pt x="95" y="1"/>
                    <a:pt x="91" y="0"/>
                    <a:pt x="88" y="0"/>
                  </a:cubicBezTo>
                  <a:moveTo>
                    <a:pt x="88" y="0"/>
                  </a:moveTo>
                  <a:cubicBezTo>
                    <a:pt x="88" y="0"/>
                    <a:pt x="88" y="0"/>
                    <a:pt x="88" y="0"/>
                  </a:cubicBezTo>
                  <a:cubicBezTo>
                    <a:pt x="88" y="0"/>
                    <a:pt x="88" y="0"/>
                    <a:pt x="88" y="0"/>
                  </a:cubicBezTo>
                  <a:moveTo>
                    <a:pt x="87" y="0"/>
                  </a:moveTo>
                  <a:cubicBezTo>
                    <a:pt x="87" y="0"/>
                    <a:pt x="87" y="0"/>
                    <a:pt x="87" y="0"/>
                  </a:cubicBezTo>
                  <a:cubicBezTo>
                    <a:pt x="87" y="0"/>
                    <a:pt x="87" y="0"/>
                    <a:pt x="87" y="0"/>
                  </a:cubicBezTo>
                  <a:moveTo>
                    <a:pt x="85" y="0"/>
                  </a:moveTo>
                  <a:cubicBezTo>
                    <a:pt x="0" y="0"/>
                    <a:pt x="0" y="0"/>
                    <a:pt x="0" y="0"/>
                  </a:cubicBezTo>
                  <a:cubicBezTo>
                    <a:pt x="35" y="35"/>
                    <a:pt x="35" y="35"/>
                    <a:pt x="35" y="35"/>
                  </a:cubicBezTo>
                  <a:cubicBezTo>
                    <a:pt x="60" y="10"/>
                    <a:pt x="60" y="10"/>
                    <a:pt x="60" y="10"/>
                  </a:cubicBezTo>
                  <a:cubicBezTo>
                    <a:pt x="67" y="3"/>
                    <a:pt x="76" y="0"/>
                    <a:pt x="85" y="0"/>
                  </a:cubicBezTo>
                </a:path>
              </a:pathLst>
            </a:custGeom>
            <a:grpFill/>
            <a:ln>
              <a:solidFill>
                <a:srgbClr val="FCA72E"/>
              </a:solid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56" name="Freeform 64"/>
            <p:cNvSpPr>
              <a:spLocks/>
            </p:cNvSpPr>
            <p:nvPr/>
          </p:nvSpPr>
          <p:spPr bwMode="auto">
            <a:xfrm rot="16200000">
              <a:off x="5891507" y="2051356"/>
              <a:ext cx="506172" cy="348333"/>
            </a:xfrm>
            <a:custGeom>
              <a:avLst/>
              <a:gdLst>
                <a:gd name="T0" fmla="*/ 169 w 169"/>
                <a:gd name="T1" fmla="*/ 0 h 116"/>
                <a:gd name="T2" fmla="*/ 169 w 169"/>
                <a:gd name="T3" fmla="*/ 0 h 116"/>
                <a:gd name="T4" fmla="*/ 169 w 169"/>
                <a:gd name="T5" fmla="*/ 0 h 116"/>
                <a:gd name="T6" fmla="*/ 169 w 169"/>
                <a:gd name="T7" fmla="*/ 0 h 116"/>
                <a:gd name="T8" fmla="*/ 169 w 169"/>
                <a:gd name="T9" fmla="*/ 0 h 116"/>
                <a:gd name="T10" fmla="*/ 169 w 169"/>
                <a:gd name="T11" fmla="*/ 0 h 116"/>
                <a:gd name="T12" fmla="*/ 169 w 169"/>
                <a:gd name="T13" fmla="*/ 1 h 116"/>
                <a:gd name="T14" fmla="*/ 169 w 169"/>
                <a:gd name="T15" fmla="*/ 1 h 116"/>
                <a:gd name="T16" fmla="*/ 158 w 169"/>
                <a:gd name="T17" fmla="*/ 8 h 116"/>
                <a:gd name="T18" fmla="*/ 158 w 169"/>
                <a:gd name="T19" fmla="*/ 8 h 116"/>
                <a:gd name="T20" fmla="*/ 157 w 169"/>
                <a:gd name="T21" fmla="*/ 8 h 116"/>
                <a:gd name="T22" fmla="*/ 157 w 169"/>
                <a:gd name="T23" fmla="*/ 8 h 116"/>
                <a:gd name="T24" fmla="*/ 157 w 169"/>
                <a:gd name="T25" fmla="*/ 8 h 116"/>
                <a:gd name="T26" fmla="*/ 147 w 169"/>
                <a:gd name="T27" fmla="*/ 10 h 116"/>
                <a:gd name="T28" fmla="*/ 147 w 169"/>
                <a:gd name="T29" fmla="*/ 10 h 116"/>
                <a:gd name="T30" fmla="*/ 147 w 169"/>
                <a:gd name="T31" fmla="*/ 10 h 116"/>
                <a:gd name="T32" fmla="*/ 146 w 169"/>
                <a:gd name="T33" fmla="*/ 10 h 116"/>
                <a:gd name="T34" fmla="*/ 146 w 169"/>
                <a:gd name="T35" fmla="*/ 10 h 116"/>
                <a:gd name="T36" fmla="*/ 144 w 169"/>
                <a:gd name="T37" fmla="*/ 10 h 116"/>
                <a:gd name="T38" fmla="*/ 144 w 169"/>
                <a:gd name="T39" fmla="*/ 10 h 116"/>
                <a:gd name="T40" fmla="*/ 59 w 169"/>
                <a:gd name="T41" fmla="*/ 10 h 116"/>
                <a:gd name="T42" fmla="*/ 13 w 169"/>
                <a:gd name="T43" fmla="*/ 56 h 116"/>
                <a:gd name="T44" fmla="*/ 13 w 169"/>
                <a:gd name="T45" fmla="*/ 106 h 116"/>
                <a:gd name="T46" fmla="*/ 38 w 169"/>
                <a:gd name="T47" fmla="*/ 116 h 116"/>
                <a:gd name="T48" fmla="*/ 63 w 169"/>
                <a:gd name="T49" fmla="*/ 106 h 116"/>
                <a:gd name="T50" fmla="*/ 169 w 169"/>
                <a:gd name="T5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116">
                  <a:moveTo>
                    <a:pt x="169" y="0"/>
                  </a:move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1"/>
                    <a:pt x="169" y="1"/>
                  </a:cubicBezTo>
                  <a:cubicBezTo>
                    <a:pt x="169" y="1"/>
                    <a:pt x="169" y="1"/>
                    <a:pt x="169" y="1"/>
                  </a:cubicBezTo>
                  <a:cubicBezTo>
                    <a:pt x="165" y="4"/>
                    <a:pt x="162" y="6"/>
                    <a:pt x="158" y="8"/>
                  </a:cubicBezTo>
                  <a:cubicBezTo>
                    <a:pt x="158" y="8"/>
                    <a:pt x="158" y="8"/>
                    <a:pt x="158" y="8"/>
                  </a:cubicBezTo>
                  <a:cubicBezTo>
                    <a:pt x="157" y="8"/>
                    <a:pt x="157" y="8"/>
                    <a:pt x="157" y="8"/>
                  </a:cubicBezTo>
                  <a:cubicBezTo>
                    <a:pt x="157" y="8"/>
                    <a:pt x="157" y="8"/>
                    <a:pt x="157" y="8"/>
                  </a:cubicBezTo>
                  <a:cubicBezTo>
                    <a:pt x="157" y="8"/>
                    <a:pt x="157" y="8"/>
                    <a:pt x="157" y="8"/>
                  </a:cubicBezTo>
                  <a:cubicBezTo>
                    <a:pt x="154" y="9"/>
                    <a:pt x="150" y="10"/>
                    <a:pt x="147" y="10"/>
                  </a:cubicBezTo>
                  <a:cubicBezTo>
                    <a:pt x="147" y="10"/>
                    <a:pt x="147" y="10"/>
                    <a:pt x="147" y="10"/>
                  </a:cubicBezTo>
                  <a:cubicBezTo>
                    <a:pt x="147" y="10"/>
                    <a:pt x="147" y="10"/>
                    <a:pt x="147" y="10"/>
                  </a:cubicBezTo>
                  <a:cubicBezTo>
                    <a:pt x="147" y="10"/>
                    <a:pt x="146" y="10"/>
                    <a:pt x="146" y="10"/>
                  </a:cubicBezTo>
                  <a:cubicBezTo>
                    <a:pt x="146" y="10"/>
                    <a:pt x="146" y="10"/>
                    <a:pt x="146" y="10"/>
                  </a:cubicBezTo>
                  <a:cubicBezTo>
                    <a:pt x="146" y="10"/>
                    <a:pt x="145" y="10"/>
                    <a:pt x="144" y="10"/>
                  </a:cubicBezTo>
                  <a:cubicBezTo>
                    <a:pt x="144" y="10"/>
                    <a:pt x="144" y="10"/>
                    <a:pt x="144" y="10"/>
                  </a:cubicBezTo>
                  <a:cubicBezTo>
                    <a:pt x="59" y="10"/>
                    <a:pt x="59" y="10"/>
                    <a:pt x="59" y="10"/>
                  </a:cubicBezTo>
                  <a:cubicBezTo>
                    <a:pt x="13" y="56"/>
                    <a:pt x="13" y="56"/>
                    <a:pt x="13" y="56"/>
                  </a:cubicBezTo>
                  <a:cubicBezTo>
                    <a:pt x="0" y="70"/>
                    <a:pt x="0" y="92"/>
                    <a:pt x="13" y="106"/>
                  </a:cubicBezTo>
                  <a:cubicBezTo>
                    <a:pt x="20" y="113"/>
                    <a:pt x="29" y="116"/>
                    <a:pt x="38" y="116"/>
                  </a:cubicBezTo>
                  <a:cubicBezTo>
                    <a:pt x="48" y="116"/>
                    <a:pt x="57" y="113"/>
                    <a:pt x="63" y="106"/>
                  </a:cubicBezTo>
                  <a:cubicBezTo>
                    <a:pt x="169" y="0"/>
                    <a:pt x="169" y="0"/>
                    <a:pt x="169" y="0"/>
                  </a:cubicBezTo>
                </a:path>
              </a:pathLst>
            </a:custGeom>
            <a:grpFill/>
            <a:ln>
              <a:solidFill>
                <a:srgbClr val="FCA72E"/>
              </a:solid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57" name="Freeform 65"/>
            <p:cNvSpPr>
              <a:spLocks noEditPoints="1"/>
            </p:cNvSpPr>
            <p:nvPr/>
          </p:nvSpPr>
          <p:spPr bwMode="auto">
            <a:xfrm rot="16200000">
              <a:off x="5782652" y="2084013"/>
              <a:ext cx="329285" cy="106132"/>
            </a:xfrm>
            <a:custGeom>
              <a:avLst/>
              <a:gdLst>
                <a:gd name="T0" fmla="*/ 87 w 110"/>
                <a:gd name="T1" fmla="*/ 35 h 35"/>
                <a:gd name="T2" fmla="*/ 87 w 110"/>
                <a:gd name="T3" fmla="*/ 35 h 35"/>
                <a:gd name="T4" fmla="*/ 87 w 110"/>
                <a:gd name="T5" fmla="*/ 35 h 35"/>
                <a:gd name="T6" fmla="*/ 88 w 110"/>
                <a:gd name="T7" fmla="*/ 35 h 35"/>
                <a:gd name="T8" fmla="*/ 88 w 110"/>
                <a:gd name="T9" fmla="*/ 35 h 35"/>
                <a:gd name="T10" fmla="*/ 88 w 110"/>
                <a:gd name="T11" fmla="*/ 35 h 35"/>
                <a:gd name="T12" fmla="*/ 98 w 110"/>
                <a:gd name="T13" fmla="*/ 33 h 35"/>
                <a:gd name="T14" fmla="*/ 88 w 110"/>
                <a:gd name="T15" fmla="*/ 35 h 35"/>
                <a:gd name="T16" fmla="*/ 98 w 110"/>
                <a:gd name="T17" fmla="*/ 33 h 35"/>
                <a:gd name="T18" fmla="*/ 98 w 110"/>
                <a:gd name="T19" fmla="*/ 33 h 35"/>
                <a:gd name="T20" fmla="*/ 98 w 110"/>
                <a:gd name="T21" fmla="*/ 33 h 35"/>
                <a:gd name="T22" fmla="*/ 98 w 110"/>
                <a:gd name="T23" fmla="*/ 33 h 35"/>
                <a:gd name="T24" fmla="*/ 99 w 110"/>
                <a:gd name="T25" fmla="*/ 33 h 35"/>
                <a:gd name="T26" fmla="*/ 99 w 110"/>
                <a:gd name="T27" fmla="*/ 33 h 35"/>
                <a:gd name="T28" fmla="*/ 99 w 110"/>
                <a:gd name="T29" fmla="*/ 33 h 35"/>
                <a:gd name="T30" fmla="*/ 110 w 110"/>
                <a:gd name="T31" fmla="*/ 26 h 35"/>
                <a:gd name="T32" fmla="*/ 110 w 110"/>
                <a:gd name="T33" fmla="*/ 26 h 35"/>
                <a:gd name="T34" fmla="*/ 110 w 110"/>
                <a:gd name="T35" fmla="*/ 26 h 35"/>
                <a:gd name="T36" fmla="*/ 110 w 110"/>
                <a:gd name="T37" fmla="*/ 25 h 35"/>
                <a:gd name="T38" fmla="*/ 110 w 110"/>
                <a:gd name="T39" fmla="*/ 25 h 35"/>
                <a:gd name="T40" fmla="*/ 110 w 110"/>
                <a:gd name="T41" fmla="*/ 25 h 35"/>
                <a:gd name="T42" fmla="*/ 110 w 110"/>
                <a:gd name="T43" fmla="*/ 25 h 35"/>
                <a:gd name="T44" fmla="*/ 110 w 110"/>
                <a:gd name="T45" fmla="*/ 25 h 35"/>
                <a:gd name="T46" fmla="*/ 110 w 110"/>
                <a:gd name="T47" fmla="*/ 25 h 35"/>
                <a:gd name="T48" fmla="*/ 110 w 110"/>
                <a:gd name="T49" fmla="*/ 25 h 35"/>
                <a:gd name="T50" fmla="*/ 110 w 110"/>
                <a:gd name="T51" fmla="*/ 25 h 35"/>
                <a:gd name="T52" fmla="*/ 110 w 110"/>
                <a:gd name="T53" fmla="*/ 25 h 35"/>
                <a:gd name="T54" fmla="*/ 110 w 110"/>
                <a:gd name="T55" fmla="*/ 25 h 35"/>
                <a:gd name="T56" fmla="*/ 35 w 110"/>
                <a:gd name="T57" fmla="*/ 0 h 35"/>
                <a:gd name="T58" fmla="*/ 0 w 110"/>
                <a:gd name="T59" fmla="*/ 35 h 35"/>
                <a:gd name="T60" fmla="*/ 85 w 110"/>
                <a:gd name="T61" fmla="*/ 35 h 35"/>
                <a:gd name="T62" fmla="*/ 60 w 110"/>
                <a:gd name="T63" fmla="*/ 25 h 35"/>
                <a:gd name="T64" fmla="*/ 35 w 110"/>
                <a:gd name="T6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35">
                  <a:moveTo>
                    <a:pt x="87" y="35"/>
                  </a:moveTo>
                  <a:cubicBezTo>
                    <a:pt x="87" y="35"/>
                    <a:pt x="87" y="35"/>
                    <a:pt x="87" y="35"/>
                  </a:cubicBezTo>
                  <a:cubicBezTo>
                    <a:pt x="87" y="35"/>
                    <a:pt x="87" y="35"/>
                    <a:pt x="87" y="35"/>
                  </a:cubicBezTo>
                  <a:moveTo>
                    <a:pt x="88" y="35"/>
                  </a:moveTo>
                  <a:cubicBezTo>
                    <a:pt x="88" y="35"/>
                    <a:pt x="88" y="35"/>
                    <a:pt x="88" y="35"/>
                  </a:cubicBezTo>
                  <a:cubicBezTo>
                    <a:pt x="88" y="35"/>
                    <a:pt x="88" y="35"/>
                    <a:pt x="88" y="35"/>
                  </a:cubicBezTo>
                  <a:moveTo>
                    <a:pt x="98" y="33"/>
                  </a:moveTo>
                  <a:cubicBezTo>
                    <a:pt x="95" y="34"/>
                    <a:pt x="91" y="35"/>
                    <a:pt x="88" y="35"/>
                  </a:cubicBezTo>
                  <a:cubicBezTo>
                    <a:pt x="91" y="35"/>
                    <a:pt x="95" y="34"/>
                    <a:pt x="98" y="33"/>
                  </a:cubicBezTo>
                  <a:moveTo>
                    <a:pt x="98" y="33"/>
                  </a:moveTo>
                  <a:cubicBezTo>
                    <a:pt x="98" y="33"/>
                    <a:pt x="98" y="33"/>
                    <a:pt x="98" y="33"/>
                  </a:cubicBezTo>
                  <a:cubicBezTo>
                    <a:pt x="98" y="33"/>
                    <a:pt x="98" y="33"/>
                    <a:pt x="98" y="33"/>
                  </a:cubicBezTo>
                  <a:moveTo>
                    <a:pt x="99" y="33"/>
                  </a:moveTo>
                  <a:cubicBezTo>
                    <a:pt x="99" y="33"/>
                    <a:pt x="99" y="33"/>
                    <a:pt x="99" y="33"/>
                  </a:cubicBezTo>
                  <a:cubicBezTo>
                    <a:pt x="99" y="33"/>
                    <a:pt x="99" y="33"/>
                    <a:pt x="99" y="33"/>
                  </a:cubicBezTo>
                  <a:moveTo>
                    <a:pt x="110" y="26"/>
                  </a:moveTo>
                  <a:cubicBezTo>
                    <a:pt x="110" y="26"/>
                    <a:pt x="110" y="26"/>
                    <a:pt x="110" y="26"/>
                  </a:cubicBezTo>
                  <a:cubicBezTo>
                    <a:pt x="110" y="26"/>
                    <a:pt x="110" y="26"/>
                    <a:pt x="110" y="26"/>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cubicBezTo>
                    <a:pt x="110" y="25"/>
                    <a:pt x="110" y="25"/>
                    <a:pt x="110" y="25"/>
                  </a:cubicBezTo>
                  <a:moveTo>
                    <a:pt x="35" y="0"/>
                  </a:moveTo>
                  <a:cubicBezTo>
                    <a:pt x="0" y="35"/>
                    <a:pt x="0" y="35"/>
                    <a:pt x="0" y="35"/>
                  </a:cubicBezTo>
                  <a:cubicBezTo>
                    <a:pt x="85" y="35"/>
                    <a:pt x="85" y="35"/>
                    <a:pt x="85" y="35"/>
                  </a:cubicBezTo>
                  <a:cubicBezTo>
                    <a:pt x="76" y="35"/>
                    <a:pt x="67" y="32"/>
                    <a:pt x="60" y="25"/>
                  </a:cubicBezTo>
                  <a:cubicBezTo>
                    <a:pt x="35" y="0"/>
                    <a:pt x="35" y="0"/>
                    <a:pt x="35" y="0"/>
                  </a:cubicBezTo>
                </a:path>
              </a:pathLst>
            </a:custGeom>
            <a:grpFill/>
            <a:ln>
              <a:solidFill>
                <a:srgbClr val="FCA72E"/>
              </a:solid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58" name="Freeform 66"/>
            <p:cNvSpPr>
              <a:spLocks noEditPoints="1"/>
            </p:cNvSpPr>
            <p:nvPr/>
          </p:nvSpPr>
          <p:spPr bwMode="auto">
            <a:xfrm rot="16200000">
              <a:off x="5845243" y="1893518"/>
              <a:ext cx="100691" cy="209543"/>
            </a:xfrm>
            <a:custGeom>
              <a:avLst/>
              <a:gdLst>
                <a:gd name="T0" fmla="*/ 0 w 33"/>
                <a:gd name="T1" fmla="*/ 70 h 70"/>
                <a:gd name="T2" fmla="*/ 0 w 33"/>
                <a:gd name="T3" fmla="*/ 70 h 70"/>
                <a:gd name="T4" fmla="*/ 3 w 33"/>
                <a:gd name="T5" fmla="*/ 70 h 70"/>
                <a:gd name="T6" fmla="*/ 3 w 33"/>
                <a:gd name="T7" fmla="*/ 70 h 70"/>
                <a:gd name="T8" fmla="*/ 3 w 33"/>
                <a:gd name="T9" fmla="*/ 70 h 70"/>
                <a:gd name="T10" fmla="*/ 13 w 33"/>
                <a:gd name="T11" fmla="*/ 68 h 70"/>
                <a:gd name="T12" fmla="*/ 13 w 33"/>
                <a:gd name="T13" fmla="*/ 68 h 70"/>
                <a:gd name="T14" fmla="*/ 13 w 33"/>
                <a:gd name="T15" fmla="*/ 68 h 70"/>
                <a:gd name="T16" fmla="*/ 25 w 33"/>
                <a:gd name="T17" fmla="*/ 61 h 70"/>
                <a:gd name="T18" fmla="*/ 25 w 33"/>
                <a:gd name="T19" fmla="*/ 61 h 70"/>
                <a:gd name="T20" fmla="*/ 25 w 33"/>
                <a:gd name="T21" fmla="*/ 61 h 70"/>
                <a:gd name="T22" fmla="*/ 25 w 33"/>
                <a:gd name="T23" fmla="*/ 60 h 70"/>
                <a:gd name="T24" fmla="*/ 25 w 33"/>
                <a:gd name="T25" fmla="*/ 60 h 70"/>
                <a:gd name="T26" fmla="*/ 25 w 33"/>
                <a:gd name="T27" fmla="*/ 60 h 70"/>
                <a:gd name="T28" fmla="*/ 26 w 33"/>
                <a:gd name="T29" fmla="*/ 60 h 70"/>
                <a:gd name="T30" fmla="*/ 26 w 33"/>
                <a:gd name="T31" fmla="*/ 60 h 70"/>
                <a:gd name="T32" fmla="*/ 26 w 33"/>
                <a:gd name="T33" fmla="*/ 60 h 70"/>
                <a:gd name="T34" fmla="*/ 26 w 33"/>
                <a:gd name="T35" fmla="*/ 59 h 70"/>
                <a:gd name="T36" fmla="*/ 26 w 33"/>
                <a:gd name="T37" fmla="*/ 59 h 70"/>
                <a:gd name="T38" fmla="*/ 26 w 33"/>
                <a:gd name="T39" fmla="*/ 59 h 70"/>
                <a:gd name="T40" fmla="*/ 33 w 33"/>
                <a:gd name="T41" fmla="*/ 49 h 70"/>
                <a:gd name="T42" fmla="*/ 33 w 33"/>
                <a:gd name="T43" fmla="*/ 49 h 70"/>
                <a:gd name="T44" fmla="*/ 33 w 33"/>
                <a:gd name="T45" fmla="*/ 20 h 70"/>
                <a:gd name="T46" fmla="*/ 26 w 33"/>
                <a:gd name="T47" fmla="*/ 11 h 70"/>
                <a:gd name="T48" fmla="*/ 26 w 33"/>
                <a:gd name="T49" fmla="*/ 11 h 70"/>
                <a:gd name="T50" fmla="*/ 26 w 33"/>
                <a:gd name="T51" fmla="*/ 11 h 70"/>
                <a:gd name="T52" fmla="*/ 26 w 33"/>
                <a:gd name="T53" fmla="*/ 11 h 70"/>
                <a:gd name="T54" fmla="*/ 26 w 33"/>
                <a:gd name="T55" fmla="*/ 11 h 70"/>
                <a:gd name="T56" fmla="*/ 25 w 33"/>
                <a:gd name="T57" fmla="*/ 9 h 70"/>
                <a:gd name="T58" fmla="*/ 24 w 33"/>
                <a:gd name="T59" fmla="*/ 9 h 70"/>
                <a:gd name="T60" fmla="*/ 24 w 33"/>
                <a:gd name="T61" fmla="*/ 9 h 70"/>
                <a:gd name="T62" fmla="*/ 24 w 33"/>
                <a:gd name="T63" fmla="*/ 9 h 70"/>
                <a:gd name="T64" fmla="*/ 14 w 33"/>
                <a:gd name="T65" fmla="*/ 2 h 70"/>
                <a:gd name="T66" fmla="*/ 14 w 33"/>
                <a:gd name="T67" fmla="*/ 2 h 70"/>
                <a:gd name="T68" fmla="*/ 14 w 33"/>
                <a:gd name="T69" fmla="*/ 2 h 70"/>
                <a:gd name="T70" fmla="*/ 13 w 33"/>
                <a:gd name="T71" fmla="*/ 2 h 70"/>
                <a:gd name="T72" fmla="*/ 13 w 33"/>
                <a:gd name="T73" fmla="*/ 2 h 70"/>
                <a:gd name="T74" fmla="*/ 3 w 33"/>
                <a:gd name="T75" fmla="*/ 0 h 70"/>
                <a:gd name="T76" fmla="*/ 2 w 33"/>
                <a:gd name="T77" fmla="*/ 0 h 70"/>
                <a:gd name="T78" fmla="*/ 2 w 33"/>
                <a:gd name="T79" fmla="*/ 0 h 70"/>
                <a:gd name="T80" fmla="*/ 0 w 33"/>
                <a:gd name="T81" fmla="*/ 0 h 70"/>
                <a:gd name="T82" fmla="*/ 2 w 33"/>
                <a:gd name="T8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70">
                  <a:moveTo>
                    <a:pt x="2" y="70"/>
                  </a:moveTo>
                  <a:cubicBezTo>
                    <a:pt x="2" y="70"/>
                    <a:pt x="1" y="70"/>
                    <a:pt x="0" y="70"/>
                  </a:cubicBezTo>
                  <a:cubicBezTo>
                    <a:pt x="0" y="70"/>
                    <a:pt x="0" y="70"/>
                    <a:pt x="0" y="70"/>
                  </a:cubicBezTo>
                  <a:cubicBezTo>
                    <a:pt x="0" y="70"/>
                    <a:pt x="0" y="70"/>
                    <a:pt x="0" y="70"/>
                  </a:cubicBezTo>
                  <a:cubicBezTo>
                    <a:pt x="1" y="70"/>
                    <a:pt x="2" y="70"/>
                    <a:pt x="2" y="70"/>
                  </a:cubicBezTo>
                  <a:moveTo>
                    <a:pt x="3" y="70"/>
                  </a:moveTo>
                  <a:cubicBezTo>
                    <a:pt x="3" y="70"/>
                    <a:pt x="2" y="70"/>
                    <a:pt x="2" y="70"/>
                  </a:cubicBezTo>
                  <a:cubicBezTo>
                    <a:pt x="2" y="70"/>
                    <a:pt x="3" y="70"/>
                    <a:pt x="3" y="70"/>
                  </a:cubicBezTo>
                  <a:moveTo>
                    <a:pt x="3" y="70"/>
                  </a:moveTo>
                  <a:cubicBezTo>
                    <a:pt x="3" y="70"/>
                    <a:pt x="3" y="70"/>
                    <a:pt x="3" y="70"/>
                  </a:cubicBezTo>
                  <a:cubicBezTo>
                    <a:pt x="3" y="70"/>
                    <a:pt x="3" y="70"/>
                    <a:pt x="3" y="70"/>
                  </a:cubicBezTo>
                  <a:moveTo>
                    <a:pt x="13" y="68"/>
                  </a:moveTo>
                  <a:cubicBezTo>
                    <a:pt x="13" y="68"/>
                    <a:pt x="13" y="68"/>
                    <a:pt x="13" y="68"/>
                  </a:cubicBezTo>
                  <a:cubicBezTo>
                    <a:pt x="13" y="68"/>
                    <a:pt x="13" y="68"/>
                    <a:pt x="13" y="68"/>
                  </a:cubicBezTo>
                  <a:moveTo>
                    <a:pt x="14" y="68"/>
                  </a:moveTo>
                  <a:cubicBezTo>
                    <a:pt x="13" y="68"/>
                    <a:pt x="13" y="68"/>
                    <a:pt x="13" y="68"/>
                  </a:cubicBezTo>
                  <a:cubicBezTo>
                    <a:pt x="13" y="68"/>
                    <a:pt x="13" y="68"/>
                    <a:pt x="14" y="68"/>
                  </a:cubicBezTo>
                  <a:moveTo>
                    <a:pt x="25" y="61"/>
                  </a:moveTo>
                  <a:cubicBezTo>
                    <a:pt x="22" y="64"/>
                    <a:pt x="18" y="66"/>
                    <a:pt x="14" y="68"/>
                  </a:cubicBezTo>
                  <a:cubicBezTo>
                    <a:pt x="18" y="66"/>
                    <a:pt x="21" y="64"/>
                    <a:pt x="25" y="61"/>
                  </a:cubicBezTo>
                  <a:moveTo>
                    <a:pt x="25" y="60"/>
                  </a:moveTo>
                  <a:cubicBezTo>
                    <a:pt x="25" y="60"/>
                    <a:pt x="25" y="61"/>
                    <a:pt x="25" y="61"/>
                  </a:cubicBezTo>
                  <a:cubicBezTo>
                    <a:pt x="25" y="61"/>
                    <a:pt x="25" y="60"/>
                    <a:pt x="25" y="60"/>
                  </a:cubicBezTo>
                  <a:moveTo>
                    <a:pt x="25" y="60"/>
                  </a:moveTo>
                  <a:cubicBezTo>
                    <a:pt x="25" y="60"/>
                    <a:pt x="25" y="60"/>
                    <a:pt x="25" y="60"/>
                  </a:cubicBezTo>
                  <a:cubicBezTo>
                    <a:pt x="25" y="60"/>
                    <a:pt x="25" y="60"/>
                    <a:pt x="25" y="60"/>
                  </a:cubicBezTo>
                  <a:moveTo>
                    <a:pt x="25" y="60"/>
                  </a:moveTo>
                  <a:cubicBezTo>
                    <a:pt x="25" y="60"/>
                    <a:pt x="25" y="60"/>
                    <a:pt x="25" y="60"/>
                  </a:cubicBezTo>
                  <a:cubicBezTo>
                    <a:pt x="25" y="60"/>
                    <a:pt x="25" y="60"/>
                    <a:pt x="25"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26" y="59"/>
                  </a:moveTo>
                  <a:cubicBezTo>
                    <a:pt x="26" y="59"/>
                    <a:pt x="26" y="59"/>
                    <a:pt x="26" y="60"/>
                  </a:cubicBezTo>
                  <a:cubicBezTo>
                    <a:pt x="26" y="59"/>
                    <a:pt x="26" y="59"/>
                    <a:pt x="26" y="59"/>
                  </a:cubicBezTo>
                  <a:moveTo>
                    <a:pt x="33" y="49"/>
                  </a:moveTo>
                  <a:cubicBezTo>
                    <a:pt x="31" y="53"/>
                    <a:pt x="29" y="56"/>
                    <a:pt x="26" y="59"/>
                  </a:cubicBezTo>
                  <a:cubicBezTo>
                    <a:pt x="29" y="56"/>
                    <a:pt x="31" y="53"/>
                    <a:pt x="33" y="49"/>
                  </a:cubicBezTo>
                  <a:moveTo>
                    <a:pt x="33" y="49"/>
                  </a:moveTo>
                  <a:cubicBezTo>
                    <a:pt x="33" y="49"/>
                    <a:pt x="33" y="49"/>
                    <a:pt x="33" y="49"/>
                  </a:cubicBezTo>
                  <a:cubicBezTo>
                    <a:pt x="33" y="49"/>
                    <a:pt x="33" y="49"/>
                    <a:pt x="33" y="49"/>
                  </a:cubicBezTo>
                  <a:moveTo>
                    <a:pt x="32" y="20"/>
                  </a:moveTo>
                  <a:cubicBezTo>
                    <a:pt x="33" y="20"/>
                    <a:pt x="33" y="20"/>
                    <a:pt x="33" y="20"/>
                  </a:cubicBezTo>
                  <a:cubicBezTo>
                    <a:pt x="33" y="20"/>
                    <a:pt x="33" y="20"/>
                    <a:pt x="32" y="20"/>
                  </a:cubicBezTo>
                  <a:moveTo>
                    <a:pt x="26" y="11"/>
                  </a:moveTo>
                  <a:cubicBezTo>
                    <a:pt x="29" y="14"/>
                    <a:pt x="31" y="17"/>
                    <a:pt x="32" y="20"/>
                  </a:cubicBezTo>
                  <a:cubicBezTo>
                    <a:pt x="31" y="17"/>
                    <a:pt x="29" y="14"/>
                    <a:pt x="26" y="11"/>
                  </a:cubicBezTo>
                  <a:moveTo>
                    <a:pt x="26" y="11"/>
                  </a:moveTo>
                  <a:cubicBezTo>
                    <a:pt x="26" y="11"/>
                    <a:pt x="26" y="11"/>
                    <a:pt x="26" y="11"/>
                  </a:cubicBezTo>
                  <a:cubicBezTo>
                    <a:pt x="26" y="11"/>
                    <a:pt x="26" y="11"/>
                    <a:pt x="26" y="11"/>
                  </a:cubicBezTo>
                  <a:moveTo>
                    <a:pt x="26" y="11"/>
                  </a:moveTo>
                  <a:cubicBezTo>
                    <a:pt x="26" y="11"/>
                    <a:pt x="26" y="11"/>
                    <a:pt x="26" y="11"/>
                  </a:cubicBezTo>
                  <a:cubicBezTo>
                    <a:pt x="26" y="11"/>
                    <a:pt x="26" y="11"/>
                    <a:pt x="26" y="11"/>
                  </a:cubicBezTo>
                  <a:moveTo>
                    <a:pt x="25" y="9"/>
                  </a:moveTo>
                  <a:cubicBezTo>
                    <a:pt x="25" y="9"/>
                    <a:pt x="25" y="9"/>
                    <a:pt x="25" y="9"/>
                  </a:cubicBezTo>
                  <a:cubicBezTo>
                    <a:pt x="25" y="9"/>
                    <a:pt x="25" y="9"/>
                    <a:pt x="25" y="9"/>
                  </a:cubicBezTo>
                  <a:moveTo>
                    <a:pt x="24" y="9"/>
                  </a:moveTo>
                  <a:cubicBezTo>
                    <a:pt x="25" y="9"/>
                    <a:pt x="25" y="9"/>
                    <a:pt x="25" y="9"/>
                  </a:cubicBezTo>
                  <a:cubicBezTo>
                    <a:pt x="25" y="9"/>
                    <a:pt x="25" y="9"/>
                    <a:pt x="24" y="9"/>
                  </a:cubicBezTo>
                  <a:moveTo>
                    <a:pt x="24" y="9"/>
                  </a:moveTo>
                  <a:cubicBezTo>
                    <a:pt x="24" y="9"/>
                    <a:pt x="24" y="9"/>
                    <a:pt x="24" y="9"/>
                  </a:cubicBezTo>
                  <a:cubicBezTo>
                    <a:pt x="24" y="9"/>
                    <a:pt x="24" y="9"/>
                    <a:pt x="24" y="9"/>
                  </a:cubicBezTo>
                  <a:moveTo>
                    <a:pt x="14" y="2"/>
                  </a:moveTo>
                  <a:cubicBezTo>
                    <a:pt x="18" y="4"/>
                    <a:pt x="21" y="6"/>
                    <a:pt x="24" y="9"/>
                  </a:cubicBezTo>
                  <a:cubicBezTo>
                    <a:pt x="21" y="6"/>
                    <a:pt x="17" y="4"/>
                    <a:pt x="14" y="2"/>
                  </a:cubicBezTo>
                  <a:moveTo>
                    <a:pt x="13" y="2"/>
                  </a:moveTo>
                  <a:cubicBezTo>
                    <a:pt x="13" y="2"/>
                    <a:pt x="13" y="2"/>
                    <a:pt x="14" y="2"/>
                  </a:cubicBezTo>
                  <a:cubicBezTo>
                    <a:pt x="13" y="2"/>
                    <a:pt x="13" y="2"/>
                    <a:pt x="13" y="2"/>
                  </a:cubicBezTo>
                  <a:moveTo>
                    <a:pt x="13" y="2"/>
                  </a:moveTo>
                  <a:cubicBezTo>
                    <a:pt x="13" y="2"/>
                    <a:pt x="13" y="2"/>
                    <a:pt x="13" y="2"/>
                  </a:cubicBezTo>
                  <a:cubicBezTo>
                    <a:pt x="13" y="2"/>
                    <a:pt x="13" y="2"/>
                    <a:pt x="13" y="2"/>
                  </a:cubicBezTo>
                  <a:moveTo>
                    <a:pt x="3" y="0"/>
                  </a:moveTo>
                  <a:cubicBezTo>
                    <a:pt x="3" y="0"/>
                    <a:pt x="3" y="0"/>
                    <a:pt x="3" y="0"/>
                  </a:cubicBezTo>
                  <a:cubicBezTo>
                    <a:pt x="3" y="0"/>
                    <a:pt x="3" y="0"/>
                    <a:pt x="3" y="0"/>
                  </a:cubicBezTo>
                  <a:moveTo>
                    <a:pt x="2" y="0"/>
                  </a:moveTo>
                  <a:cubicBezTo>
                    <a:pt x="2" y="0"/>
                    <a:pt x="3" y="0"/>
                    <a:pt x="3" y="0"/>
                  </a:cubicBezTo>
                  <a:cubicBezTo>
                    <a:pt x="3" y="0"/>
                    <a:pt x="2" y="0"/>
                    <a:pt x="2" y="0"/>
                  </a:cubicBezTo>
                  <a:moveTo>
                    <a:pt x="0" y="0"/>
                  </a:moveTo>
                  <a:cubicBezTo>
                    <a:pt x="0" y="0"/>
                    <a:pt x="0" y="0"/>
                    <a:pt x="0" y="0"/>
                  </a:cubicBezTo>
                  <a:cubicBezTo>
                    <a:pt x="0" y="0"/>
                    <a:pt x="0" y="0"/>
                    <a:pt x="0" y="0"/>
                  </a:cubicBezTo>
                  <a:cubicBezTo>
                    <a:pt x="1" y="0"/>
                    <a:pt x="2" y="0"/>
                    <a:pt x="2" y="0"/>
                  </a:cubicBezTo>
                  <a:cubicBezTo>
                    <a:pt x="2" y="0"/>
                    <a:pt x="1" y="0"/>
                    <a:pt x="0" y="0"/>
                  </a:cubicBezTo>
                </a:path>
              </a:pathLst>
            </a:custGeom>
            <a:grpFill/>
            <a:ln w="9525">
              <a:solidFill>
                <a:srgbClr val="FCA72E"/>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59" name="Freeform 67"/>
            <p:cNvSpPr>
              <a:spLocks/>
            </p:cNvSpPr>
            <p:nvPr/>
          </p:nvSpPr>
          <p:spPr bwMode="auto">
            <a:xfrm rot="16200000">
              <a:off x="5766323" y="1960192"/>
              <a:ext cx="258529" cy="209543"/>
            </a:xfrm>
            <a:custGeom>
              <a:avLst/>
              <a:gdLst>
                <a:gd name="T0" fmla="*/ 50 w 86"/>
                <a:gd name="T1" fmla="*/ 0 h 70"/>
                <a:gd name="T2" fmla="*/ 0 w 86"/>
                <a:gd name="T3" fmla="*/ 35 h 70"/>
                <a:gd name="T4" fmla="*/ 50 w 86"/>
                <a:gd name="T5" fmla="*/ 70 h 70"/>
                <a:gd name="T6" fmla="*/ 52 w 86"/>
                <a:gd name="T7" fmla="*/ 70 h 70"/>
                <a:gd name="T8" fmla="*/ 53 w 86"/>
                <a:gd name="T9" fmla="*/ 70 h 70"/>
                <a:gd name="T10" fmla="*/ 53 w 86"/>
                <a:gd name="T11" fmla="*/ 70 h 70"/>
                <a:gd name="T12" fmla="*/ 63 w 86"/>
                <a:gd name="T13" fmla="*/ 68 h 70"/>
                <a:gd name="T14" fmla="*/ 64 w 86"/>
                <a:gd name="T15" fmla="*/ 68 h 70"/>
                <a:gd name="T16" fmla="*/ 75 w 86"/>
                <a:gd name="T17" fmla="*/ 61 h 70"/>
                <a:gd name="T18" fmla="*/ 75 w 86"/>
                <a:gd name="T19" fmla="*/ 60 h 70"/>
                <a:gd name="T20" fmla="*/ 75 w 86"/>
                <a:gd name="T21" fmla="*/ 60 h 70"/>
                <a:gd name="T22" fmla="*/ 75 w 86"/>
                <a:gd name="T23" fmla="*/ 60 h 70"/>
                <a:gd name="T24" fmla="*/ 75 w 86"/>
                <a:gd name="T25" fmla="*/ 60 h 70"/>
                <a:gd name="T26" fmla="*/ 76 w 86"/>
                <a:gd name="T27" fmla="*/ 60 h 70"/>
                <a:gd name="T28" fmla="*/ 76 w 86"/>
                <a:gd name="T29" fmla="*/ 60 h 70"/>
                <a:gd name="T30" fmla="*/ 76 w 86"/>
                <a:gd name="T31" fmla="*/ 59 h 70"/>
                <a:gd name="T32" fmla="*/ 83 w 86"/>
                <a:gd name="T33" fmla="*/ 49 h 70"/>
                <a:gd name="T34" fmla="*/ 83 w 86"/>
                <a:gd name="T35" fmla="*/ 49 h 70"/>
                <a:gd name="T36" fmla="*/ 83 w 86"/>
                <a:gd name="T37" fmla="*/ 20 h 70"/>
                <a:gd name="T38" fmla="*/ 82 w 86"/>
                <a:gd name="T39" fmla="*/ 20 h 70"/>
                <a:gd name="T40" fmla="*/ 76 w 86"/>
                <a:gd name="T41" fmla="*/ 11 h 70"/>
                <a:gd name="T42" fmla="*/ 76 w 86"/>
                <a:gd name="T43" fmla="*/ 11 h 70"/>
                <a:gd name="T44" fmla="*/ 75 w 86"/>
                <a:gd name="T45" fmla="*/ 10 h 70"/>
                <a:gd name="T46" fmla="*/ 75 w 86"/>
                <a:gd name="T47" fmla="*/ 9 h 70"/>
                <a:gd name="T48" fmla="*/ 75 w 86"/>
                <a:gd name="T49" fmla="*/ 9 h 70"/>
                <a:gd name="T50" fmla="*/ 74 w 86"/>
                <a:gd name="T51" fmla="*/ 9 h 70"/>
                <a:gd name="T52" fmla="*/ 74 w 86"/>
                <a:gd name="T53" fmla="*/ 9 h 70"/>
                <a:gd name="T54" fmla="*/ 64 w 86"/>
                <a:gd name="T55" fmla="*/ 2 h 70"/>
                <a:gd name="T56" fmla="*/ 63 w 86"/>
                <a:gd name="T57" fmla="*/ 2 h 70"/>
                <a:gd name="T58" fmla="*/ 53 w 86"/>
                <a:gd name="T59" fmla="*/ 0 h 70"/>
                <a:gd name="T60" fmla="*/ 53 w 86"/>
                <a:gd name="T61" fmla="*/ 0 h 70"/>
                <a:gd name="T62" fmla="*/ 52 w 86"/>
                <a:gd name="T6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 h="70">
                  <a:moveTo>
                    <a:pt x="50" y="0"/>
                  </a:moveTo>
                  <a:cubicBezTo>
                    <a:pt x="50" y="0"/>
                    <a:pt x="50" y="0"/>
                    <a:pt x="50" y="0"/>
                  </a:cubicBezTo>
                  <a:cubicBezTo>
                    <a:pt x="41" y="0"/>
                    <a:pt x="32" y="3"/>
                    <a:pt x="25" y="10"/>
                  </a:cubicBezTo>
                  <a:cubicBezTo>
                    <a:pt x="0" y="35"/>
                    <a:pt x="0" y="35"/>
                    <a:pt x="0" y="35"/>
                  </a:cubicBezTo>
                  <a:cubicBezTo>
                    <a:pt x="25" y="60"/>
                    <a:pt x="25" y="60"/>
                    <a:pt x="25" y="60"/>
                  </a:cubicBezTo>
                  <a:cubicBezTo>
                    <a:pt x="32" y="67"/>
                    <a:pt x="41" y="70"/>
                    <a:pt x="50" y="70"/>
                  </a:cubicBezTo>
                  <a:cubicBezTo>
                    <a:pt x="50" y="70"/>
                    <a:pt x="50" y="70"/>
                    <a:pt x="50" y="70"/>
                  </a:cubicBezTo>
                  <a:cubicBezTo>
                    <a:pt x="51" y="70"/>
                    <a:pt x="52" y="70"/>
                    <a:pt x="52" y="70"/>
                  </a:cubicBezTo>
                  <a:cubicBezTo>
                    <a:pt x="52" y="70"/>
                    <a:pt x="52" y="70"/>
                    <a:pt x="52" y="70"/>
                  </a:cubicBezTo>
                  <a:cubicBezTo>
                    <a:pt x="52" y="70"/>
                    <a:pt x="53" y="70"/>
                    <a:pt x="53" y="70"/>
                  </a:cubicBezTo>
                  <a:cubicBezTo>
                    <a:pt x="53" y="70"/>
                    <a:pt x="53" y="70"/>
                    <a:pt x="53" y="70"/>
                  </a:cubicBezTo>
                  <a:cubicBezTo>
                    <a:pt x="53" y="70"/>
                    <a:pt x="53" y="70"/>
                    <a:pt x="53" y="70"/>
                  </a:cubicBezTo>
                  <a:cubicBezTo>
                    <a:pt x="56" y="70"/>
                    <a:pt x="60" y="69"/>
                    <a:pt x="63" y="68"/>
                  </a:cubicBezTo>
                  <a:cubicBezTo>
                    <a:pt x="63" y="68"/>
                    <a:pt x="63" y="68"/>
                    <a:pt x="63" y="68"/>
                  </a:cubicBezTo>
                  <a:cubicBezTo>
                    <a:pt x="63" y="68"/>
                    <a:pt x="63" y="68"/>
                    <a:pt x="63" y="68"/>
                  </a:cubicBezTo>
                  <a:cubicBezTo>
                    <a:pt x="63" y="68"/>
                    <a:pt x="63" y="68"/>
                    <a:pt x="64" y="68"/>
                  </a:cubicBezTo>
                  <a:cubicBezTo>
                    <a:pt x="64" y="68"/>
                    <a:pt x="64" y="68"/>
                    <a:pt x="64" y="68"/>
                  </a:cubicBezTo>
                  <a:cubicBezTo>
                    <a:pt x="68" y="66"/>
                    <a:pt x="72" y="64"/>
                    <a:pt x="75" y="61"/>
                  </a:cubicBezTo>
                  <a:cubicBezTo>
                    <a:pt x="75" y="61"/>
                    <a:pt x="75" y="61"/>
                    <a:pt x="75" y="61"/>
                  </a:cubicBezTo>
                  <a:cubicBezTo>
                    <a:pt x="75" y="61"/>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5" y="60"/>
                  </a:cubicBezTo>
                  <a:cubicBezTo>
                    <a:pt x="75" y="60"/>
                    <a:pt x="75"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59"/>
                    <a:pt x="76" y="59"/>
                    <a:pt x="76" y="59"/>
                  </a:cubicBezTo>
                  <a:cubicBezTo>
                    <a:pt x="76" y="59"/>
                    <a:pt x="76" y="59"/>
                    <a:pt x="76" y="59"/>
                  </a:cubicBezTo>
                  <a:cubicBezTo>
                    <a:pt x="79" y="56"/>
                    <a:pt x="81" y="53"/>
                    <a:pt x="83" y="49"/>
                  </a:cubicBezTo>
                  <a:cubicBezTo>
                    <a:pt x="83" y="49"/>
                    <a:pt x="83" y="49"/>
                    <a:pt x="83" y="49"/>
                  </a:cubicBezTo>
                  <a:cubicBezTo>
                    <a:pt x="83" y="49"/>
                    <a:pt x="83" y="49"/>
                    <a:pt x="83" y="49"/>
                  </a:cubicBezTo>
                  <a:cubicBezTo>
                    <a:pt x="85" y="45"/>
                    <a:pt x="86" y="40"/>
                    <a:pt x="86" y="35"/>
                  </a:cubicBezTo>
                  <a:cubicBezTo>
                    <a:pt x="86" y="30"/>
                    <a:pt x="85" y="25"/>
                    <a:pt x="83" y="20"/>
                  </a:cubicBezTo>
                  <a:cubicBezTo>
                    <a:pt x="83" y="20"/>
                    <a:pt x="83" y="20"/>
                    <a:pt x="82" y="20"/>
                  </a:cubicBezTo>
                  <a:cubicBezTo>
                    <a:pt x="82" y="20"/>
                    <a:pt x="82" y="20"/>
                    <a:pt x="82" y="20"/>
                  </a:cubicBezTo>
                  <a:cubicBezTo>
                    <a:pt x="81" y="17"/>
                    <a:pt x="79" y="14"/>
                    <a:pt x="76" y="11"/>
                  </a:cubicBezTo>
                  <a:cubicBezTo>
                    <a:pt x="76" y="11"/>
                    <a:pt x="76" y="11"/>
                    <a:pt x="76" y="11"/>
                  </a:cubicBezTo>
                  <a:cubicBezTo>
                    <a:pt x="76" y="11"/>
                    <a:pt x="76" y="11"/>
                    <a:pt x="76" y="11"/>
                  </a:cubicBezTo>
                  <a:cubicBezTo>
                    <a:pt x="76" y="11"/>
                    <a:pt x="76" y="11"/>
                    <a:pt x="76" y="11"/>
                  </a:cubicBezTo>
                  <a:cubicBezTo>
                    <a:pt x="76" y="11"/>
                    <a:pt x="76" y="11"/>
                    <a:pt x="76" y="11"/>
                  </a:cubicBezTo>
                  <a:cubicBezTo>
                    <a:pt x="76" y="11"/>
                    <a:pt x="76" y="10"/>
                    <a:pt x="75" y="10"/>
                  </a:cubicBezTo>
                  <a:cubicBezTo>
                    <a:pt x="75" y="10"/>
                    <a:pt x="75" y="10"/>
                    <a:pt x="75" y="10"/>
                  </a:cubicBezTo>
                  <a:cubicBezTo>
                    <a:pt x="75" y="10"/>
                    <a:pt x="75" y="10"/>
                    <a:pt x="75" y="9"/>
                  </a:cubicBezTo>
                  <a:cubicBezTo>
                    <a:pt x="75" y="9"/>
                    <a:pt x="75" y="9"/>
                    <a:pt x="75" y="9"/>
                  </a:cubicBezTo>
                  <a:cubicBezTo>
                    <a:pt x="75" y="9"/>
                    <a:pt x="75" y="9"/>
                    <a:pt x="75" y="9"/>
                  </a:cubicBezTo>
                  <a:cubicBezTo>
                    <a:pt x="75" y="9"/>
                    <a:pt x="75" y="9"/>
                    <a:pt x="74" y="9"/>
                  </a:cubicBezTo>
                  <a:cubicBezTo>
                    <a:pt x="74" y="9"/>
                    <a:pt x="74" y="9"/>
                    <a:pt x="74" y="9"/>
                  </a:cubicBezTo>
                  <a:cubicBezTo>
                    <a:pt x="74" y="9"/>
                    <a:pt x="74" y="9"/>
                    <a:pt x="74" y="9"/>
                  </a:cubicBezTo>
                  <a:cubicBezTo>
                    <a:pt x="74" y="9"/>
                    <a:pt x="74" y="9"/>
                    <a:pt x="74" y="9"/>
                  </a:cubicBezTo>
                  <a:cubicBezTo>
                    <a:pt x="71" y="6"/>
                    <a:pt x="68" y="4"/>
                    <a:pt x="64" y="2"/>
                  </a:cubicBezTo>
                  <a:cubicBezTo>
                    <a:pt x="64" y="2"/>
                    <a:pt x="64" y="2"/>
                    <a:pt x="64" y="2"/>
                  </a:cubicBezTo>
                  <a:cubicBezTo>
                    <a:pt x="63" y="2"/>
                    <a:pt x="63" y="2"/>
                    <a:pt x="63" y="2"/>
                  </a:cubicBezTo>
                  <a:cubicBezTo>
                    <a:pt x="63" y="2"/>
                    <a:pt x="63" y="2"/>
                    <a:pt x="63" y="2"/>
                  </a:cubicBezTo>
                  <a:cubicBezTo>
                    <a:pt x="63" y="2"/>
                    <a:pt x="63" y="2"/>
                    <a:pt x="63" y="2"/>
                  </a:cubicBezTo>
                  <a:cubicBezTo>
                    <a:pt x="60" y="1"/>
                    <a:pt x="56" y="0"/>
                    <a:pt x="53" y="0"/>
                  </a:cubicBezTo>
                  <a:cubicBezTo>
                    <a:pt x="53" y="0"/>
                    <a:pt x="53" y="0"/>
                    <a:pt x="53" y="0"/>
                  </a:cubicBezTo>
                  <a:cubicBezTo>
                    <a:pt x="53" y="0"/>
                    <a:pt x="53" y="0"/>
                    <a:pt x="53" y="0"/>
                  </a:cubicBezTo>
                  <a:cubicBezTo>
                    <a:pt x="53" y="0"/>
                    <a:pt x="52" y="0"/>
                    <a:pt x="52" y="0"/>
                  </a:cubicBezTo>
                  <a:cubicBezTo>
                    <a:pt x="52" y="0"/>
                    <a:pt x="52" y="0"/>
                    <a:pt x="52" y="0"/>
                  </a:cubicBezTo>
                  <a:cubicBezTo>
                    <a:pt x="52" y="0"/>
                    <a:pt x="51" y="0"/>
                    <a:pt x="50" y="0"/>
                  </a:cubicBezTo>
                </a:path>
              </a:pathLst>
            </a:custGeom>
            <a:grpFill/>
            <a:ln>
              <a:solidFill>
                <a:srgbClr val="FCA72E"/>
              </a:solid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cxnSp>
        <p:nvCxnSpPr>
          <p:cNvPr id="9" name="Straight Connector 8"/>
          <p:cNvCxnSpPr/>
          <p:nvPr/>
        </p:nvCxnSpPr>
        <p:spPr>
          <a:xfrm>
            <a:off x="5325359" y="1260128"/>
            <a:ext cx="0" cy="2959826"/>
          </a:xfrm>
          <a:prstGeom prst="line">
            <a:avLst/>
          </a:prstGeom>
          <a:ln w="12700" cap="rnd">
            <a:solidFill>
              <a:srgbClr val="FCA7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4045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panose="020B0604020202020204" pitchFamily="34" charset="0"/>
                <a:cs typeface="Arial" panose="020B0604020202020204" pitchFamily="34" charset="0"/>
              </a:rPr>
              <a:t>Tomorrow’s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Digital Game Plan</a:t>
            </a:r>
          </a:p>
        </p:txBody>
      </p:sp>
    </p:spTree>
    <p:extLst>
      <p:ext uri="{BB962C8B-B14F-4D97-AF65-F5344CB8AC3E}">
        <p14:creationId xmlns:p14="http://schemas.microsoft.com/office/powerpoint/2010/main" val="164160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18492"/>
          <a:stretch/>
        </p:blipFill>
        <p:spPr>
          <a:xfrm>
            <a:off x="0" y="0"/>
            <a:ext cx="9144000" cy="5146158"/>
          </a:xfrm>
          <a:prstGeom prst="rect">
            <a:avLst/>
          </a:prstGeom>
        </p:spPr>
      </p:pic>
      <p:sp>
        <p:nvSpPr>
          <p:cNvPr id="5" name="Rectangle 4"/>
          <p:cNvSpPr/>
          <p:nvPr/>
        </p:nvSpPr>
        <p:spPr>
          <a:xfrm>
            <a:off x="0" y="-1"/>
            <a:ext cx="9144000" cy="5205663"/>
          </a:xfrm>
          <a:prstGeom prst="rect">
            <a:avLst/>
          </a:prstGeom>
          <a:solidFill>
            <a:srgbClr val="003F66">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latin typeface="Arial" panose="020B0604020202020204" pitchFamily="34" charset="0"/>
              <a:cs typeface="Arial" panose="020B0604020202020204" pitchFamily="34" charset="0"/>
            </a:endParaRPr>
          </a:p>
        </p:txBody>
      </p:sp>
      <p:sp>
        <p:nvSpPr>
          <p:cNvPr id="4" name="TextBox 3"/>
          <p:cNvSpPr txBox="1"/>
          <p:nvPr/>
        </p:nvSpPr>
        <p:spPr>
          <a:xfrm>
            <a:off x="315972" y="485492"/>
            <a:ext cx="8130012" cy="978729"/>
          </a:xfrm>
          <a:prstGeom prst="rect">
            <a:avLst/>
          </a:prstGeom>
          <a:noFill/>
        </p:spPr>
        <p:txBody>
          <a:bodyPr wrap="square" rtlCol="0">
            <a:spAutoFit/>
          </a:bodyPr>
          <a:lstStyle/>
          <a:p>
            <a:pPr>
              <a:lnSpc>
                <a:spcPct val="90000"/>
              </a:lnSpc>
            </a:pPr>
            <a:r>
              <a:rPr lang="en-US" sz="3200" dirty="0">
                <a:solidFill>
                  <a:schemeClr val="bg1"/>
                </a:solidFill>
                <a:latin typeface="Arial" panose="020B0604020202020204" pitchFamily="34" charset="0"/>
                <a:cs typeface="Arial" panose="020B0604020202020204" pitchFamily="34" charset="0"/>
              </a:rPr>
              <a:t>Doing Digital Securely… </a:t>
            </a:r>
            <a:r>
              <a:rPr lang="en-US" sz="3200" b="1" dirty="0">
                <a:solidFill>
                  <a:schemeClr val="bg1"/>
                </a:solidFill>
                <a:latin typeface="Arial" panose="020B0604020202020204" pitchFamily="34" charset="0"/>
                <a:cs typeface="Arial" panose="020B0604020202020204" pitchFamily="34" charset="0"/>
              </a:rPr>
              <a:t>Be prepared. Be practiced. Be protected.</a:t>
            </a:r>
            <a:endParaRPr lang="en-US" sz="4800" b="1" dirty="0">
              <a:solidFill>
                <a:schemeClr val="bg1"/>
              </a:solidFill>
              <a:latin typeface="Arial" panose="020B0604020202020204" pitchFamily="34" charset="0"/>
              <a:cs typeface="Arial" panose="020B0604020202020204" pitchFamily="34" charset="0"/>
            </a:endParaRPr>
          </a:p>
        </p:txBody>
      </p:sp>
      <p:pic>
        <p:nvPicPr>
          <p:cNvPr id="7" name="Imagen 1"/>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61830" y="4539904"/>
            <a:ext cx="751872" cy="562778"/>
          </a:xfrm>
          <a:prstGeom prst="rect">
            <a:avLst/>
          </a:prstGeom>
        </p:spPr>
      </p:pic>
      <p:sp>
        <p:nvSpPr>
          <p:cNvPr id="9" name="Rectangle 7"/>
          <p:cNvSpPr>
            <a:spLocks noChangeArrowheads="1"/>
          </p:cNvSpPr>
          <p:nvPr/>
        </p:nvSpPr>
        <p:spPr bwMode="ltGray">
          <a:xfrm>
            <a:off x="8515707" y="4745288"/>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25000"/>
                  </a:schemeClr>
                </a:solidFill>
                <a:latin typeface="Arial" panose="020B0604020202020204" pitchFamily="34" charset="0"/>
                <a:ea typeface="+mn-ea"/>
                <a:cs typeface="Arial" panose="020B0604020202020204" pitchFamily="34" charset="0"/>
              </a:rPr>
              <a:pPr algn="r" defTabSz="610744" fontAlgn="auto">
                <a:spcBef>
                  <a:spcPts val="0"/>
                </a:spcBef>
                <a:spcAft>
                  <a:spcPts val="0"/>
                </a:spcAft>
                <a:defRPr/>
              </a:pPr>
              <a:t>23</a:t>
            </a:fld>
            <a:endParaRPr lang="en-US" sz="600" dirty="0">
              <a:solidFill>
                <a:schemeClr val="bg1">
                  <a:alpha val="25000"/>
                </a:schemeClr>
              </a:solidFill>
              <a:latin typeface="Arial" panose="020B0604020202020204" pitchFamily="34" charset="0"/>
              <a:ea typeface="+mn-ea"/>
              <a:cs typeface="Arial" panose="020B0604020202020204" pitchFamily="34" charset="0"/>
            </a:endParaRPr>
          </a:p>
        </p:txBody>
      </p:sp>
      <p:sp>
        <p:nvSpPr>
          <p:cNvPr id="11" name="Rectangle 4"/>
          <p:cNvSpPr>
            <a:spLocks noChangeArrowheads="1"/>
          </p:cNvSpPr>
          <p:nvPr/>
        </p:nvSpPr>
        <p:spPr bwMode="ltGray">
          <a:xfrm>
            <a:off x="5867508" y="4744034"/>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25000"/>
                  </a:schemeClr>
                </a:solidFill>
                <a:latin typeface="Arial" panose="020B0604020202020204" pitchFamily="34" charset="0"/>
                <a:ea typeface="+mn-ea"/>
                <a:cs typeface="Arial" panose="020B0604020202020204" pitchFamily="34" charset="0"/>
              </a:rPr>
              <a:t>© 2017  Cisco and/or its affiliates. All rights reserved.   Cisco Confidential</a:t>
            </a:r>
          </a:p>
        </p:txBody>
      </p:sp>
      <p:sp>
        <p:nvSpPr>
          <p:cNvPr id="6" name="TextBox 5"/>
          <p:cNvSpPr txBox="1"/>
          <p:nvPr/>
        </p:nvSpPr>
        <p:spPr>
          <a:xfrm>
            <a:off x="4473027" y="3253160"/>
            <a:ext cx="4440024" cy="830997"/>
          </a:xfrm>
          <a:prstGeom prst="rect">
            <a:avLst/>
          </a:prstGeom>
          <a:noFill/>
        </p:spPr>
        <p:txBody>
          <a:bodyPr wrap="square" rtlCol="0">
            <a:spAutoFit/>
          </a:bodyPr>
          <a:lstStyle/>
          <a:p>
            <a:r>
              <a:rPr lang="en-US" sz="2400" i="1" dirty="0">
                <a:solidFill>
                  <a:schemeClr val="bg1"/>
                </a:solidFill>
                <a:latin typeface="Arial" panose="020B0604020202020204" pitchFamily="34" charset="0"/>
                <a:cs typeface="Arial" panose="020B0604020202020204" pitchFamily="34" charset="0"/>
              </a:rPr>
              <a:t>“Offense sells tickets, but defense wins championships</a:t>
            </a:r>
            <a:r>
              <a:rPr lang="en-US" sz="2400" b="1" i="1" dirty="0">
                <a:solidFill>
                  <a:schemeClr val="bg1"/>
                </a:solidFill>
                <a:latin typeface="Arial" panose="020B0604020202020204" pitchFamily="34" charset="0"/>
                <a:cs typeface="Arial" panose="020B0604020202020204" pitchFamily="34" charset="0"/>
              </a:rPr>
              <a:t>.”</a:t>
            </a:r>
          </a:p>
        </p:txBody>
      </p:sp>
      <p:cxnSp>
        <p:nvCxnSpPr>
          <p:cNvPr id="14" name="Straight Connector 13"/>
          <p:cNvCxnSpPr/>
          <p:nvPr/>
        </p:nvCxnSpPr>
        <p:spPr>
          <a:xfrm flipV="1">
            <a:off x="6040617" y="4167433"/>
            <a:ext cx="2693504" cy="19878"/>
          </a:xfrm>
          <a:prstGeom prst="line">
            <a:avLst/>
          </a:prstGeom>
          <a:ln>
            <a:solidFill>
              <a:schemeClr val="bg1"/>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260685" y="4296176"/>
            <a:ext cx="153760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Bear Bryant</a:t>
            </a:r>
          </a:p>
        </p:txBody>
      </p:sp>
    </p:spTree>
    <p:extLst>
      <p:ext uri="{BB962C8B-B14F-4D97-AF65-F5344CB8AC3E}">
        <p14:creationId xmlns:p14="http://schemas.microsoft.com/office/powerpoint/2010/main" val="3130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Arial" panose="020B0604020202020204" pitchFamily="34" charset="0"/>
                <a:cs typeface="Arial" panose="020B0604020202020204" pitchFamily="34" charset="0"/>
              </a:rPr>
              <a:t>Preparing Your Talent is Essential for Defense</a:t>
            </a:r>
          </a:p>
        </p:txBody>
      </p:sp>
      <p:grpSp>
        <p:nvGrpSpPr>
          <p:cNvPr id="3" name="Group 2"/>
          <p:cNvGrpSpPr/>
          <p:nvPr/>
        </p:nvGrpSpPr>
        <p:grpSpPr>
          <a:xfrm>
            <a:off x="534988" y="1683831"/>
            <a:ext cx="7840996" cy="2176077"/>
            <a:chOff x="534988" y="1681450"/>
            <a:chExt cx="6464301" cy="1794009"/>
          </a:xfrm>
        </p:grpSpPr>
        <p:grpSp>
          <p:nvGrpSpPr>
            <p:cNvPr id="144" name="Group 143"/>
            <p:cNvGrpSpPr/>
            <p:nvPr/>
          </p:nvGrpSpPr>
          <p:grpSpPr>
            <a:xfrm>
              <a:off x="534988" y="1724446"/>
              <a:ext cx="6464301" cy="1751013"/>
              <a:chOff x="534988" y="1571625"/>
              <a:chExt cx="6464301" cy="1751013"/>
            </a:xfrm>
          </p:grpSpPr>
          <p:sp>
            <p:nvSpPr>
              <p:cNvPr id="135" name="Freeform 5"/>
              <p:cNvSpPr>
                <a:spLocks/>
              </p:cNvSpPr>
              <p:nvPr/>
            </p:nvSpPr>
            <p:spPr bwMode="auto">
              <a:xfrm>
                <a:off x="534988" y="2359025"/>
                <a:ext cx="1744663" cy="963613"/>
              </a:xfrm>
              <a:custGeom>
                <a:avLst/>
                <a:gdLst>
                  <a:gd name="T0" fmla="*/ 35 w 714"/>
                  <a:gd name="T1" fmla="*/ 0 h 393"/>
                  <a:gd name="T2" fmla="*/ 0 w 714"/>
                  <a:gd name="T3" fmla="*/ 36 h 393"/>
                  <a:gd name="T4" fmla="*/ 28 w 714"/>
                  <a:gd name="T5" fmla="*/ 175 h 393"/>
                  <a:gd name="T6" fmla="*/ 157 w 714"/>
                  <a:gd name="T7" fmla="*/ 332 h 393"/>
                  <a:gd name="T8" fmla="*/ 357 w 714"/>
                  <a:gd name="T9" fmla="*/ 393 h 393"/>
                  <a:gd name="T10" fmla="*/ 357 w 714"/>
                  <a:gd name="T11" fmla="*/ 393 h 393"/>
                  <a:gd name="T12" fmla="*/ 496 w 714"/>
                  <a:gd name="T13" fmla="*/ 365 h 393"/>
                  <a:gd name="T14" fmla="*/ 653 w 714"/>
                  <a:gd name="T15" fmla="*/ 236 h 393"/>
                  <a:gd name="T16" fmla="*/ 714 w 714"/>
                  <a:gd name="T17" fmla="*/ 37 h 393"/>
                  <a:gd name="T18" fmla="*/ 679 w 714"/>
                  <a:gd name="T19" fmla="*/ 72 h 393"/>
                  <a:gd name="T20" fmla="*/ 644 w 714"/>
                  <a:gd name="T21" fmla="*/ 36 h 393"/>
                  <a:gd name="T22" fmla="*/ 644 w 714"/>
                  <a:gd name="T23" fmla="*/ 36 h 393"/>
                  <a:gd name="T24" fmla="*/ 644 w 714"/>
                  <a:gd name="T25" fmla="*/ 36 h 393"/>
                  <a:gd name="T26" fmla="*/ 621 w 714"/>
                  <a:gd name="T27" fmla="*/ 147 h 393"/>
                  <a:gd name="T28" fmla="*/ 517 w 714"/>
                  <a:gd name="T29" fmla="*/ 274 h 393"/>
                  <a:gd name="T30" fmla="*/ 357 w 714"/>
                  <a:gd name="T31" fmla="*/ 322 h 393"/>
                  <a:gd name="T32" fmla="*/ 245 w 714"/>
                  <a:gd name="T33" fmla="*/ 300 h 393"/>
                  <a:gd name="T34" fmla="*/ 119 w 714"/>
                  <a:gd name="T35" fmla="*/ 196 h 393"/>
                  <a:gd name="T36" fmla="*/ 70 w 714"/>
                  <a:gd name="T37" fmla="*/ 36 h 393"/>
                  <a:gd name="T38" fmla="*/ 35 w 714"/>
                  <a:gd name="T39"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4" h="393">
                    <a:moveTo>
                      <a:pt x="35" y="0"/>
                    </a:moveTo>
                    <a:cubicBezTo>
                      <a:pt x="16" y="0"/>
                      <a:pt x="0" y="16"/>
                      <a:pt x="0" y="36"/>
                    </a:cubicBezTo>
                    <a:cubicBezTo>
                      <a:pt x="0" y="85"/>
                      <a:pt x="10" y="132"/>
                      <a:pt x="28" y="175"/>
                    </a:cubicBezTo>
                    <a:cubicBezTo>
                      <a:pt x="55" y="239"/>
                      <a:pt x="100" y="294"/>
                      <a:pt x="157" y="332"/>
                    </a:cubicBezTo>
                    <a:cubicBezTo>
                      <a:pt x="214" y="371"/>
                      <a:pt x="283" y="393"/>
                      <a:pt x="357" y="393"/>
                    </a:cubicBezTo>
                    <a:cubicBezTo>
                      <a:pt x="357" y="393"/>
                      <a:pt x="357" y="393"/>
                      <a:pt x="357" y="393"/>
                    </a:cubicBezTo>
                    <a:cubicBezTo>
                      <a:pt x="406" y="393"/>
                      <a:pt x="453" y="383"/>
                      <a:pt x="496" y="365"/>
                    </a:cubicBezTo>
                    <a:cubicBezTo>
                      <a:pt x="560" y="338"/>
                      <a:pt x="615" y="293"/>
                      <a:pt x="653" y="236"/>
                    </a:cubicBezTo>
                    <a:cubicBezTo>
                      <a:pt x="692" y="179"/>
                      <a:pt x="714" y="110"/>
                      <a:pt x="714" y="37"/>
                    </a:cubicBezTo>
                    <a:cubicBezTo>
                      <a:pt x="714" y="56"/>
                      <a:pt x="698" y="72"/>
                      <a:pt x="679" y="72"/>
                    </a:cubicBezTo>
                    <a:cubicBezTo>
                      <a:pt x="660" y="72"/>
                      <a:pt x="644" y="56"/>
                      <a:pt x="644" y="36"/>
                    </a:cubicBezTo>
                    <a:cubicBezTo>
                      <a:pt x="644" y="36"/>
                      <a:pt x="644" y="36"/>
                      <a:pt x="644" y="36"/>
                    </a:cubicBezTo>
                    <a:cubicBezTo>
                      <a:pt x="644" y="36"/>
                      <a:pt x="644" y="36"/>
                      <a:pt x="644" y="36"/>
                    </a:cubicBezTo>
                    <a:cubicBezTo>
                      <a:pt x="644" y="75"/>
                      <a:pt x="636" y="113"/>
                      <a:pt x="621" y="147"/>
                    </a:cubicBezTo>
                    <a:cubicBezTo>
                      <a:pt x="599" y="199"/>
                      <a:pt x="563" y="243"/>
                      <a:pt x="517" y="274"/>
                    </a:cubicBezTo>
                    <a:cubicBezTo>
                      <a:pt x="472" y="304"/>
                      <a:pt x="417" y="322"/>
                      <a:pt x="357" y="322"/>
                    </a:cubicBezTo>
                    <a:cubicBezTo>
                      <a:pt x="317" y="322"/>
                      <a:pt x="280" y="314"/>
                      <a:pt x="245" y="300"/>
                    </a:cubicBezTo>
                    <a:cubicBezTo>
                      <a:pt x="194" y="278"/>
                      <a:pt x="150" y="242"/>
                      <a:pt x="119" y="196"/>
                    </a:cubicBezTo>
                    <a:cubicBezTo>
                      <a:pt x="88" y="150"/>
                      <a:pt x="70" y="95"/>
                      <a:pt x="70" y="36"/>
                    </a:cubicBezTo>
                    <a:cubicBezTo>
                      <a:pt x="70" y="16"/>
                      <a:pt x="55" y="0"/>
                      <a:pt x="35" y="0"/>
                    </a:cubicBezTo>
                  </a:path>
                </a:pathLst>
              </a:custGeom>
              <a:solidFill>
                <a:srgbClr val="003F66"/>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6"/>
              <p:cNvSpPr>
                <a:spLocks/>
              </p:cNvSpPr>
              <p:nvPr/>
            </p:nvSpPr>
            <p:spPr bwMode="auto">
              <a:xfrm>
                <a:off x="2108201" y="1571625"/>
                <a:ext cx="1744663" cy="885825"/>
              </a:xfrm>
              <a:custGeom>
                <a:avLst/>
                <a:gdLst>
                  <a:gd name="T0" fmla="*/ 357 w 714"/>
                  <a:gd name="T1" fmla="*/ 0 h 361"/>
                  <a:gd name="T2" fmla="*/ 357 w 714"/>
                  <a:gd name="T3" fmla="*/ 0 h 361"/>
                  <a:gd name="T4" fmla="*/ 218 w 714"/>
                  <a:gd name="T5" fmla="*/ 28 h 361"/>
                  <a:gd name="T6" fmla="*/ 61 w 714"/>
                  <a:gd name="T7" fmla="*/ 157 h 361"/>
                  <a:gd name="T8" fmla="*/ 0 w 714"/>
                  <a:gd name="T9" fmla="*/ 357 h 361"/>
                  <a:gd name="T10" fmla="*/ 0 w 714"/>
                  <a:gd name="T11" fmla="*/ 357 h 361"/>
                  <a:gd name="T12" fmla="*/ 35 w 714"/>
                  <a:gd name="T13" fmla="*/ 321 h 361"/>
                  <a:gd name="T14" fmla="*/ 70 w 714"/>
                  <a:gd name="T15" fmla="*/ 357 h 361"/>
                  <a:gd name="T16" fmla="*/ 70 w 714"/>
                  <a:gd name="T17" fmla="*/ 358 h 361"/>
                  <a:gd name="T18" fmla="*/ 70 w 714"/>
                  <a:gd name="T19" fmla="*/ 357 h 361"/>
                  <a:gd name="T20" fmla="*/ 93 w 714"/>
                  <a:gd name="T21" fmla="*/ 246 h 361"/>
                  <a:gd name="T22" fmla="*/ 197 w 714"/>
                  <a:gd name="T23" fmla="*/ 120 h 361"/>
                  <a:gd name="T24" fmla="*/ 357 w 714"/>
                  <a:gd name="T25" fmla="*/ 71 h 361"/>
                  <a:gd name="T26" fmla="*/ 469 w 714"/>
                  <a:gd name="T27" fmla="*/ 93 h 361"/>
                  <a:gd name="T28" fmla="*/ 595 w 714"/>
                  <a:gd name="T29" fmla="*/ 197 h 361"/>
                  <a:gd name="T30" fmla="*/ 644 w 714"/>
                  <a:gd name="T31" fmla="*/ 353 h 361"/>
                  <a:gd name="T32" fmla="*/ 679 w 714"/>
                  <a:gd name="T33" fmla="*/ 321 h 361"/>
                  <a:gd name="T34" fmla="*/ 714 w 714"/>
                  <a:gd name="T35" fmla="*/ 357 h 361"/>
                  <a:gd name="T36" fmla="*/ 714 w 714"/>
                  <a:gd name="T37" fmla="*/ 361 h 361"/>
                  <a:gd name="T38" fmla="*/ 714 w 714"/>
                  <a:gd name="T39" fmla="*/ 357 h 361"/>
                  <a:gd name="T40" fmla="*/ 686 w 714"/>
                  <a:gd name="T41" fmla="*/ 218 h 361"/>
                  <a:gd name="T42" fmla="*/ 557 w 714"/>
                  <a:gd name="T43" fmla="*/ 61 h 361"/>
                  <a:gd name="T44" fmla="*/ 357 w 714"/>
                  <a:gd name="T45"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4" h="361">
                    <a:moveTo>
                      <a:pt x="357" y="0"/>
                    </a:moveTo>
                    <a:cubicBezTo>
                      <a:pt x="357" y="0"/>
                      <a:pt x="357" y="0"/>
                      <a:pt x="357" y="0"/>
                    </a:cubicBezTo>
                    <a:cubicBezTo>
                      <a:pt x="308" y="0"/>
                      <a:pt x="261" y="10"/>
                      <a:pt x="218" y="28"/>
                    </a:cubicBezTo>
                    <a:cubicBezTo>
                      <a:pt x="154" y="55"/>
                      <a:pt x="99" y="100"/>
                      <a:pt x="61" y="157"/>
                    </a:cubicBezTo>
                    <a:cubicBezTo>
                      <a:pt x="22" y="214"/>
                      <a:pt x="0" y="283"/>
                      <a:pt x="0" y="357"/>
                    </a:cubicBezTo>
                    <a:cubicBezTo>
                      <a:pt x="0" y="357"/>
                      <a:pt x="0" y="357"/>
                      <a:pt x="0" y="357"/>
                    </a:cubicBezTo>
                    <a:cubicBezTo>
                      <a:pt x="0" y="337"/>
                      <a:pt x="16" y="321"/>
                      <a:pt x="35" y="321"/>
                    </a:cubicBezTo>
                    <a:cubicBezTo>
                      <a:pt x="55" y="321"/>
                      <a:pt x="70" y="337"/>
                      <a:pt x="70" y="357"/>
                    </a:cubicBezTo>
                    <a:cubicBezTo>
                      <a:pt x="70" y="357"/>
                      <a:pt x="70" y="357"/>
                      <a:pt x="70" y="358"/>
                    </a:cubicBezTo>
                    <a:cubicBezTo>
                      <a:pt x="70" y="357"/>
                      <a:pt x="70" y="357"/>
                      <a:pt x="70" y="357"/>
                    </a:cubicBezTo>
                    <a:cubicBezTo>
                      <a:pt x="70" y="318"/>
                      <a:pt x="78" y="280"/>
                      <a:pt x="93" y="246"/>
                    </a:cubicBezTo>
                    <a:cubicBezTo>
                      <a:pt x="115" y="194"/>
                      <a:pt x="151" y="150"/>
                      <a:pt x="197" y="120"/>
                    </a:cubicBezTo>
                    <a:cubicBezTo>
                      <a:pt x="243" y="89"/>
                      <a:pt x="298" y="71"/>
                      <a:pt x="357" y="71"/>
                    </a:cubicBezTo>
                    <a:cubicBezTo>
                      <a:pt x="397" y="71"/>
                      <a:pt x="434" y="79"/>
                      <a:pt x="469" y="93"/>
                    </a:cubicBezTo>
                    <a:cubicBezTo>
                      <a:pt x="520" y="115"/>
                      <a:pt x="564" y="151"/>
                      <a:pt x="595" y="197"/>
                    </a:cubicBezTo>
                    <a:cubicBezTo>
                      <a:pt x="625" y="242"/>
                      <a:pt x="643" y="295"/>
                      <a:pt x="644" y="353"/>
                    </a:cubicBezTo>
                    <a:cubicBezTo>
                      <a:pt x="645" y="335"/>
                      <a:pt x="661" y="321"/>
                      <a:pt x="679" y="321"/>
                    </a:cubicBezTo>
                    <a:cubicBezTo>
                      <a:pt x="698" y="321"/>
                      <a:pt x="714" y="337"/>
                      <a:pt x="714" y="357"/>
                    </a:cubicBezTo>
                    <a:cubicBezTo>
                      <a:pt x="714" y="358"/>
                      <a:pt x="714" y="360"/>
                      <a:pt x="714" y="361"/>
                    </a:cubicBezTo>
                    <a:cubicBezTo>
                      <a:pt x="714" y="360"/>
                      <a:pt x="714" y="359"/>
                      <a:pt x="714" y="357"/>
                    </a:cubicBezTo>
                    <a:cubicBezTo>
                      <a:pt x="714" y="308"/>
                      <a:pt x="704" y="261"/>
                      <a:pt x="686" y="218"/>
                    </a:cubicBezTo>
                    <a:cubicBezTo>
                      <a:pt x="659" y="154"/>
                      <a:pt x="614" y="100"/>
                      <a:pt x="557" y="61"/>
                    </a:cubicBezTo>
                    <a:cubicBezTo>
                      <a:pt x="500" y="23"/>
                      <a:pt x="431" y="0"/>
                      <a:pt x="357" y="0"/>
                    </a:cubicBezTo>
                  </a:path>
                </a:pathLst>
              </a:custGeom>
              <a:solidFill>
                <a:srgbClr val="0097B3"/>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7"/>
              <p:cNvSpPr>
                <a:spLocks/>
              </p:cNvSpPr>
              <p:nvPr/>
            </p:nvSpPr>
            <p:spPr bwMode="auto">
              <a:xfrm>
                <a:off x="2108201" y="2359025"/>
                <a:ext cx="171450" cy="176213"/>
              </a:xfrm>
              <a:custGeom>
                <a:avLst/>
                <a:gdLst>
                  <a:gd name="T0" fmla="*/ 35 w 70"/>
                  <a:gd name="T1" fmla="*/ 0 h 72"/>
                  <a:gd name="T2" fmla="*/ 0 w 70"/>
                  <a:gd name="T3" fmla="*/ 36 h 72"/>
                  <a:gd name="T4" fmla="*/ 0 w 70"/>
                  <a:gd name="T5" fmla="*/ 36 h 72"/>
                  <a:gd name="T6" fmla="*/ 0 w 70"/>
                  <a:gd name="T7" fmla="*/ 36 h 72"/>
                  <a:gd name="T8" fmla="*/ 35 w 70"/>
                  <a:gd name="T9" fmla="*/ 72 h 72"/>
                  <a:gd name="T10" fmla="*/ 70 w 70"/>
                  <a:gd name="T11" fmla="*/ 37 h 72"/>
                  <a:gd name="T12" fmla="*/ 70 w 70"/>
                  <a:gd name="T13" fmla="*/ 36 h 72"/>
                  <a:gd name="T14" fmla="*/ 35 w 70"/>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72">
                    <a:moveTo>
                      <a:pt x="35" y="0"/>
                    </a:moveTo>
                    <a:cubicBezTo>
                      <a:pt x="16" y="0"/>
                      <a:pt x="0" y="16"/>
                      <a:pt x="0" y="36"/>
                    </a:cubicBezTo>
                    <a:cubicBezTo>
                      <a:pt x="0" y="36"/>
                      <a:pt x="0" y="36"/>
                      <a:pt x="0" y="36"/>
                    </a:cubicBezTo>
                    <a:cubicBezTo>
                      <a:pt x="0" y="36"/>
                      <a:pt x="0" y="36"/>
                      <a:pt x="0" y="36"/>
                    </a:cubicBezTo>
                    <a:cubicBezTo>
                      <a:pt x="0" y="56"/>
                      <a:pt x="16" y="72"/>
                      <a:pt x="35" y="72"/>
                    </a:cubicBezTo>
                    <a:cubicBezTo>
                      <a:pt x="54" y="72"/>
                      <a:pt x="70" y="56"/>
                      <a:pt x="70" y="37"/>
                    </a:cubicBezTo>
                    <a:cubicBezTo>
                      <a:pt x="70" y="36"/>
                      <a:pt x="70" y="36"/>
                      <a:pt x="70" y="36"/>
                    </a:cubicBezTo>
                    <a:cubicBezTo>
                      <a:pt x="70" y="16"/>
                      <a:pt x="55" y="0"/>
                      <a:pt x="35" y="0"/>
                    </a:cubicBezTo>
                  </a:path>
                </a:pathLst>
              </a:custGeom>
              <a:solidFill>
                <a:srgbClr val="003B6A"/>
              </a:solidFill>
              <a:ln>
                <a:solidFill>
                  <a:srgbClr val="003F66"/>
                </a:solidFill>
              </a:ln>
            </p:spPr>
            <p:txBody>
              <a:bodyPr vert="horz" wrap="square" lIns="91440" tIns="45720" rIns="91440" bIns="45720" numCol="1" anchor="t" anchorCtr="0" compatLnSpc="1">
                <a:prstTxWarp prst="textNoShape">
                  <a:avLst/>
                </a:prstTxWarp>
              </a:bodyPr>
              <a:lstStyle/>
              <a:p>
                <a:endParaRPr lang="en-US"/>
              </a:p>
            </p:txBody>
          </p:sp>
          <p:sp>
            <p:nvSpPr>
              <p:cNvPr id="138" name="Freeform 8"/>
              <p:cNvSpPr>
                <a:spLocks/>
              </p:cNvSpPr>
              <p:nvPr/>
            </p:nvSpPr>
            <p:spPr bwMode="auto">
              <a:xfrm>
                <a:off x="3681413" y="2436813"/>
                <a:ext cx="1744663" cy="885825"/>
              </a:xfrm>
              <a:custGeom>
                <a:avLst/>
                <a:gdLst>
                  <a:gd name="T0" fmla="*/ 0 w 714"/>
                  <a:gd name="T1" fmla="*/ 0 h 361"/>
                  <a:gd name="T2" fmla="*/ 0 w 714"/>
                  <a:gd name="T3" fmla="*/ 4 h 361"/>
                  <a:gd name="T4" fmla="*/ 28 w 714"/>
                  <a:gd name="T5" fmla="*/ 143 h 361"/>
                  <a:gd name="T6" fmla="*/ 157 w 714"/>
                  <a:gd name="T7" fmla="*/ 300 h 361"/>
                  <a:gd name="T8" fmla="*/ 357 w 714"/>
                  <a:gd name="T9" fmla="*/ 361 h 361"/>
                  <a:gd name="T10" fmla="*/ 357 w 714"/>
                  <a:gd name="T11" fmla="*/ 361 h 361"/>
                  <a:gd name="T12" fmla="*/ 496 w 714"/>
                  <a:gd name="T13" fmla="*/ 333 h 361"/>
                  <a:gd name="T14" fmla="*/ 653 w 714"/>
                  <a:gd name="T15" fmla="*/ 204 h 361"/>
                  <a:gd name="T16" fmla="*/ 714 w 714"/>
                  <a:gd name="T17" fmla="*/ 5 h 361"/>
                  <a:gd name="T18" fmla="*/ 679 w 714"/>
                  <a:gd name="T19" fmla="*/ 40 h 361"/>
                  <a:gd name="T20" fmla="*/ 644 w 714"/>
                  <a:gd name="T21" fmla="*/ 4 h 361"/>
                  <a:gd name="T22" fmla="*/ 644 w 714"/>
                  <a:gd name="T23" fmla="*/ 4 h 361"/>
                  <a:gd name="T24" fmla="*/ 644 w 714"/>
                  <a:gd name="T25" fmla="*/ 4 h 361"/>
                  <a:gd name="T26" fmla="*/ 621 w 714"/>
                  <a:gd name="T27" fmla="*/ 115 h 361"/>
                  <a:gd name="T28" fmla="*/ 517 w 714"/>
                  <a:gd name="T29" fmla="*/ 242 h 361"/>
                  <a:gd name="T30" fmla="*/ 357 w 714"/>
                  <a:gd name="T31" fmla="*/ 290 h 361"/>
                  <a:gd name="T32" fmla="*/ 245 w 714"/>
                  <a:gd name="T33" fmla="*/ 268 h 361"/>
                  <a:gd name="T34" fmla="*/ 119 w 714"/>
                  <a:gd name="T35" fmla="*/ 164 h 361"/>
                  <a:gd name="T36" fmla="*/ 70 w 714"/>
                  <a:gd name="T37" fmla="*/ 8 h 361"/>
                  <a:gd name="T38" fmla="*/ 35 w 714"/>
                  <a:gd name="T39" fmla="*/ 40 h 361"/>
                  <a:gd name="T40" fmla="*/ 0 w 714"/>
                  <a:gd name="T41" fmla="*/ 4 h 361"/>
                  <a:gd name="T42" fmla="*/ 0 w 714"/>
                  <a:gd name="T4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4" h="361">
                    <a:moveTo>
                      <a:pt x="0" y="0"/>
                    </a:moveTo>
                    <a:cubicBezTo>
                      <a:pt x="0" y="1"/>
                      <a:pt x="0" y="3"/>
                      <a:pt x="0" y="4"/>
                    </a:cubicBezTo>
                    <a:cubicBezTo>
                      <a:pt x="0" y="53"/>
                      <a:pt x="10" y="100"/>
                      <a:pt x="28" y="143"/>
                    </a:cubicBezTo>
                    <a:cubicBezTo>
                      <a:pt x="55" y="207"/>
                      <a:pt x="100" y="262"/>
                      <a:pt x="157" y="300"/>
                    </a:cubicBezTo>
                    <a:cubicBezTo>
                      <a:pt x="214" y="339"/>
                      <a:pt x="283" y="361"/>
                      <a:pt x="357" y="361"/>
                    </a:cubicBezTo>
                    <a:cubicBezTo>
                      <a:pt x="357" y="361"/>
                      <a:pt x="357" y="361"/>
                      <a:pt x="357" y="361"/>
                    </a:cubicBezTo>
                    <a:cubicBezTo>
                      <a:pt x="406" y="361"/>
                      <a:pt x="453" y="351"/>
                      <a:pt x="496" y="333"/>
                    </a:cubicBezTo>
                    <a:cubicBezTo>
                      <a:pt x="560" y="306"/>
                      <a:pt x="615" y="261"/>
                      <a:pt x="653" y="204"/>
                    </a:cubicBezTo>
                    <a:cubicBezTo>
                      <a:pt x="692" y="147"/>
                      <a:pt x="714" y="78"/>
                      <a:pt x="714" y="5"/>
                    </a:cubicBezTo>
                    <a:cubicBezTo>
                      <a:pt x="714" y="24"/>
                      <a:pt x="698" y="40"/>
                      <a:pt x="679" y="40"/>
                    </a:cubicBezTo>
                    <a:cubicBezTo>
                      <a:pt x="659" y="40"/>
                      <a:pt x="644" y="24"/>
                      <a:pt x="644" y="4"/>
                    </a:cubicBezTo>
                    <a:cubicBezTo>
                      <a:pt x="644" y="4"/>
                      <a:pt x="644" y="4"/>
                      <a:pt x="644" y="4"/>
                    </a:cubicBezTo>
                    <a:cubicBezTo>
                      <a:pt x="644" y="4"/>
                      <a:pt x="644" y="4"/>
                      <a:pt x="644" y="4"/>
                    </a:cubicBezTo>
                    <a:cubicBezTo>
                      <a:pt x="644" y="43"/>
                      <a:pt x="635" y="81"/>
                      <a:pt x="621" y="115"/>
                    </a:cubicBezTo>
                    <a:cubicBezTo>
                      <a:pt x="599" y="167"/>
                      <a:pt x="563" y="211"/>
                      <a:pt x="517" y="242"/>
                    </a:cubicBezTo>
                    <a:cubicBezTo>
                      <a:pt x="471" y="272"/>
                      <a:pt x="416" y="290"/>
                      <a:pt x="357" y="290"/>
                    </a:cubicBezTo>
                    <a:cubicBezTo>
                      <a:pt x="317" y="290"/>
                      <a:pt x="280" y="282"/>
                      <a:pt x="245" y="268"/>
                    </a:cubicBezTo>
                    <a:cubicBezTo>
                      <a:pt x="194" y="246"/>
                      <a:pt x="150" y="210"/>
                      <a:pt x="119" y="164"/>
                    </a:cubicBezTo>
                    <a:cubicBezTo>
                      <a:pt x="89" y="119"/>
                      <a:pt x="71" y="66"/>
                      <a:pt x="70" y="8"/>
                    </a:cubicBezTo>
                    <a:cubicBezTo>
                      <a:pt x="68" y="26"/>
                      <a:pt x="53" y="40"/>
                      <a:pt x="35" y="40"/>
                    </a:cubicBezTo>
                    <a:cubicBezTo>
                      <a:pt x="16" y="40"/>
                      <a:pt x="0" y="24"/>
                      <a:pt x="0" y="4"/>
                    </a:cubicBezTo>
                    <a:cubicBezTo>
                      <a:pt x="0" y="3"/>
                      <a:pt x="0" y="2"/>
                      <a:pt x="0" y="0"/>
                    </a:cubicBezTo>
                  </a:path>
                </a:pathLst>
              </a:custGeom>
              <a:solidFill>
                <a:srgbClr val="792C64"/>
              </a:solidFill>
              <a:ln>
                <a:solidFill>
                  <a:srgbClr val="792C64"/>
                </a:solidFill>
              </a:ln>
            </p:spPr>
            <p:txBody>
              <a:bodyPr vert="horz" wrap="square" lIns="91440" tIns="45720" rIns="91440" bIns="45720" numCol="1" anchor="t" anchorCtr="0" compatLnSpc="1">
                <a:prstTxWarp prst="textNoShape">
                  <a:avLst/>
                </a:prstTxWarp>
              </a:bodyPr>
              <a:lstStyle/>
              <a:p>
                <a:endParaRPr lang="en-US"/>
              </a:p>
            </p:txBody>
          </p:sp>
          <p:sp>
            <p:nvSpPr>
              <p:cNvPr id="139" name="Freeform 9"/>
              <p:cNvSpPr>
                <a:spLocks/>
              </p:cNvSpPr>
              <p:nvPr/>
            </p:nvSpPr>
            <p:spPr bwMode="auto">
              <a:xfrm>
                <a:off x="3681413" y="2359025"/>
                <a:ext cx="171450" cy="176213"/>
              </a:xfrm>
              <a:custGeom>
                <a:avLst/>
                <a:gdLst>
                  <a:gd name="T0" fmla="*/ 35 w 70"/>
                  <a:gd name="T1" fmla="*/ 0 h 72"/>
                  <a:gd name="T2" fmla="*/ 0 w 70"/>
                  <a:gd name="T3" fmla="*/ 32 h 72"/>
                  <a:gd name="T4" fmla="*/ 0 w 70"/>
                  <a:gd name="T5" fmla="*/ 36 h 72"/>
                  <a:gd name="T6" fmla="*/ 35 w 70"/>
                  <a:gd name="T7" fmla="*/ 72 h 72"/>
                  <a:gd name="T8" fmla="*/ 70 w 70"/>
                  <a:gd name="T9" fmla="*/ 40 h 72"/>
                  <a:gd name="T10" fmla="*/ 70 w 70"/>
                  <a:gd name="T11" fmla="*/ 36 h 72"/>
                  <a:gd name="T12" fmla="*/ 35 w 70"/>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70" h="72">
                    <a:moveTo>
                      <a:pt x="35" y="0"/>
                    </a:moveTo>
                    <a:cubicBezTo>
                      <a:pt x="17" y="0"/>
                      <a:pt x="1" y="14"/>
                      <a:pt x="0" y="32"/>
                    </a:cubicBezTo>
                    <a:cubicBezTo>
                      <a:pt x="0" y="34"/>
                      <a:pt x="0" y="35"/>
                      <a:pt x="0" y="36"/>
                    </a:cubicBezTo>
                    <a:cubicBezTo>
                      <a:pt x="0" y="56"/>
                      <a:pt x="16" y="72"/>
                      <a:pt x="35" y="72"/>
                    </a:cubicBezTo>
                    <a:cubicBezTo>
                      <a:pt x="53" y="72"/>
                      <a:pt x="68" y="58"/>
                      <a:pt x="70" y="40"/>
                    </a:cubicBezTo>
                    <a:cubicBezTo>
                      <a:pt x="70" y="39"/>
                      <a:pt x="70" y="37"/>
                      <a:pt x="70" y="36"/>
                    </a:cubicBezTo>
                    <a:cubicBezTo>
                      <a:pt x="70" y="16"/>
                      <a:pt x="54" y="0"/>
                      <a:pt x="35" y="0"/>
                    </a:cubicBezTo>
                  </a:path>
                </a:pathLst>
              </a:custGeom>
              <a:solidFill>
                <a:srgbClr val="792C64"/>
              </a:solidFill>
              <a:ln>
                <a:solidFill>
                  <a:srgbClr val="792C64"/>
                </a:solidFill>
              </a:ln>
            </p:spPr>
            <p:txBody>
              <a:bodyPr vert="horz" wrap="square" lIns="91440" tIns="45720" rIns="91440" bIns="45720" numCol="1" anchor="t" anchorCtr="0" compatLnSpc="1">
                <a:prstTxWarp prst="textNoShape">
                  <a:avLst/>
                </a:prstTxWarp>
              </a:bodyPr>
              <a:lstStyle/>
              <a:p>
                <a:endParaRPr lang="en-US"/>
              </a:p>
            </p:txBody>
          </p:sp>
          <p:sp>
            <p:nvSpPr>
              <p:cNvPr id="141" name="Freeform 11"/>
              <p:cNvSpPr>
                <a:spLocks/>
              </p:cNvSpPr>
              <p:nvPr/>
            </p:nvSpPr>
            <p:spPr bwMode="auto">
              <a:xfrm>
                <a:off x="5254626" y="1571625"/>
                <a:ext cx="1744663" cy="890588"/>
              </a:xfrm>
              <a:custGeom>
                <a:avLst/>
                <a:gdLst>
                  <a:gd name="T0" fmla="*/ 357 w 714"/>
                  <a:gd name="T1" fmla="*/ 0 h 363"/>
                  <a:gd name="T2" fmla="*/ 357 w 714"/>
                  <a:gd name="T3" fmla="*/ 0 h 363"/>
                  <a:gd name="T4" fmla="*/ 218 w 714"/>
                  <a:gd name="T5" fmla="*/ 28 h 363"/>
                  <a:gd name="T6" fmla="*/ 61 w 714"/>
                  <a:gd name="T7" fmla="*/ 157 h 363"/>
                  <a:gd name="T8" fmla="*/ 0 w 714"/>
                  <a:gd name="T9" fmla="*/ 357 h 363"/>
                  <a:gd name="T10" fmla="*/ 35 w 714"/>
                  <a:gd name="T11" fmla="*/ 321 h 363"/>
                  <a:gd name="T12" fmla="*/ 70 w 714"/>
                  <a:gd name="T13" fmla="*/ 357 h 363"/>
                  <a:gd name="T14" fmla="*/ 70 w 714"/>
                  <a:gd name="T15" fmla="*/ 358 h 363"/>
                  <a:gd name="T16" fmla="*/ 70 w 714"/>
                  <a:gd name="T17" fmla="*/ 357 h 363"/>
                  <a:gd name="T18" fmla="*/ 93 w 714"/>
                  <a:gd name="T19" fmla="*/ 246 h 363"/>
                  <a:gd name="T20" fmla="*/ 197 w 714"/>
                  <a:gd name="T21" fmla="*/ 120 h 363"/>
                  <a:gd name="T22" fmla="*/ 357 w 714"/>
                  <a:gd name="T23" fmla="*/ 71 h 363"/>
                  <a:gd name="T24" fmla="*/ 468 w 714"/>
                  <a:gd name="T25" fmla="*/ 93 h 363"/>
                  <a:gd name="T26" fmla="*/ 595 w 714"/>
                  <a:gd name="T27" fmla="*/ 197 h 363"/>
                  <a:gd name="T28" fmla="*/ 643 w 714"/>
                  <a:gd name="T29" fmla="*/ 351 h 363"/>
                  <a:gd name="T30" fmla="*/ 678 w 714"/>
                  <a:gd name="T31" fmla="*/ 321 h 363"/>
                  <a:gd name="T32" fmla="*/ 714 w 714"/>
                  <a:gd name="T33" fmla="*/ 357 h 363"/>
                  <a:gd name="T34" fmla="*/ 714 w 714"/>
                  <a:gd name="T35" fmla="*/ 363 h 363"/>
                  <a:gd name="T36" fmla="*/ 714 w 714"/>
                  <a:gd name="T37" fmla="*/ 357 h 363"/>
                  <a:gd name="T38" fmla="*/ 686 w 714"/>
                  <a:gd name="T39" fmla="*/ 218 h 363"/>
                  <a:gd name="T40" fmla="*/ 557 w 714"/>
                  <a:gd name="T41" fmla="*/ 61 h 363"/>
                  <a:gd name="T42" fmla="*/ 357 w 714"/>
                  <a:gd name="T43"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4" h="363">
                    <a:moveTo>
                      <a:pt x="357" y="0"/>
                    </a:moveTo>
                    <a:cubicBezTo>
                      <a:pt x="357" y="0"/>
                      <a:pt x="357" y="0"/>
                      <a:pt x="357" y="0"/>
                    </a:cubicBezTo>
                    <a:cubicBezTo>
                      <a:pt x="308" y="0"/>
                      <a:pt x="261" y="10"/>
                      <a:pt x="218" y="28"/>
                    </a:cubicBezTo>
                    <a:cubicBezTo>
                      <a:pt x="154" y="55"/>
                      <a:pt x="99" y="100"/>
                      <a:pt x="61" y="157"/>
                    </a:cubicBezTo>
                    <a:cubicBezTo>
                      <a:pt x="22" y="214"/>
                      <a:pt x="0" y="283"/>
                      <a:pt x="0" y="357"/>
                    </a:cubicBezTo>
                    <a:cubicBezTo>
                      <a:pt x="0" y="337"/>
                      <a:pt x="15" y="321"/>
                      <a:pt x="35" y="321"/>
                    </a:cubicBezTo>
                    <a:cubicBezTo>
                      <a:pt x="54" y="321"/>
                      <a:pt x="70" y="337"/>
                      <a:pt x="70" y="357"/>
                    </a:cubicBezTo>
                    <a:cubicBezTo>
                      <a:pt x="70" y="357"/>
                      <a:pt x="70" y="357"/>
                      <a:pt x="70" y="358"/>
                    </a:cubicBezTo>
                    <a:cubicBezTo>
                      <a:pt x="70" y="357"/>
                      <a:pt x="70" y="357"/>
                      <a:pt x="70" y="357"/>
                    </a:cubicBezTo>
                    <a:cubicBezTo>
                      <a:pt x="70" y="318"/>
                      <a:pt x="78" y="280"/>
                      <a:pt x="93" y="246"/>
                    </a:cubicBezTo>
                    <a:cubicBezTo>
                      <a:pt x="114" y="194"/>
                      <a:pt x="151" y="150"/>
                      <a:pt x="197" y="120"/>
                    </a:cubicBezTo>
                    <a:cubicBezTo>
                      <a:pt x="242" y="89"/>
                      <a:pt x="297" y="71"/>
                      <a:pt x="357" y="71"/>
                    </a:cubicBezTo>
                    <a:cubicBezTo>
                      <a:pt x="397" y="71"/>
                      <a:pt x="434" y="79"/>
                      <a:pt x="468" y="93"/>
                    </a:cubicBezTo>
                    <a:cubicBezTo>
                      <a:pt x="520" y="115"/>
                      <a:pt x="564" y="151"/>
                      <a:pt x="595" y="197"/>
                    </a:cubicBezTo>
                    <a:cubicBezTo>
                      <a:pt x="624" y="241"/>
                      <a:pt x="642" y="294"/>
                      <a:pt x="643" y="351"/>
                    </a:cubicBezTo>
                    <a:cubicBezTo>
                      <a:pt x="646" y="334"/>
                      <a:pt x="661" y="321"/>
                      <a:pt x="678" y="321"/>
                    </a:cubicBezTo>
                    <a:cubicBezTo>
                      <a:pt x="698" y="321"/>
                      <a:pt x="714" y="337"/>
                      <a:pt x="714" y="357"/>
                    </a:cubicBezTo>
                    <a:cubicBezTo>
                      <a:pt x="714" y="359"/>
                      <a:pt x="714" y="361"/>
                      <a:pt x="714" y="363"/>
                    </a:cubicBezTo>
                    <a:cubicBezTo>
                      <a:pt x="714" y="361"/>
                      <a:pt x="714" y="359"/>
                      <a:pt x="714" y="357"/>
                    </a:cubicBezTo>
                    <a:cubicBezTo>
                      <a:pt x="714" y="308"/>
                      <a:pt x="704" y="261"/>
                      <a:pt x="686" y="218"/>
                    </a:cubicBezTo>
                    <a:cubicBezTo>
                      <a:pt x="659" y="154"/>
                      <a:pt x="614" y="100"/>
                      <a:pt x="557" y="61"/>
                    </a:cubicBezTo>
                    <a:cubicBezTo>
                      <a:pt x="500" y="23"/>
                      <a:pt x="431" y="0"/>
                      <a:pt x="357" y="0"/>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2"/>
              <p:cNvSpPr>
                <a:spLocks/>
              </p:cNvSpPr>
              <p:nvPr/>
            </p:nvSpPr>
            <p:spPr bwMode="auto">
              <a:xfrm>
                <a:off x="5254626" y="2359025"/>
                <a:ext cx="171450" cy="176213"/>
              </a:xfrm>
              <a:custGeom>
                <a:avLst/>
                <a:gdLst>
                  <a:gd name="T0" fmla="*/ 35 w 70"/>
                  <a:gd name="T1" fmla="*/ 0 h 72"/>
                  <a:gd name="T2" fmla="*/ 0 w 70"/>
                  <a:gd name="T3" fmla="*/ 36 h 72"/>
                  <a:gd name="T4" fmla="*/ 0 w 70"/>
                  <a:gd name="T5" fmla="*/ 36 h 72"/>
                  <a:gd name="T6" fmla="*/ 35 w 70"/>
                  <a:gd name="T7" fmla="*/ 72 h 72"/>
                  <a:gd name="T8" fmla="*/ 70 w 70"/>
                  <a:gd name="T9" fmla="*/ 37 h 72"/>
                  <a:gd name="T10" fmla="*/ 70 w 70"/>
                  <a:gd name="T11" fmla="*/ 36 h 72"/>
                  <a:gd name="T12" fmla="*/ 35 w 70"/>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70" h="72">
                    <a:moveTo>
                      <a:pt x="35" y="0"/>
                    </a:moveTo>
                    <a:cubicBezTo>
                      <a:pt x="15" y="0"/>
                      <a:pt x="0" y="16"/>
                      <a:pt x="0" y="36"/>
                    </a:cubicBezTo>
                    <a:cubicBezTo>
                      <a:pt x="0" y="36"/>
                      <a:pt x="0" y="36"/>
                      <a:pt x="0" y="36"/>
                    </a:cubicBezTo>
                    <a:cubicBezTo>
                      <a:pt x="0" y="56"/>
                      <a:pt x="15" y="72"/>
                      <a:pt x="35" y="72"/>
                    </a:cubicBezTo>
                    <a:cubicBezTo>
                      <a:pt x="54" y="72"/>
                      <a:pt x="70" y="56"/>
                      <a:pt x="70" y="37"/>
                    </a:cubicBezTo>
                    <a:cubicBezTo>
                      <a:pt x="70" y="36"/>
                      <a:pt x="70" y="36"/>
                      <a:pt x="70" y="36"/>
                    </a:cubicBezTo>
                    <a:cubicBezTo>
                      <a:pt x="70" y="16"/>
                      <a:pt x="54" y="0"/>
                      <a:pt x="35" y="0"/>
                    </a:cubicBezTo>
                  </a:path>
                </a:pathLst>
              </a:custGeom>
              <a:solidFill>
                <a:schemeClr val="accent1"/>
              </a:solidFill>
              <a:ln>
                <a:solidFill>
                  <a:srgbClr val="E2161A"/>
                </a:solidFill>
              </a:ln>
            </p:spPr>
            <p:txBody>
              <a:bodyPr vert="horz" wrap="square" lIns="91440" tIns="45720" rIns="91440" bIns="45720" numCol="1" anchor="t" anchorCtr="0" compatLnSpc="1">
                <a:prstTxWarp prst="textNoShape">
                  <a:avLst/>
                </a:prstTxWarp>
              </a:bodyPr>
              <a:lstStyle/>
              <a:p>
                <a:endParaRPr lang="en-US"/>
              </a:p>
            </p:txBody>
          </p:sp>
          <p:sp>
            <p:nvSpPr>
              <p:cNvPr id="143" name="Freeform 13"/>
              <p:cNvSpPr>
                <a:spLocks/>
              </p:cNvSpPr>
              <p:nvPr/>
            </p:nvSpPr>
            <p:spPr bwMode="auto">
              <a:xfrm>
                <a:off x="6826251" y="2359025"/>
                <a:ext cx="173038" cy="176213"/>
              </a:xfrm>
              <a:custGeom>
                <a:avLst/>
                <a:gdLst>
                  <a:gd name="T0" fmla="*/ 35 w 71"/>
                  <a:gd name="T1" fmla="*/ 0 h 72"/>
                  <a:gd name="T2" fmla="*/ 0 w 71"/>
                  <a:gd name="T3" fmla="*/ 30 h 72"/>
                  <a:gd name="T4" fmla="*/ 1 w 71"/>
                  <a:gd name="T5" fmla="*/ 36 h 72"/>
                  <a:gd name="T6" fmla="*/ 36 w 71"/>
                  <a:gd name="T7" fmla="*/ 72 h 72"/>
                  <a:gd name="T8" fmla="*/ 71 w 71"/>
                  <a:gd name="T9" fmla="*/ 42 h 72"/>
                  <a:gd name="T10" fmla="*/ 71 w 71"/>
                  <a:gd name="T11" fmla="*/ 36 h 72"/>
                  <a:gd name="T12" fmla="*/ 35 w 7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71" h="72">
                    <a:moveTo>
                      <a:pt x="35" y="0"/>
                    </a:moveTo>
                    <a:cubicBezTo>
                      <a:pt x="18" y="0"/>
                      <a:pt x="3" y="13"/>
                      <a:pt x="0" y="30"/>
                    </a:cubicBezTo>
                    <a:cubicBezTo>
                      <a:pt x="0" y="32"/>
                      <a:pt x="1" y="34"/>
                      <a:pt x="1" y="36"/>
                    </a:cubicBezTo>
                    <a:cubicBezTo>
                      <a:pt x="1" y="56"/>
                      <a:pt x="16" y="72"/>
                      <a:pt x="36" y="72"/>
                    </a:cubicBezTo>
                    <a:cubicBezTo>
                      <a:pt x="53" y="72"/>
                      <a:pt x="68" y="59"/>
                      <a:pt x="71" y="42"/>
                    </a:cubicBezTo>
                    <a:cubicBezTo>
                      <a:pt x="71" y="40"/>
                      <a:pt x="71" y="38"/>
                      <a:pt x="71" y="36"/>
                    </a:cubicBezTo>
                    <a:cubicBezTo>
                      <a:pt x="71" y="16"/>
                      <a:pt x="55" y="0"/>
                      <a:pt x="35" y="0"/>
                    </a:cubicBezTo>
                  </a:path>
                </a:pathLst>
              </a:custGeom>
              <a:solidFill>
                <a:srgbClr val="E2161A"/>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46" name="TextBox 145"/>
            <p:cNvSpPr txBox="1"/>
            <p:nvPr/>
          </p:nvSpPr>
          <p:spPr>
            <a:xfrm>
              <a:off x="644406" y="1681450"/>
              <a:ext cx="1431900" cy="608972"/>
            </a:xfrm>
            <a:prstGeom prst="rect">
              <a:avLst/>
            </a:prstGeom>
            <a:noFill/>
          </p:spPr>
          <p:txBody>
            <a:bodyPr wrap="square" rtlCol="0">
              <a:spAutoFit/>
            </a:bodyPr>
            <a:lstStyle/>
            <a:p>
              <a:pPr algn="ctr"/>
              <a:r>
                <a:rPr lang="en-US" sz="1400">
                  <a:solidFill>
                    <a:srgbClr val="003F66"/>
                  </a:solidFill>
                  <a:latin typeface="CiscoSansTT" panose="020B0503020201020303" pitchFamily="34" charset="0"/>
                </a:rPr>
                <a:t>Understand </a:t>
              </a:r>
              <a:r>
                <a:rPr lang="en-US" sz="1400" dirty="0">
                  <a:solidFill>
                    <a:srgbClr val="003F66"/>
                  </a:solidFill>
                  <a:latin typeface="CiscoSansTT" panose="020B0503020201020303" pitchFamily="34" charset="0"/>
                </a:rPr>
                <a:t>your company as a target</a:t>
              </a:r>
            </a:p>
          </p:txBody>
        </p:sp>
        <p:sp>
          <p:nvSpPr>
            <p:cNvPr id="149" name="TextBox 148"/>
            <p:cNvSpPr txBox="1"/>
            <p:nvPr/>
          </p:nvSpPr>
          <p:spPr>
            <a:xfrm>
              <a:off x="3841365" y="1681450"/>
              <a:ext cx="1431900" cy="608972"/>
            </a:xfrm>
            <a:prstGeom prst="rect">
              <a:avLst/>
            </a:prstGeom>
            <a:noFill/>
          </p:spPr>
          <p:txBody>
            <a:bodyPr wrap="square" rtlCol="0">
              <a:spAutoFit/>
            </a:bodyPr>
            <a:lstStyle/>
            <a:p>
              <a:pPr algn="ctr"/>
              <a:r>
                <a:rPr lang="en-US" sz="1400" dirty="0">
                  <a:solidFill>
                    <a:srgbClr val="792C64"/>
                  </a:solidFill>
                  <a:latin typeface="CiscoSansTT" panose="020B0503020201020303" pitchFamily="34" charset="0"/>
                </a:rPr>
                <a:t>Understand your company’s capabilities </a:t>
              </a:r>
            </a:p>
          </p:txBody>
        </p:sp>
        <p:sp>
          <p:nvSpPr>
            <p:cNvPr id="155" name="TextBox 154"/>
            <p:cNvSpPr txBox="1"/>
            <p:nvPr/>
          </p:nvSpPr>
          <p:spPr>
            <a:xfrm>
              <a:off x="2252737" y="2953489"/>
              <a:ext cx="1431900" cy="431355"/>
            </a:xfrm>
            <a:prstGeom prst="rect">
              <a:avLst/>
            </a:prstGeom>
            <a:noFill/>
          </p:spPr>
          <p:txBody>
            <a:bodyPr wrap="square" rtlCol="0">
              <a:spAutoFit/>
            </a:bodyPr>
            <a:lstStyle/>
            <a:p>
              <a:pPr algn="ctr"/>
              <a:r>
                <a:rPr lang="en-US" sz="1400" dirty="0">
                  <a:solidFill>
                    <a:srgbClr val="0097B3"/>
                  </a:solidFill>
                  <a:latin typeface="CiscoSansTT" panose="020B0503020201020303" pitchFamily="34" charset="0"/>
                </a:rPr>
                <a:t>Understand risk sources</a:t>
              </a:r>
            </a:p>
          </p:txBody>
        </p:sp>
        <p:sp>
          <p:nvSpPr>
            <p:cNvPr id="158" name="TextBox 157"/>
            <p:cNvSpPr txBox="1"/>
            <p:nvPr/>
          </p:nvSpPr>
          <p:spPr>
            <a:xfrm>
              <a:off x="5408446" y="2953489"/>
              <a:ext cx="1431900" cy="431355"/>
            </a:xfrm>
            <a:prstGeom prst="rect">
              <a:avLst/>
            </a:prstGeom>
            <a:noFill/>
          </p:spPr>
          <p:txBody>
            <a:bodyPr wrap="square" rtlCol="0">
              <a:spAutoFit/>
            </a:bodyPr>
            <a:lstStyle/>
            <a:p>
              <a:pPr algn="ctr"/>
              <a:r>
                <a:rPr lang="en-US" sz="1400" dirty="0">
                  <a:solidFill>
                    <a:srgbClr val="E2161A"/>
                  </a:solidFill>
                  <a:latin typeface="CiscoSansTT" panose="020B0503020201020303" pitchFamily="34" charset="0"/>
                </a:rPr>
                <a:t>Create a plan of defense</a:t>
              </a:r>
            </a:p>
          </p:txBody>
        </p:sp>
      </p:grpSp>
    </p:spTree>
    <p:extLst>
      <p:ext uri="{BB962C8B-B14F-4D97-AF65-F5344CB8AC3E}">
        <p14:creationId xmlns:p14="http://schemas.microsoft.com/office/powerpoint/2010/main" val="67273584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Arial" panose="020B0604020202020204" pitchFamily="34" charset="0"/>
                <a:cs typeface="Arial" panose="020B0604020202020204" pitchFamily="34" charset="0"/>
              </a:rPr>
              <a:t>…to Prevent Security Events Before They Happen</a:t>
            </a:r>
          </a:p>
        </p:txBody>
      </p:sp>
      <p:sp>
        <p:nvSpPr>
          <p:cNvPr id="5" name="Oval 4"/>
          <p:cNvSpPr/>
          <p:nvPr/>
        </p:nvSpPr>
        <p:spPr>
          <a:xfrm>
            <a:off x="533401" y="1268833"/>
            <a:ext cx="2833874" cy="2833874"/>
          </a:xfrm>
          <a:prstGeom prst="ellipse">
            <a:avLst/>
          </a:prstGeom>
          <a:solidFill>
            <a:srgbClr val="003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8" name="Oval 37"/>
          <p:cNvSpPr/>
          <p:nvPr/>
        </p:nvSpPr>
        <p:spPr>
          <a:xfrm>
            <a:off x="3810833" y="1655158"/>
            <a:ext cx="2164922" cy="2164922"/>
          </a:xfrm>
          <a:prstGeom prst="ellipse">
            <a:avLst/>
          </a:prstGeom>
          <a:solidFill>
            <a:srgbClr val="792C6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9" name="Oval 38"/>
          <p:cNvSpPr/>
          <p:nvPr/>
        </p:nvSpPr>
        <p:spPr>
          <a:xfrm>
            <a:off x="6412697" y="1655158"/>
            <a:ext cx="2164922" cy="2164922"/>
          </a:xfrm>
          <a:prstGeom prst="ellipse">
            <a:avLst/>
          </a:prstGeom>
          <a:solidFill>
            <a:srgbClr val="0097B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726563" y="1983566"/>
            <a:ext cx="2447549" cy="150810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Before</a:t>
            </a:r>
            <a:endParaRPr lang="en-US" sz="3600" b="1" dirty="0">
              <a:solidFill>
                <a:schemeClr val="bg1"/>
              </a:solidFill>
              <a:latin typeface="Arial" panose="020B0604020202020204" pitchFamily="34" charset="0"/>
              <a:cs typeface="Arial" panose="020B0604020202020204" pitchFamily="34" charset="0"/>
            </a:endParaRPr>
          </a:p>
          <a:p>
            <a:pPr algn="ctr"/>
            <a:r>
              <a:rPr lang="en-US" sz="2000" dirty="0">
                <a:solidFill>
                  <a:schemeClr val="bg1"/>
                </a:solidFill>
                <a:latin typeface="Arial" panose="020B0604020202020204" pitchFamily="34" charset="0"/>
                <a:cs typeface="Arial" panose="020B0604020202020204" pitchFamily="34" charset="0"/>
              </a:rPr>
              <a:t>Control</a:t>
            </a:r>
          </a:p>
          <a:p>
            <a:pPr algn="ctr"/>
            <a:r>
              <a:rPr lang="en-US" sz="2000" dirty="0">
                <a:solidFill>
                  <a:schemeClr val="bg1"/>
                </a:solidFill>
                <a:latin typeface="Arial" panose="020B0604020202020204" pitchFamily="34" charset="0"/>
                <a:cs typeface="Arial" panose="020B0604020202020204" pitchFamily="34" charset="0"/>
              </a:rPr>
              <a:t>Enforce</a:t>
            </a:r>
          </a:p>
          <a:p>
            <a:pPr algn="ctr"/>
            <a:r>
              <a:rPr lang="en-US" sz="2000" dirty="0">
                <a:solidFill>
                  <a:schemeClr val="bg1"/>
                </a:solidFill>
                <a:latin typeface="Arial" panose="020B0604020202020204" pitchFamily="34" charset="0"/>
                <a:cs typeface="Arial" panose="020B0604020202020204" pitchFamily="34" charset="0"/>
              </a:rPr>
              <a:t>Harden </a:t>
            </a:r>
          </a:p>
        </p:txBody>
      </p:sp>
      <p:sp>
        <p:nvSpPr>
          <p:cNvPr id="41" name="TextBox 40"/>
          <p:cNvSpPr txBox="1"/>
          <p:nvPr/>
        </p:nvSpPr>
        <p:spPr>
          <a:xfrm>
            <a:off x="3810833" y="2137662"/>
            <a:ext cx="2164922" cy="1200329"/>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During</a:t>
            </a:r>
            <a:endParaRPr lang="en-US" sz="2800"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Detect </a:t>
            </a:r>
          </a:p>
          <a:p>
            <a:pPr algn="ctr"/>
            <a:r>
              <a:rPr lang="en-US" sz="1600" dirty="0">
                <a:solidFill>
                  <a:schemeClr val="bg1"/>
                </a:solidFill>
                <a:latin typeface="Arial" panose="020B0604020202020204" pitchFamily="34" charset="0"/>
                <a:cs typeface="Arial" panose="020B0604020202020204" pitchFamily="34" charset="0"/>
              </a:rPr>
              <a:t>Block</a:t>
            </a:r>
          </a:p>
          <a:p>
            <a:pPr algn="ctr"/>
            <a:r>
              <a:rPr lang="en-US" sz="1600" dirty="0">
                <a:solidFill>
                  <a:schemeClr val="bg1"/>
                </a:solidFill>
                <a:latin typeface="Arial" panose="020B0604020202020204" pitchFamily="34" charset="0"/>
                <a:cs typeface="Arial" panose="020B0604020202020204" pitchFamily="34" charset="0"/>
              </a:rPr>
              <a:t>Defend</a:t>
            </a:r>
          </a:p>
        </p:txBody>
      </p:sp>
      <p:sp>
        <p:nvSpPr>
          <p:cNvPr id="42" name="TextBox 41"/>
          <p:cNvSpPr txBox="1"/>
          <p:nvPr/>
        </p:nvSpPr>
        <p:spPr>
          <a:xfrm>
            <a:off x="6419313" y="2137662"/>
            <a:ext cx="2164922" cy="1200329"/>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After</a:t>
            </a:r>
          </a:p>
          <a:p>
            <a:pPr algn="ctr"/>
            <a:r>
              <a:rPr lang="en-US" sz="1600" dirty="0">
                <a:solidFill>
                  <a:schemeClr val="bg1"/>
                </a:solidFill>
                <a:latin typeface="Arial" panose="020B0604020202020204" pitchFamily="34" charset="0"/>
                <a:cs typeface="Arial" panose="020B0604020202020204" pitchFamily="34" charset="0"/>
              </a:rPr>
              <a:t>Scope </a:t>
            </a:r>
          </a:p>
          <a:p>
            <a:pPr algn="ctr"/>
            <a:r>
              <a:rPr lang="en-US" sz="1600" dirty="0">
                <a:solidFill>
                  <a:schemeClr val="bg1"/>
                </a:solidFill>
                <a:latin typeface="Arial" panose="020B0604020202020204" pitchFamily="34" charset="0"/>
                <a:cs typeface="Arial" panose="020B0604020202020204" pitchFamily="34" charset="0"/>
              </a:rPr>
              <a:t>Contain</a:t>
            </a:r>
          </a:p>
          <a:p>
            <a:pPr algn="ctr"/>
            <a:r>
              <a:rPr lang="en-US" sz="1600" dirty="0">
                <a:solidFill>
                  <a:schemeClr val="bg1"/>
                </a:solidFill>
                <a:latin typeface="Arial" panose="020B0604020202020204" pitchFamily="34" charset="0"/>
                <a:cs typeface="Arial" panose="020B0604020202020204" pitchFamily="34" charset="0"/>
              </a:rPr>
              <a:t>Remediate </a:t>
            </a:r>
          </a:p>
        </p:txBody>
      </p:sp>
      <p:sp>
        <p:nvSpPr>
          <p:cNvPr id="7" name="TextBox 6"/>
          <p:cNvSpPr txBox="1"/>
          <p:nvPr/>
        </p:nvSpPr>
        <p:spPr>
          <a:xfrm>
            <a:off x="4991101" y="4391501"/>
            <a:ext cx="3657599" cy="184666"/>
          </a:xfrm>
          <a:prstGeom prst="rect">
            <a:avLst/>
          </a:prstGeom>
          <a:noFill/>
        </p:spPr>
        <p:txBody>
          <a:bodyPr wrap="square" rtlCol="0">
            <a:spAutoFit/>
          </a:bodyPr>
          <a:lstStyle/>
          <a:p>
            <a:pPr algn="r"/>
            <a:r>
              <a:rPr lang="en-US" sz="600" dirty="0">
                <a:solidFill>
                  <a:schemeClr val="bg1">
                    <a:lumMod val="50000"/>
                  </a:schemeClr>
                </a:solidFill>
                <a:latin typeface="Arial" panose="020B0604020202020204" pitchFamily="34" charset="0"/>
                <a:cs typeface="Arial" panose="020B0604020202020204" pitchFamily="34" charset="0"/>
              </a:rPr>
              <a:t>Source: Cisco, Addressing the Full Attack Continuum:  Before, During, and After an Attack </a:t>
            </a:r>
          </a:p>
        </p:txBody>
      </p:sp>
    </p:spTree>
    <p:extLst>
      <p:ext uri="{BB962C8B-B14F-4D97-AF65-F5344CB8AC3E}">
        <p14:creationId xmlns:p14="http://schemas.microsoft.com/office/powerpoint/2010/main" val="41949809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8" grpId="0" animBg="1"/>
      <p:bldP spid="39" grpId="0" animBg="1"/>
      <p:bldP spid="6" grpId="0"/>
      <p:bldP spid="41" grpId="0"/>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Arial" panose="020B0604020202020204" pitchFamily="34" charset="0"/>
                <a:cs typeface="Arial" panose="020B0604020202020204" pitchFamily="34" charset="0"/>
              </a:rPr>
              <a:t>Solid Cyber Defense: Top Ten Best Practices</a:t>
            </a:r>
          </a:p>
        </p:txBody>
      </p:sp>
      <p:sp>
        <p:nvSpPr>
          <p:cNvPr id="4" name="Oval 3"/>
          <p:cNvSpPr>
            <a:spLocks noChangeAspect="1"/>
          </p:cNvSpPr>
          <p:nvPr/>
        </p:nvSpPr>
        <p:spPr>
          <a:xfrm>
            <a:off x="563881" y="1189832"/>
            <a:ext cx="457200" cy="457201"/>
          </a:xfrm>
          <a:prstGeom prst="ellipse">
            <a:avLst/>
          </a:prstGeom>
          <a:solidFill>
            <a:srgbClr val="003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1</a:t>
            </a:r>
          </a:p>
        </p:txBody>
      </p:sp>
      <p:sp>
        <p:nvSpPr>
          <p:cNvPr id="5" name="Oval 4"/>
          <p:cNvSpPr>
            <a:spLocks noChangeAspect="1"/>
          </p:cNvSpPr>
          <p:nvPr/>
        </p:nvSpPr>
        <p:spPr>
          <a:xfrm>
            <a:off x="563881" y="1901543"/>
            <a:ext cx="457200" cy="457201"/>
          </a:xfrm>
          <a:prstGeom prst="ellipse">
            <a:avLst/>
          </a:prstGeom>
          <a:solidFill>
            <a:srgbClr val="003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Arial" panose="020B0604020202020204" pitchFamily="34" charset="0"/>
                <a:cs typeface="Arial" panose="020B0604020202020204" pitchFamily="34" charset="0"/>
              </a:rPr>
              <a:t>2</a:t>
            </a:r>
          </a:p>
        </p:txBody>
      </p:sp>
      <p:sp>
        <p:nvSpPr>
          <p:cNvPr id="6" name="Oval 5"/>
          <p:cNvSpPr>
            <a:spLocks noChangeAspect="1"/>
          </p:cNvSpPr>
          <p:nvPr/>
        </p:nvSpPr>
        <p:spPr>
          <a:xfrm>
            <a:off x="563881" y="2613254"/>
            <a:ext cx="457200" cy="457201"/>
          </a:xfrm>
          <a:prstGeom prst="ellipse">
            <a:avLst/>
          </a:prstGeom>
          <a:solidFill>
            <a:srgbClr val="003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3</a:t>
            </a:r>
          </a:p>
        </p:txBody>
      </p:sp>
      <p:sp>
        <p:nvSpPr>
          <p:cNvPr id="7" name="Oval 6"/>
          <p:cNvSpPr>
            <a:spLocks noChangeAspect="1"/>
          </p:cNvSpPr>
          <p:nvPr/>
        </p:nvSpPr>
        <p:spPr>
          <a:xfrm>
            <a:off x="563881" y="3324965"/>
            <a:ext cx="457200" cy="457201"/>
          </a:xfrm>
          <a:prstGeom prst="ellipse">
            <a:avLst/>
          </a:prstGeom>
          <a:solidFill>
            <a:srgbClr val="003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4</a:t>
            </a:r>
          </a:p>
        </p:txBody>
      </p:sp>
      <p:sp>
        <p:nvSpPr>
          <p:cNvPr id="8" name="Oval 7"/>
          <p:cNvSpPr>
            <a:spLocks noChangeAspect="1"/>
          </p:cNvSpPr>
          <p:nvPr/>
        </p:nvSpPr>
        <p:spPr>
          <a:xfrm>
            <a:off x="563881" y="4036675"/>
            <a:ext cx="457200" cy="457201"/>
          </a:xfrm>
          <a:prstGeom prst="ellipse">
            <a:avLst/>
          </a:prstGeom>
          <a:solidFill>
            <a:srgbClr val="003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5</a:t>
            </a:r>
          </a:p>
        </p:txBody>
      </p:sp>
      <p:sp>
        <p:nvSpPr>
          <p:cNvPr id="11" name="TextBox 10"/>
          <p:cNvSpPr txBox="1"/>
          <p:nvPr/>
        </p:nvSpPr>
        <p:spPr>
          <a:xfrm>
            <a:off x="1023160" y="1156821"/>
            <a:ext cx="3609218" cy="523220"/>
          </a:xfrm>
          <a:prstGeom prst="rect">
            <a:avLst/>
          </a:prstGeom>
          <a:noFill/>
        </p:spPr>
        <p:txBody>
          <a:bodyPr wrap="square" rtlCol="0" anchor="ctr">
            <a:spAutoFit/>
          </a:bodyPr>
          <a:lstStyle/>
          <a:p>
            <a:pPr marL="9525">
              <a:spcBef>
                <a:spcPts val="600"/>
              </a:spcBef>
            </a:pPr>
            <a:r>
              <a:rPr lang="en-US" sz="1400" dirty="0">
                <a:solidFill>
                  <a:schemeClr val="tx2"/>
                </a:solidFill>
              </a:rPr>
              <a:t>Develop a solid organized hierarchy of systems, staff, and processes.</a:t>
            </a:r>
          </a:p>
        </p:txBody>
      </p:sp>
      <p:sp>
        <p:nvSpPr>
          <p:cNvPr id="12" name="TextBox 11"/>
          <p:cNvSpPr txBox="1"/>
          <p:nvPr/>
        </p:nvSpPr>
        <p:spPr>
          <a:xfrm>
            <a:off x="1023160" y="1868531"/>
            <a:ext cx="3609218" cy="523220"/>
          </a:xfrm>
          <a:prstGeom prst="rect">
            <a:avLst/>
          </a:prstGeom>
          <a:noFill/>
        </p:spPr>
        <p:txBody>
          <a:bodyPr wrap="square" rtlCol="0" anchor="ctr">
            <a:spAutoFit/>
          </a:bodyPr>
          <a:lstStyle/>
          <a:p>
            <a:pPr marL="9525">
              <a:spcBef>
                <a:spcPts val="600"/>
              </a:spcBef>
            </a:pPr>
            <a:r>
              <a:rPr lang="en-US" sz="1400" dirty="0">
                <a:solidFill>
                  <a:schemeClr val="tx2"/>
                </a:solidFill>
              </a:rPr>
              <a:t>Standardize and enforce user and staff (and service provider) practices.</a:t>
            </a:r>
          </a:p>
        </p:txBody>
      </p:sp>
      <p:sp>
        <p:nvSpPr>
          <p:cNvPr id="13" name="TextBox 12"/>
          <p:cNvSpPr txBox="1"/>
          <p:nvPr/>
        </p:nvSpPr>
        <p:spPr>
          <a:xfrm>
            <a:off x="1023160" y="2580242"/>
            <a:ext cx="3607139" cy="523220"/>
          </a:xfrm>
          <a:prstGeom prst="rect">
            <a:avLst/>
          </a:prstGeom>
          <a:noFill/>
        </p:spPr>
        <p:txBody>
          <a:bodyPr wrap="square" rtlCol="0" anchor="ctr">
            <a:spAutoFit/>
          </a:bodyPr>
          <a:lstStyle/>
          <a:p>
            <a:pPr marL="9525">
              <a:spcBef>
                <a:spcPts val="600"/>
              </a:spcBef>
            </a:pPr>
            <a:r>
              <a:rPr lang="en-US" sz="1400" dirty="0">
                <a:solidFill>
                  <a:schemeClr val="tx2"/>
                </a:solidFill>
              </a:rPr>
              <a:t>Test incident response plans via frequent drills and simulations. </a:t>
            </a:r>
          </a:p>
        </p:txBody>
      </p:sp>
      <p:sp>
        <p:nvSpPr>
          <p:cNvPr id="14" name="TextBox 13"/>
          <p:cNvSpPr txBox="1"/>
          <p:nvPr/>
        </p:nvSpPr>
        <p:spPr>
          <a:xfrm>
            <a:off x="1023160" y="3291952"/>
            <a:ext cx="3607139" cy="523220"/>
          </a:xfrm>
          <a:prstGeom prst="rect">
            <a:avLst/>
          </a:prstGeom>
          <a:noFill/>
        </p:spPr>
        <p:txBody>
          <a:bodyPr wrap="square" rtlCol="0" anchor="ctr">
            <a:spAutoFit/>
          </a:bodyPr>
          <a:lstStyle/>
          <a:p>
            <a:pPr marL="9525">
              <a:spcBef>
                <a:spcPts val="600"/>
              </a:spcBef>
            </a:pPr>
            <a:r>
              <a:rPr lang="en-US" sz="1400" dirty="0">
                <a:solidFill>
                  <a:schemeClr val="tx2"/>
                </a:solidFill>
              </a:rPr>
              <a:t>Reduce the number of cyber systems and vendors in the infrastructure.</a:t>
            </a:r>
          </a:p>
        </p:txBody>
      </p:sp>
      <p:sp>
        <p:nvSpPr>
          <p:cNvPr id="15" name="TextBox 14"/>
          <p:cNvSpPr txBox="1"/>
          <p:nvPr/>
        </p:nvSpPr>
        <p:spPr>
          <a:xfrm>
            <a:off x="1023160" y="4003663"/>
            <a:ext cx="3607139" cy="523220"/>
          </a:xfrm>
          <a:prstGeom prst="rect">
            <a:avLst/>
          </a:prstGeom>
          <a:noFill/>
        </p:spPr>
        <p:txBody>
          <a:bodyPr wrap="square" rtlCol="0" anchor="ctr">
            <a:spAutoFit/>
          </a:bodyPr>
          <a:lstStyle/>
          <a:p>
            <a:pPr marL="9525">
              <a:spcBef>
                <a:spcPts val="600"/>
              </a:spcBef>
            </a:pPr>
            <a:r>
              <a:rPr lang="en-US" sz="1400" dirty="0">
                <a:solidFill>
                  <a:schemeClr val="tx2"/>
                </a:solidFill>
              </a:rPr>
              <a:t>Apply analytics to full advantage. Learn from business Big Data projects.</a:t>
            </a:r>
          </a:p>
        </p:txBody>
      </p:sp>
      <p:sp>
        <p:nvSpPr>
          <p:cNvPr id="17" name="Oval 16"/>
          <p:cNvSpPr>
            <a:spLocks noChangeAspect="1"/>
          </p:cNvSpPr>
          <p:nvPr/>
        </p:nvSpPr>
        <p:spPr>
          <a:xfrm>
            <a:off x="4632378" y="1189832"/>
            <a:ext cx="457200" cy="457201"/>
          </a:xfrm>
          <a:prstGeom prst="ellipse">
            <a:avLst/>
          </a:prstGeom>
          <a:solidFill>
            <a:srgbClr val="003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6</a:t>
            </a:r>
          </a:p>
        </p:txBody>
      </p:sp>
      <p:sp>
        <p:nvSpPr>
          <p:cNvPr id="18" name="Oval 17"/>
          <p:cNvSpPr>
            <a:spLocks noChangeAspect="1"/>
          </p:cNvSpPr>
          <p:nvPr/>
        </p:nvSpPr>
        <p:spPr>
          <a:xfrm>
            <a:off x="4632378" y="1901543"/>
            <a:ext cx="457200" cy="457201"/>
          </a:xfrm>
          <a:prstGeom prst="ellipse">
            <a:avLst/>
          </a:prstGeom>
          <a:solidFill>
            <a:srgbClr val="003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Arial" panose="020B0604020202020204" pitchFamily="34" charset="0"/>
                <a:cs typeface="Arial" panose="020B0604020202020204" pitchFamily="34" charset="0"/>
              </a:rPr>
              <a:t>7</a:t>
            </a:r>
          </a:p>
        </p:txBody>
      </p:sp>
      <p:sp>
        <p:nvSpPr>
          <p:cNvPr id="19" name="Oval 18"/>
          <p:cNvSpPr>
            <a:spLocks noChangeAspect="1"/>
          </p:cNvSpPr>
          <p:nvPr/>
        </p:nvSpPr>
        <p:spPr>
          <a:xfrm>
            <a:off x="4632378" y="2613254"/>
            <a:ext cx="457200" cy="457201"/>
          </a:xfrm>
          <a:prstGeom prst="ellipse">
            <a:avLst/>
          </a:prstGeom>
          <a:solidFill>
            <a:srgbClr val="003F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8</a:t>
            </a:r>
          </a:p>
        </p:txBody>
      </p:sp>
      <p:sp>
        <p:nvSpPr>
          <p:cNvPr id="20" name="Oval 19"/>
          <p:cNvSpPr>
            <a:spLocks noChangeAspect="1"/>
          </p:cNvSpPr>
          <p:nvPr/>
        </p:nvSpPr>
        <p:spPr>
          <a:xfrm>
            <a:off x="4632378" y="3324965"/>
            <a:ext cx="457200" cy="457201"/>
          </a:xfrm>
          <a:prstGeom prst="ellipse">
            <a:avLst/>
          </a:prstGeom>
          <a:solidFill>
            <a:srgbClr val="0097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9</a:t>
            </a:r>
          </a:p>
        </p:txBody>
      </p:sp>
      <p:sp>
        <p:nvSpPr>
          <p:cNvPr id="21" name="Oval 20"/>
          <p:cNvSpPr>
            <a:spLocks noChangeAspect="1"/>
          </p:cNvSpPr>
          <p:nvPr/>
        </p:nvSpPr>
        <p:spPr>
          <a:xfrm>
            <a:off x="4632378" y="4036675"/>
            <a:ext cx="457200" cy="457201"/>
          </a:xfrm>
          <a:prstGeom prst="ellipse">
            <a:avLst/>
          </a:prstGeom>
          <a:solidFill>
            <a:srgbClr val="0097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latin typeface="Arial" panose="020B0604020202020204" pitchFamily="34" charset="0"/>
                <a:cs typeface="Arial" panose="020B0604020202020204" pitchFamily="34" charset="0"/>
              </a:rPr>
              <a:t>10</a:t>
            </a:r>
          </a:p>
        </p:txBody>
      </p:sp>
      <p:sp>
        <p:nvSpPr>
          <p:cNvPr id="22" name="TextBox 21"/>
          <p:cNvSpPr txBox="1"/>
          <p:nvPr/>
        </p:nvSpPr>
        <p:spPr>
          <a:xfrm>
            <a:off x="5091657" y="1156820"/>
            <a:ext cx="3691597" cy="523220"/>
          </a:xfrm>
          <a:prstGeom prst="rect">
            <a:avLst/>
          </a:prstGeom>
          <a:noFill/>
        </p:spPr>
        <p:txBody>
          <a:bodyPr wrap="square" rtlCol="0" anchor="ctr">
            <a:spAutoFit/>
          </a:bodyPr>
          <a:lstStyle/>
          <a:p>
            <a:pPr marL="9525">
              <a:spcBef>
                <a:spcPts val="600"/>
              </a:spcBef>
            </a:pPr>
            <a:r>
              <a:rPr lang="en-US" sz="1400" dirty="0">
                <a:solidFill>
                  <a:schemeClr val="tx2"/>
                </a:solidFill>
              </a:rPr>
              <a:t>Automate lower-level tasks and alert responses. Beware alert fatigue! </a:t>
            </a:r>
          </a:p>
        </p:txBody>
      </p:sp>
      <p:sp>
        <p:nvSpPr>
          <p:cNvPr id="23" name="TextBox 22"/>
          <p:cNvSpPr txBox="1"/>
          <p:nvPr/>
        </p:nvSpPr>
        <p:spPr>
          <a:xfrm>
            <a:off x="5091657" y="1868531"/>
            <a:ext cx="3766593" cy="523220"/>
          </a:xfrm>
          <a:prstGeom prst="rect">
            <a:avLst/>
          </a:prstGeom>
          <a:noFill/>
        </p:spPr>
        <p:txBody>
          <a:bodyPr wrap="square" rtlCol="0" anchor="ctr">
            <a:spAutoFit/>
          </a:bodyPr>
          <a:lstStyle/>
          <a:p>
            <a:pPr marL="9525">
              <a:spcBef>
                <a:spcPts val="600"/>
              </a:spcBef>
            </a:pPr>
            <a:r>
              <a:rPr lang="en-US" sz="1400" dirty="0">
                <a:solidFill>
                  <a:schemeClr val="tx2"/>
                </a:solidFill>
              </a:rPr>
              <a:t>Leverage </a:t>
            </a:r>
            <a:r>
              <a:rPr lang="mr-IN" sz="1400" dirty="0">
                <a:solidFill>
                  <a:schemeClr val="tx2"/>
                </a:solidFill>
              </a:rPr>
              <a:t>–</a:t>
            </a:r>
            <a:r>
              <a:rPr lang="en-US" sz="1400" dirty="0">
                <a:solidFill>
                  <a:schemeClr val="tx2"/>
                </a:solidFill>
              </a:rPr>
              <a:t> with care -- professional, outsourcing, and managed services. </a:t>
            </a:r>
          </a:p>
        </p:txBody>
      </p:sp>
      <p:sp>
        <p:nvSpPr>
          <p:cNvPr id="24" name="TextBox 23"/>
          <p:cNvSpPr txBox="1"/>
          <p:nvPr/>
        </p:nvSpPr>
        <p:spPr>
          <a:xfrm>
            <a:off x="5091657" y="2580242"/>
            <a:ext cx="3766593" cy="523220"/>
          </a:xfrm>
          <a:prstGeom prst="rect">
            <a:avLst/>
          </a:prstGeom>
          <a:noFill/>
        </p:spPr>
        <p:txBody>
          <a:bodyPr wrap="square" rtlCol="0" anchor="ctr">
            <a:spAutoFit/>
          </a:bodyPr>
          <a:lstStyle/>
          <a:p>
            <a:pPr marL="9525">
              <a:spcBef>
                <a:spcPts val="600"/>
              </a:spcBef>
            </a:pPr>
            <a:r>
              <a:rPr lang="en-US" sz="1400" dirty="0">
                <a:solidFill>
                  <a:schemeClr val="tx2"/>
                </a:solidFill>
              </a:rPr>
              <a:t>Pay close attention to the IT/OT integration challenge. Hello, </a:t>
            </a:r>
            <a:r>
              <a:rPr lang="en-US" sz="1400" dirty="0" err="1">
                <a:solidFill>
                  <a:schemeClr val="tx2"/>
                </a:solidFill>
              </a:rPr>
              <a:t>IoT</a:t>
            </a:r>
            <a:r>
              <a:rPr lang="en-US" sz="1400" dirty="0">
                <a:solidFill>
                  <a:schemeClr val="tx2"/>
                </a:solidFill>
              </a:rPr>
              <a:t>!</a:t>
            </a:r>
          </a:p>
        </p:txBody>
      </p:sp>
      <p:sp>
        <p:nvSpPr>
          <p:cNvPr id="25" name="TextBox 24"/>
          <p:cNvSpPr txBox="1"/>
          <p:nvPr/>
        </p:nvSpPr>
        <p:spPr>
          <a:xfrm>
            <a:off x="5091657" y="3291953"/>
            <a:ext cx="3691597" cy="523220"/>
          </a:xfrm>
          <a:prstGeom prst="rect">
            <a:avLst/>
          </a:prstGeom>
          <a:noFill/>
        </p:spPr>
        <p:txBody>
          <a:bodyPr wrap="square" rtlCol="0" anchor="ctr">
            <a:spAutoFit/>
          </a:bodyPr>
          <a:lstStyle/>
          <a:p>
            <a:pPr marL="9525">
              <a:spcBef>
                <a:spcPts val="600"/>
              </a:spcBef>
            </a:pPr>
            <a:r>
              <a:rPr lang="en-US" sz="1400" dirty="0">
                <a:solidFill>
                  <a:schemeClr val="tx2"/>
                </a:solidFill>
              </a:rPr>
              <a:t>Develop security as a secondary skill for the technology workforce.</a:t>
            </a:r>
          </a:p>
        </p:txBody>
      </p:sp>
      <p:sp>
        <p:nvSpPr>
          <p:cNvPr id="26" name="TextBox 25"/>
          <p:cNvSpPr txBox="1"/>
          <p:nvPr/>
        </p:nvSpPr>
        <p:spPr>
          <a:xfrm>
            <a:off x="5091657" y="3972886"/>
            <a:ext cx="3766593" cy="584775"/>
          </a:xfrm>
          <a:prstGeom prst="rect">
            <a:avLst/>
          </a:prstGeom>
          <a:noFill/>
        </p:spPr>
        <p:txBody>
          <a:bodyPr wrap="square" rtlCol="0" anchor="ctr">
            <a:spAutoFit/>
          </a:bodyPr>
          <a:lstStyle/>
          <a:p>
            <a:pPr marL="9525">
              <a:spcBef>
                <a:spcPts val="600"/>
              </a:spcBef>
            </a:pPr>
            <a:r>
              <a:rPr lang="en-US" sz="1400" dirty="0">
                <a:solidFill>
                  <a:schemeClr val="tx2"/>
                </a:solidFill>
              </a:rPr>
              <a:t>Heighten specialization of cybersecurity staff competencies</a:t>
            </a:r>
            <a:r>
              <a:rPr lang="en-US" dirty="0">
                <a:solidFill>
                  <a:schemeClr val="tx2"/>
                </a:solidFill>
              </a:rPr>
              <a:t>.</a:t>
            </a:r>
          </a:p>
        </p:txBody>
      </p:sp>
      <p:sp>
        <p:nvSpPr>
          <p:cNvPr id="27" name="TextBox 26"/>
          <p:cNvSpPr txBox="1"/>
          <p:nvPr/>
        </p:nvSpPr>
        <p:spPr>
          <a:xfrm>
            <a:off x="5089578" y="4594497"/>
            <a:ext cx="3657599" cy="184666"/>
          </a:xfrm>
          <a:prstGeom prst="rect">
            <a:avLst/>
          </a:prstGeom>
          <a:noFill/>
        </p:spPr>
        <p:txBody>
          <a:bodyPr wrap="square" rtlCol="0">
            <a:spAutoFit/>
          </a:bodyPr>
          <a:lstStyle/>
          <a:p>
            <a:pPr algn="r"/>
            <a:r>
              <a:rPr lang="en-US" sz="600" dirty="0">
                <a:solidFill>
                  <a:schemeClr val="bg1">
                    <a:lumMod val="50000"/>
                  </a:schemeClr>
                </a:solidFill>
                <a:latin typeface="Arial" panose="020B0604020202020204" pitchFamily="34" charset="0"/>
                <a:cs typeface="Arial" panose="020B0604020202020204" pitchFamily="34" charset="0"/>
              </a:rPr>
              <a:t>Source: Cisco 2017 Midyear Cybersecurity Report </a:t>
            </a:r>
          </a:p>
        </p:txBody>
      </p:sp>
    </p:spTree>
    <p:extLst>
      <p:ext uri="{BB962C8B-B14F-4D97-AF65-F5344CB8AC3E}">
        <p14:creationId xmlns:p14="http://schemas.microsoft.com/office/powerpoint/2010/main" val="104923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childTnLst>
                                </p:cTn>
                              </p:par>
                            </p:childTnLst>
                          </p:cTn>
                        </p:par>
                        <p:par>
                          <p:cTn id="46" fill="hold">
                            <p:stCondLst>
                              <p:cond delay="6000"/>
                            </p:stCondLst>
                            <p:childTnLst>
                              <p:par>
                                <p:cTn id="47" presetID="10"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childTnLst>
                                </p:cTn>
                              </p:par>
                            </p:childTnLst>
                          </p:cTn>
                        </p:par>
                        <p:par>
                          <p:cTn id="53" fill="hold">
                            <p:stCondLst>
                              <p:cond delay="700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childTnLst>
                                </p:cTn>
                              </p:par>
                            </p:childTnLst>
                          </p:cTn>
                        </p:par>
                        <p:par>
                          <p:cTn id="60" fill="hold">
                            <p:stCondLst>
                              <p:cond delay="8000"/>
                            </p:stCondLst>
                            <p:childTnLst>
                              <p:par>
                                <p:cTn id="61" presetID="10"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1000"/>
                                        <p:tgtEl>
                                          <p:spTgt spid="25"/>
                                        </p:tgtEl>
                                      </p:cBhvr>
                                    </p:animEffect>
                                  </p:childTnLst>
                                </p:cTn>
                              </p:par>
                            </p:childTnLst>
                          </p:cTn>
                        </p:par>
                        <p:par>
                          <p:cTn id="67" fill="hold">
                            <p:stCondLst>
                              <p:cond delay="9000"/>
                            </p:stCondLst>
                            <p:childTnLst>
                              <p:par>
                                <p:cTn id="68" presetID="10"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p:bldP spid="12" grpId="0"/>
      <p:bldP spid="13" grpId="0"/>
      <p:bldP spid="14" grpId="0"/>
      <p:bldP spid="15" grpId="0"/>
      <p:bldP spid="17" grpId="0" animBg="1"/>
      <p:bldP spid="18" grpId="0" animBg="1"/>
      <p:bldP spid="19" grpId="0" animBg="1"/>
      <p:bldP spid="20" grpId="0" animBg="1"/>
      <p:bldP spid="21" grpId="0" animBg="1"/>
      <p:bldP spid="22" grpId="0"/>
      <p:bldP spid="23"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4995"/>
          <a:stretch/>
        </p:blipFill>
        <p:spPr>
          <a:xfrm>
            <a:off x="0" y="0"/>
            <a:ext cx="9144000" cy="5162550"/>
          </a:xfrm>
          <a:prstGeom prst="rect">
            <a:avLst/>
          </a:prstGeom>
        </p:spPr>
      </p:pic>
      <p:sp>
        <p:nvSpPr>
          <p:cNvPr id="5" name="Rectangle 4"/>
          <p:cNvSpPr/>
          <p:nvPr/>
        </p:nvSpPr>
        <p:spPr>
          <a:xfrm>
            <a:off x="9099" y="-30748"/>
            <a:ext cx="9144000" cy="5186319"/>
          </a:xfrm>
          <a:prstGeom prst="rect">
            <a:avLst/>
          </a:prstGeom>
          <a:solidFill>
            <a:srgbClr val="003F66">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sp>
        <p:nvSpPr>
          <p:cNvPr id="4" name="TextBox 3"/>
          <p:cNvSpPr txBox="1"/>
          <p:nvPr/>
        </p:nvSpPr>
        <p:spPr>
          <a:xfrm>
            <a:off x="2984311" y="1487613"/>
            <a:ext cx="5995918" cy="867930"/>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2800" i="1" dirty="0">
                <a:solidFill>
                  <a:schemeClr val="bg1"/>
                </a:solidFill>
                <a:latin typeface="Arial" panose="020B0604020202020204" pitchFamily="34" charset="0"/>
                <a:cs typeface="Arial" panose="020B0604020202020204" pitchFamily="34" charset="0"/>
              </a:rPr>
              <a:t>Digital transformation is coming right at you</a:t>
            </a:r>
            <a:r>
              <a:rPr lang="mr-IN" sz="2800" i="1" dirty="0">
                <a:solidFill>
                  <a:schemeClr val="bg1"/>
                </a:solidFill>
                <a:latin typeface="Arial" panose="020B0604020202020204" pitchFamily="34" charset="0"/>
              </a:rPr>
              <a:t>…</a:t>
            </a:r>
            <a:r>
              <a:rPr lang="en-US" sz="2800" i="1" dirty="0">
                <a:solidFill>
                  <a:schemeClr val="bg1"/>
                </a:solidFill>
                <a:latin typeface="Arial" panose="020B0604020202020204" pitchFamily="34" charset="0"/>
                <a:cs typeface="Arial" panose="020B0604020202020204" pitchFamily="34" charset="0"/>
              </a:rPr>
              <a:t> </a:t>
            </a:r>
            <a:r>
              <a:rPr lang="en-US" sz="2800" b="1" i="1" dirty="0">
                <a:solidFill>
                  <a:schemeClr val="bg1"/>
                </a:solidFill>
                <a:latin typeface="Arial" panose="020B0604020202020204" pitchFamily="34" charset="0"/>
                <a:cs typeface="Arial" panose="020B0604020202020204" pitchFamily="34" charset="0"/>
              </a:rPr>
              <a:t>fast and furiously! </a:t>
            </a:r>
          </a:p>
        </p:txBody>
      </p:sp>
      <p:pic>
        <p:nvPicPr>
          <p:cNvPr id="7" name="Imagen 1"/>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61830" y="4539904"/>
            <a:ext cx="751872" cy="562778"/>
          </a:xfrm>
          <a:prstGeom prst="rect">
            <a:avLst/>
          </a:prstGeom>
        </p:spPr>
      </p:pic>
      <p:sp>
        <p:nvSpPr>
          <p:cNvPr id="9" name="Rectangle 7"/>
          <p:cNvSpPr>
            <a:spLocks noChangeArrowheads="1"/>
          </p:cNvSpPr>
          <p:nvPr/>
        </p:nvSpPr>
        <p:spPr bwMode="ltGray">
          <a:xfrm>
            <a:off x="8566465" y="4745288"/>
            <a:ext cx="167656"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25000"/>
                  </a:schemeClr>
                </a:solidFill>
                <a:latin typeface="Arial" panose="020B0604020202020204" pitchFamily="34" charset="0"/>
                <a:ea typeface="+mn-ea"/>
                <a:cs typeface="Arial" panose="020B0604020202020204" pitchFamily="34" charset="0"/>
              </a:rPr>
              <a:pPr algn="r" defTabSz="610744" fontAlgn="auto">
                <a:spcBef>
                  <a:spcPts val="0"/>
                </a:spcBef>
                <a:spcAft>
                  <a:spcPts val="0"/>
                </a:spcAft>
                <a:defRPr/>
              </a:pPr>
              <a:t>27</a:t>
            </a:fld>
            <a:endParaRPr lang="en-US" sz="600" dirty="0">
              <a:solidFill>
                <a:schemeClr val="bg1">
                  <a:alpha val="25000"/>
                </a:schemeClr>
              </a:solidFill>
              <a:latin typeface="Arial" panose="020B0604020202020204" pitchFamily="34" charset="0"/>
              <a:ea typeface="+mn-ea"/>
              <a:cs typeface="Arial" panose="020B0604020202020204" pitchFamily="34" charset="0"/>
            </a:endParaRPr>
          </a:p>
        </p:txBody>
      </p:sp>
      <p:sp>
        <p:nvSpPr>
          <p:cNvPr id="11" name="Rectangle 4"/>
          <p:cNvSpPr>
            <a:spLocks noChangeArrowheads="1"/>
          </p:cNvSpPr>
          <p:nvPr/>
        </p:nvSpPr>
        <p:spPr bwMode="ltGray">
          <a:xfrm>
            <a:off x="5867508" y="4744034"/>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25000"/>
                  </a:schemeClr>
                </a:solidFill>
                <a:latin typeface="Arial" panose="020B0604020202020204" pitchFamily="34" charset="0"/>
                <a:ea typeface="+mn-ea"/>
                <a:cs typeface="Arial" panose="020B0604020202020204" pitchFamily="34" charset="0"/>
              </a:rPr>
              <a:t>© 2017  Cisco and/or its affiliates. All rights reserved.   Cisco Confidential</a:t>
            </a:r>
          </a:p>
        </p:txBody>
      </p:sp>
      <p:sp>
        <p:nvSpPr>
          <p:cNvPr id="12" name="TextBox 11"/>
          <p:cNvSpPr txBox="1"/>
          <p:nvPr/>
        </p:nvSpPr>
        <p:spPr>
          <a:xfrm>
            <a:off x="315972" y="2592393"/>
            <a:ext cx="8130012" cy="867930"/>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2800" i="1" dirty="0">
                <a:solidFill>
                  <a:schemeClr val="bg1"/>
                </a:solidFill>
                <a:latin typeface="Arial" panose="020B0604020202020204" pitchFamily="34" charset="0"/>
                <a:cs typeface="Arial" panose="020B0604020202020204" pitchFamily="34" charset="0"/>
              </a:rPr>
              <a:t>Digital transformation success</a:t>
            </a:r>
            <a:r>
              <a:rPr lang="mr-IN" sz="2800" i="1" dirty="0">
                <a:solidFill>
                  <a:schemeClr val="bg1"/>
                </a:solidFill>
                <a:latin typeface="Arial" panose="020B0604020202020204" pitchFamily="34" charset="0"/>
              </a:rPr>
              <a:t>…</a:t>
            </a:r>
            <a:r>
              <a:rPr lang="en-US" sz="2800" i="1" dirty="0">
                <a:solidFill>
                  <a:schemeClr val="bg1"/>
                </a:solidFill>
                <a:latin typeface="Arial" panose="020B0604020202020204" pitchFamily="34" charset="0"/>
                <a:cs typeface="Arial" panose="020B0604020202020204" pitchFamily="34" charset="0"/>
              </a:rPr>
              <a:t> </a:t>
            </a:r>
            <a:r>
              <a:rPr lang="en-US" sz="2800" b="1" i="1" dirty="0">
                <a:solidFill>
                  <a:schemeClr val="bg1"/>
                </a:solidFill>
                <a:latin typeface="Arial" panose="020B0604020202020204" pitchFamily="34" charset="0"/>
                <a:cs typeface="Arial" panose="020B0604020202020204" pitchFamily="34" charset="0"/>
              </a:rPr>
              <a:t>As much about talent and teamwork as technology.</a:t>
            </a:r>
            <a:endParaRPr lang="en-US" sz="4400" i="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1694407" y="3665446"/>
            <a:ext cx="8130012" cy="867930"/>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2800" i="1" dirty="0">
                <a:solidFill>
                  <a:schemeClr val="bg1"/>
                </a:solidFill>
                <a:latin typeface="Arial" panose="020B0604020202020204" pitchFamily="34" charset="0"/>
                <a:cs typeface="Arial" panose="020B0604020202020204" pitchFamily="34" charset="0"/>
              </a:rPr>
              <a:t>Doing Digital Securely… </a:t>
            </a:r>
            <a:r>
              <a:rPr lang="en-US" sz="2800" b="1" i="1" dirty="0">
                <a:solidFill>
                  <a:schemeClr val="bg1"/>
                </a:solidFill>
                <a:latin typeface="Arial" panose="020B0604020202020204" pitchFamily="34" charset="0"/>
                <a:cs typeface="Arial" panose="020B0604020202020204" pitchFamily="34" charset="0"/>
              </a:rPr>
              <a:t>Be prepared. Be practiced. Be protected.</a:t>
            </a:r>
            <a:endParaRPr lang="en-US" sz="4400" b="1" i="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68320" y="454929"/>
            <a:ext cx="7670041" cy="707886"/>
          </a:xfrm>
          <a:prstGeom prst="rect">
            <a:avLst/>
          </a:prstGeom>
          <a:noFill/>
        </p:spPr>
        <p:txBody>
          <a:bodyPr wrap="square" rtlCol="0">
            <a:spAutoFit/>
          </a:bodyPr>
          <a:lstStyle/>
          <a:p>
            <a:r>
              <a:rPr lang="en-US" sz="4000" dirty="0">
                <a:solidFill>
                  <a:schemeClr val="bg1"/>
                </a:solidFill>
              </a:rPr>
              <a:t>To Summarize …</a:t>
            </a:r>
          </a:p>
        </p:txBody>
      </p:sp>
    </p:spTree>
    <p:extLst>
      <p:ext uri="{BB962C8B-B14F-4D97-AF65-F5344CB8AC3E}">
        <p14:creationId xmlns:p14="http://schemas.microsoft.com/office/powerpoint/2010/main" val="400402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panose="020B0604020202020204" pitchFamily="34" charset="0"/>
                <a:cs typeface="Arial" panose="020B0604020202020204" pitchFamily="34" charset="0"/>
              </a:rPr>
              <a:t>Playing to Win</a:t>
            </a:r>
          </a:p>
        </p:txBody>
      </p:sp>
    </p:spTree>
    <p:extLst>
      <p:ext uri="{BB962C8B-B14F-4D97-AF65-F5344CB8AC3E}">
        <p14:creationId xmlns:p14="http://schemas.microsoft.com/office/powerpoint/2010/main" val="423456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hqprint">
            <a:extLst>
              <a:ext uri="{28A0092B-C50C-407E-A947-70E740481C1C}">
                <a14:useLocalDpi xmlns:a14="http://schemas.microsoft.com/office/drawing/2010/main"/>
              </a:ext>
            </a:extLst>
          </a:blip>
          <a:srcRect l="-2656"/>
          <a:stretch/>
        </p:blipFill>
        <p:spPr>
          <a:xfrm>
            <a:off x="1428750" y="2381"/>
            <a:ext cx="7715250" cy="5143500"/>
          </a:xfrm>
          <a:prstGeom prst="rect">
            <a:avLst/>
          </a:prstGeom>
        </p:spPr>
      </p:pic>
      <p:sp>
        <p:nvSpPr>
          <p:cNvPr id="47" name="Rectangle 46"/>
          <p:cNvSpPr/>
          <p:nvPr/>
        </p:nvSpPr>
        <p:spPr>
          <a:xfrm flipH="1">
            <a:off x="0" y="2381"/>
            <a:ext cx="9144000" cy="5143500"/>
          </a:xfrm>
          <a:prstGeom prst="rect">
            <a:avLst/>
          </a:prstGeom>
          <a:gradFill flip="none" rotWithShape="1">
            <a:gsLst>
              <a:gs pos="19000">
                <a:srgbClr val="003F66"/>
              </a:gs>
              <a:gs pos="90000">
                <a:srgbClr val="0097B3">
                  <a:alpha val="58000"/>
                </a:srgb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b="0" dirty="0">
                <a:solidFill>
                  <a:schemeClr val="bg1"/>
                </a:solidFill>
                <a:latin typeface="Arial" panose="020B0604020202020204" pitchFamily="34" charset="0"/>
                <a:cs typeface="Arial" panose="020B0604020202020204" pitchFamily="34" charset="0"/>
              </a:rPr>
              <a:t>Three Secrets to Success in Tech-centric Training</a:t>
            </a:r>
          </a:p>
        </p:txBody>
      </p:sp>
      <p:grpSp>
        <p:nvGrpSpPr>
          <p:cNvPr id="35" name="Group 34"/>
          <p:cNvGrpSpPr/>
          <p:nvPr/>
        </p:nvGrpSpPr>
        <p:grpSpPr>
          <a:xfrm>
            <a:off x="388324" y="3239148"/>
            <a:ext cx="2037261" cy="709691"/>
            <a:chOff x="388323" y="3236766"/>
            <a:chExt cx="2037261" cy="709691"/>
          </a:xfrm>
        </p:grpSpPr>
        <p:sp>
          <p:nvSpPr>
            <p:cNvPr id="36" name="Rounded Rectangle 5"/>
            <p:cNvSpPr/>
            <p:nvPr/>
          </p:nvSpPr>
          <p:spPr>
            <a:xfrm>
              <a:off x="388323" y="3236766"/>
              <a:ext cx="2037260" cy="1085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7" name="TextBox 36"/>
            <p:cNvSpPr txBox="1"/>
            <p:nvPr/>
          </p:nvSpPr>
          <p:spPr>
            <a:xfrm>
              <a:off x="388323" y="3423237"/>
              <a:ext cx="2037261" cy="523220"/>
            </a:xfrm>
            <a:prstGeom prst="rect">
              <a:avLst/>
            </a:prstGeom>
            <a:noFill/>
          </p:spPr>
          <p:txBody>
            <a:bodyPr wrap="square" rtlCol="0">
              <a:spAutoFit/>
            </a:bodyPr>
            <a:lstStyle/>
            <a:p>
              <a:pPr lvl="0" algn="ctr"/>
              <a:r>
                <a:rPr lang="en-US" sz="1400" b="1" dirty="0">
                  <a:solidFill>
                    <a:schemeClr val="bg1"/>
                  </a:solidFill>
                  <a:latin typeface="Arial" panose="020B0604020202020204" pitchFamily="34" charset="0"/>
                  <a:ea typeface="Arial" charset="0"/>
                  <a:cs typeface="Arial" panose="020B0604020202020204" pitchFamily="34" charset="0"/>
                </a:rPr>
                <a:t>Customer</a:t>
              </a:r>
              <a:br>
                <a:rPr lang="en-US" sz="1400" b="1" dirty="0">
                  <a:solidFill>
                    <a:schemeClr val="bg1"/>
                  </a:solidFill>
                  <a:latin typeface="Arial" panose="020B0604020202020204" pitchFamily="34" charset="0"/>
                  <a:ea typeface="Arial" charset="0"/>
                  <a:cs typeface="Arial" panose="020B0604020202020204" pitchFamily="34" charset="0"/>
                </a:rPr>
              </a:br>
              <a:r>
                <a:rPr lang="en-US" sz="1400" b="1" dirty="0">
                  <a:solidFill>
                    <a:schemeClr val="bg1"/>
                  </a:solidFill>
                  <a:latin typeface="Arial" panose="020B0604020202020204" pitchFamily="34" charset="0"/>
                  <a:ea typeface="Arial" charset="0"/>
                  <a:cs typeface="Arial" panose="020B0604020202020204" pitchFamily="34" charset="0"/>
                </a:rPr>
                <a:t>Intimacy</a:t>
              </a:r>
            </a:p>
          </p:txBody>
        </p:sp>
      </p:grpSp>
      <p:grpSp>
        <p:nvGrpSpPr>
          <p:cNvPr id="38" name="Group 37"/>
          <p:cNvGrpSpPr/>
          <p:nvPr/>
        </p:nvGrpSpPr>
        <p:grpSpPr>
          <a:xfrm>
            <a:off x="2415162" y="2967876"/>
            <a:ext cx="2240987" cy="705091"/>
            <a:chOff x="2415161" y="2965494"/>
            <a:chExt cx="2240987" cy="705091"/>
          </a:xfrm>
        </p:grpSpPr>
        <p:sp>
          <p:nvSpPr>
            <p:cNvPr id="39" name="Rounded Rectangle 24"/>
            <p:cNvSpPr/>
            <p:nvPr/>
          </p:nvSpPr>
          <p:spPr>
            <a:xfrm>
              <a:off x="2517027" y="2965494"/>
              <a:ext cx="2037260" cy="1085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40" name="TextBox 39"/>
            <p:cNvSpPr txBox="1"/>
            <p:nvPr/>
          </p:nvSpPr>
          <p:spPr>
            <a:xfrm>
              <a:off x="2415161" y="3147365"/>
              <a:ext cx="2240987" cy="523220"/>
            </a:xfrm>
            <a:prstGeom prst="rect">
              <a:avLst/>
            </a:prstGeom>
            <a:noFill/>
          </p:spPr>
          <p:txBody>
            <a:bodyPr wrap="square" rtlCol="0">
              <a:spAutoFit/>
            </a:bodyPr>
            <a:lstStyle/>
            <a:p>
              <a:pPr lvl="0" algn="ctr"/>
              <a:r>
                <a:rPr lang="en-US" sz="1400" b="1" dirty="0">
                  <a:solidFill>
                    <a:schemeClr val="bg1"/>
                  </a:solidFill>
                  <a:latin typeface="Arial" panose="020B0604020202020204" pitchFamily="34" charset="0"/>
                  <a:ea typeface="Arial" charset="0"/>
                  <a:cs typeface="Arial" panose="020B0604020202020204" pitchFamily="34" charset="0"/>
                </a:rPr>
                <a:t>Recurring</a:t>
              </a:r>
              <a:br>
                <a:rPr lang="en-US" sz="1400" b="1" dirty="0">
                  <a:solidFill>
                    <a:schemeClr val="bg1"/>
                  </a:solidFill>
                  <a:latin typeface="Arial" panose="020B0604020202020204" pitchFamily="34" charset="0"/>
                  <a:ea typeface="Arial" charset="0"/>
                  <a:cs typeface="Arial" panose="020B0604020202020204" pitchFamily="34" charset="0"/>
                </a:rPr>
              </a:br>
              <a:r>
                <a:rPr lang="en-US" sz="1400" b="1" dirty="0">
                  <a:solidFill>
                    <a:schemeClr val="bg1"/>
                  </a:solidFill>
                  <a:latin typeface="Arial" panose="020B0604020202020204" pitchFamily="34" charset="0"/>
                  <a:ea typeface="Arial" charset="0"/>
                  <a:cs typeface="Arial" panose="020B0604020202020204" pitchFamily="34" charset="0"/>
                </a:rPr>
                <a:t>Revenue</a:t>
              </a:r>
            </a:p>
          </p:txBody>
        </p:sp>
      </p:grpSp>
      <p:grpSp>
        <p:nvGrpSpPr>
          <p:cNvPr id="41" name="Group 40"/>
          <p:cNvGrpSpPr/>
          <p:nvPr/>
        </p:nvGrpSpPr>
        <p:grpSpPr>
          <a:xfrm>
            <a:off x="4543871" y="2687735"/>
            <a:ext cx="2240987" cy="925915"/>
            <a:chOff x="4543870" y="2685353"/>
            <a:chExt cx="2240987" cy="925915"/>
          </a:xfrm>
        </p:grpSpPr>
        <p:sp>
          <p:nvSpPr>
            <p:cNvPr id="42" name="Rounded Rectangle 26"/>
            <p:cNvSpPr/>
            <p:nvPr/>
          </p:nvSpPr>
          <p:spPr>
            <a:xfrm>
              <a:off x="4645729" y="2685353"/>
              <a:ext cx="2037260" cy="1085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43" name="TextBox 42"/>
            <p:cNvSpPr txBox="1"/>
            <p:nvPr/>
          </p:nvSpPr>
          <p:spPr>
            <a:xfrm>
              <a:off x="4543870" y="2872604"/>
              <a:ext cx="2240987" cy="738664"/>
            </a:xfrm>
            <a:prstGeom prst="rect">
              <a:avLst/>
            </a:prstGeom>
            <a:noFill/>
          </p:spPr>
          <p:txBody>
            <a:bodyPr wrap="square" rtlCol="0">
              <a:spAutoFit/>
            </a:bodyPr>
            <a:lstStyle/>
            <a:p>
              <a:pPr lvl="0" algn="ctr"/>
              <a:r>
                <a:rPr lang="en-US" sz="1400" b="1" dirty="0">
                  <a:solidFill>
                    <a:schemeClr val="bg1"/>
                  </a:solidFill>
                  <a:latin typeface="Arial" panose="020B0604020202020204" pitchFamily="34" charset="0"/>
                  <a:ea typeface="Arial" charset="0"/>
                  <a:cs typeface="Arial" panose="020B0604020202020204" pitchFamily="34" charset="0"/>
                </a:rPr>
                <a:t>High Frequency</a:t>
              </a:r>
            </a:p>
            <a:p>
              <a:pPr lvl="0" algn="ctr"/>
              <a:r>
                <a:rPr lang="en-US" sz="1400" b="1" dirty="0">
                  <a:solidFill>
                    <a:schemeClr val="bg1"/>
                  </a:solidFill>
                  <a:latin typeface="Arial" panose="020B0604020202020204" pitchFamily="34" charset="0"/>
                  <a:ea typeface="Arial" charset="0"/>
                  <a:cs typeface="Arial" panose="020B0604020202020204" pitchFamily="34" charset="0"/>
                </a:rPr>
                <a:t>Innovation</a:t>
              </a:r>
              <a:br>
                <a:rPr lang="en-US" sz="1400" b="1" dirty="0">
                  <a:solidFill>
                    <a:schemeClr val="bg1"/>
                  </a:solidFill>
                  <a:latin typeface="Arial" panose="020B0604020202020204" pitchFamily="34" charset="0"/>
                  <a:ea typeface="Arial" charset="0"/>
                  <a:cs typeface="Arial" panose="020B0604020202020204" pitchFamily="34" charset="0"/>
                </a:rPr>
              </a:br>
              <a:r>
                <a:rPr lang="en-US" sz="1400" b="1" dirty="0">
                  <a:solidFill>
                    <a:schemeClr val="bg1"/>
                  </a:solidFill>
                  <a:latin typeface="Arial" panose="020B0604020202020204" pitchFamily="34" charset="0"/>
                  <a:ea typeface="Arial" charset="0"/>
                  <a:cs typeface="Arial" panose="020B0604020202020204" pitchFamily="34" charset="0"/>
                </a:rPr>
                <a:t> </a:t>
              </a:r>
            </a:p>
          </p:txBody>
        </p:sp>
      </p:grpSp>
      <p:pic>
        <p:nvPicPr>
          <p:cNvPr id="44" name="Picture 43"/>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1019464" y="2294719"/>
            <a:ext cx="764550" cy="764550"/>
          </a:xfrm>
          <a:prstGeom prst="rect">
            <a:avLst/>
          </a:prstGeom>
          <a:effectLst/>
        </p:spPr>
      </p:pic>
      <p:pic>
        <p:nvPicPr>
          <p:cNvPr id="45" name="Picture 44"/>
          <p:cNvPicPr>
            <a:picLocks noChangeAspect="1"/>
          </p:cNvPicPr>
          <p:nvPr/>
        </p:nvPicPr>
        <p:blipFill>
          <a:blip r:embed="rId6" cstate="hq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3153379" y="2014660"/>
            <a:ext cx="764550" cy="764550"/>
          </a:xfrm>
          <a:prstGeom prst="rect">
            <a:avLst/>
          </a:prstGeom>
          <a:effectLst/>
        </p:spPr>
      </p:pic>
      <p:pic>
        <p:nvPicPr>
          <p:cNvPr id="46" name="Picture 45"/>
          <p:cNvPicPr>
            <a:picLocks noChangeAspect="1"/>
          </p:cNvPicPr>
          <p:nvPr/>
        </p:nvPicPr>
        <p:blipFill>
          <a:blip r:embed="rId7" cstate="hq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a:xfrm>
            <a:off x="5201805" y="1557320"/>
            <a:ext cx="925106" cy="925106"/>
          </a:xfrm>
          <a:prstGeom prst="rect">
            <a:avLst/>
          </a:prstGeom>
          <a:effectLst/>
        </p:spPr>
      </p:pic>
      <p:pic>
        <p:nvPicPr>
          <p:cNvPr id="48" name="Imagen 1"/>
          <p:cNvPicPr>
            <a:picLocks noChangeAspect="1"/>
          </p:cNvPicPr>
          <p:nvPr/>
        </p:nvPicPr>
        <p:blipFill>
          <a:blip r:embed="rId9" cstate="hqprint">
            <a:biLevel thresh="25000"/>
            <a:extLst>
              <a:ext uri="{28A0092B-C50C-407E-A947-70E740481C1C}">
                <a14:useLocalDpi xmlns:a14="http://schemas.microsoft.com/office/drawing/2010/main"/>
              </a:ext>
            </a:extLst>
          </a:blip>
          <a:stretch>
            <a:fillRect/>
          </a:stretch>
        </p:blipFill>
        <p:spPr>
          <a:xfrm>
            <a:off x="61830" y="4539904"/>
            <a:ext cx="751872" cy="562778"/>
          </a:xfrm>
          <a:prstGeom prst="rect">
            <a:avLst/>
          </a:prstGeom>
        </p:spPr>
      </p:pic>
      <p:sp>
        <p:nvSpPr>
          <p:cNvPr id="49" name="Rectangle 7"/>
          <p:cNvSpPr>
            <a:spLocks noChangeArrowheads="1"/>
          </p:cNvSpPr>
          <p:nvPr/>
        </p:nvSpPr>
        <p:spPr bwMode="ltGray">
          <a:xfrm>
            <a:off x="8519979" y="4745288"/>
            <a:ext cx="214143"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25000"/>
                  </a:schemeClr>
                </a:solidFill>
                <a:latin typeface="Arial" panose="020B0604020202020204" pitchFamily="34" charset="0"/>
                <a:ea typeface="+mn-ea"/>
                <a:cs typeface="Arial" panose="020B0604020202020204" pitchFamily="34" charset="0"/>
              </a:rPr>
              <a:pPr algn="r" defTabSz="610744" fontAlgn="auto">
                <a:spcBef>
                  <a:spcPts val="0"/>
                </a:spcBef>
                <a:spcAft>
                  <a:spcPts val="0"/>
                </a:spcAft>
                <a:defRPr/>
              </a:pPr>
              <a:t>29</a:t>
            </a:fld>
            <a:endParaRPr lang="en-US" sz="600" dirty="0">
              <a:solidFill>
                <a:schemeClr val="bg1">
                  <a:alpha val="25000"/>
                </a:schemeClr>
              </a:solidFill>
              <a:latin typeface="Arial" panose="020B0604020202020204" pitchFamily="34" charset="0"/>
              <a:ea typeface="+mn-ea"/>
              <a:cs typeface="Arial" panose="020B0604020202020204" pitchFamily="34" charset="0"/>
            </a:endParaRPr>
          </a:p>
        </p:txBody>
      </p:sp>
      <p:sp>
        <p:nvSpPr>
          <p:cNvPr id="50" name="Rectangle 4"/>
          <p:cNvSpPr>
            <a:spLocks noChangeArrowheads="1"/>
          </p:cNvSpPr>
          <p:nvPr/>
        </p:nvSpPr>
        <p:spPr bwMode="ltGray">
          <a:xfrm>
            <a:off x="5867508" y="4744034"/>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25000"/>
                  </a:schemeClr>
                </a:solidFill>
                <a:latin typeface="Arial" panose="020B0604020202020204" pitchFamily="34" charset="0"/>
                <a:ea typeface="+mn-ea"/>
                <a:cs typeface="Arial" panose="020B0604020202020204" pitchFamily="34" charset="0"/>
              </a:rPr>
              <a:t>© 2017  Cisco and/or its affiliates. All rights reserved.   Cisco Confidential</a:t>
            </a:r>
          </a:p>
        </p:txBody>
      </p:sp>
    </p:spTree>
    <p:extLst>
      <p:ext uri="{BB962C8B-B14F-4D97-AF65-F5344CB8AC3E}">
        <p14:creationId xmlns:p14="http://schemas.microsoft.com/office/powerpoint/2010/main" val="147453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40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500" fill="hold"/>
                                        <p:tgtEl>
                                          <p:spTgt spid="38"/>
                                        </p:tgtEl>
                                        <p:attrNameLst>
                                          <p:attrName>ppt_x</p:attrName>
                                        </p:attrNameLst>
                                      </p:cBhvr>
                                      <p:tavLst>
                                        <p:tav tm="0">
                                          <p:val>
                                            <p:strVal val="#ppt_x"/>
                                          </p:val>
                                        </p:tav>
                                        <p:tav tm="100000">
                                          <p:val>
                                            <p:strVal val="#ppt_x"/>
                                          </p:val>
                                        </p:tav>
                                      </p:tavLst>
                                    </p:anim>
                                    <p:anim calcmode="lin" valueType="num">
                                      <p:cBhvr additive="base">
                                        <p:cTn id="17" dur="500" fill="hold"/>
                                        <p:tgtEl>
                                          <p:spTgt spid="38"/>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40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40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Today’s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Digital Playing Field</a:t>
            </a:r>
          </a:p>
        </p:txBody>
      </p:sp>
    </p:spTree>
    <p:extLst>
      <p:ext uri="{BB962C8B-B14F-4D97-AF65-F5344CB8AC3E}">
        <p14:creationId xmlns:p14="http://schemas.microsoft.com/office/powerpoint/2010/main" val="403484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77886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817"/>
          <a:stretch/>
        </p:blipFill>
        <p:spPr>
          <a:xfrm>
            <a:off x="-8021" y="0"/>
            <a:ext cx="9152021" cy="5148263"/>
          </a:xfrm>
          <a:prstGeom prst="rect">
            <a:avLst/>
          </a:prstGeom>
        </p:spPr>
      </p:pic>
      <p:sp>
        <p:nvSpPr>
          <p:cNvPr id="5" name="Rectangle 4"/>
          <p:cNvSpPr/>
          <p:nvPr/>
        </p:nvSpPr>
        <p:spPr>
          <a:xfrm>
            <a:off x="0" y="0"/>
            <a:ext cx="9144000" cy="5186319"/>
          </a:xfrm>
          <a:prstGeom prst="rect">
            <a:avLst/>
          </a:prstGeom>
          <a:solidFill>
            <a:srgbClr val="003F66">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pic>
        <p:nvPicPr>
          <p:cNvPr id="7" name="Imagen 1"/>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61830" y="4539904"/>
            <a:ext cx="751872" cy="562778"/>
          </a:xfrm>
          <a:prstGeom prst="rect">
            <a:avLst/>
          </a:prstGeom>
        </p:spPr>
      </p:pic>
      <p:sp>
        <p:nvSpPr>
          <p:cNvPr id="9" name="Rectangle 7"/>
          <p:cNvSpPr>
            <a:spLocks noChangeArrowheads="1"/>
          </p:cNvSpPr>
          <p:nvPr/>
        </p:nvSpPr>
        <p:spPr bwMode="ltGray">
          <a:xfrm>
            <a:off x="8566465" y="4745288"/>
            <a:ext cx="167656"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25000"/>
                  </a:schemeClr>
                </a:solidFill>
                <a:latin typeface="Arial" panose="020B0604020202020204" pitchFamily="34" charset="0"/>
                <a:ea typeface="+mn-ea"/>
                <a:cs typeface="Arial" panose="020B0604020202020204" pitchFamily="34" charset="0"/>
              </a:rPr>
              <a:pPr algn="r" defTabSz="610744" fontAlgn="auto">
                <a:spcBef>
                  <a:spcPts val="0"/>
                </a:spcBef>
                <a:spcAft>
                  <a:spcPts val="0"/>
                </a:spcAft>
                <a:defRPr/>
              </a:pPr>
              <a:t>4</a:t>
            </a:fld>
            <a:endParaRPr lang="en-US" sz="600" dirty="0">
              <a:solidFill>
                <a:schemeClr val="bg1">
                  <a:alpha val="25000"/>
                </a:schemeClr>
              </a:solidFill>
              <a:latin typeface="Arial" panose="020B0604020202020204" pitchFamily="34" charset="0"/>
              <a:ea typeface="+mn-ea"/>
              <a:cs typeface="Arial" panose="020B0604020202020204" pitchFamily="34" charset="0"/>
            </a:endParaRPr>
          </a:p>
        </p:txBody>
      </p:sp>
      <p:sp>
        <p:nvSpPr>
          <p:cNvPr id="11" name="Rectangle 4"/>
          <p:cNvSpPr>
            <a:spLocks noChangeArrowheads="1"/>
          </p:cNvSpPr>
          <p:nvPr/>
        </p:nvSpPr>
        <p:spPr bwMode="ltGray">
          <a:xfrm>
            <a:off x="5867508" y="4744034"/>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25000"/>
                  </a:schemeClr>
                </a:solidFill>
                <a:latin typeface="Arial" panose="020B0604020202020204" pitchFamily="34" charset="0"/>
                <a:ea typeface="+mn-ea"/>
                <a:cs typeface="Arial" panose="020B0604020202020204" pitchFamily="34" charset="0"/>
              </a:rPr>
              <a:t>© 2017  Cisco and/or its affiliates. All rights reserved.   Cisco Confidential</a:t>
            </a:r>
          </a:p>
        </p:txBody>
      </p:sp>
      <p:sp>
        <p:nvSpPr>
          <p:cNvPr id="6" name="TextBox 5"/>
          <p:cNvSpPr txBox="1"/>
          <p:nvPr/>
        </p:nvSpPr>
        <p:spPr>
          <a:xfrm>
            <a:off x="2641532" y="3286898"/>
            <a:ext cx="6221896" cy="830997"/>
          </a:xfrm>
          <a:prstGeom prst="rect">
            <a:avLst/>
          </a:prstGeom>
          <a:noFill/>
        </p:spPr>
        <p:txBody>
          <a:bodyPr wrap="square" rtlCol="0">
            <a:spAutoFit/>
          </a:bodyPr>
          <a:lstStyle/>
          <a:p>
            <a:r>
              <a:rPr lang="en-US" sz="2400" i="1" dirty="0">
                <a:solidFill>
                  <a:schemeClr val="bg1"/>
                </a:solidFill>
                <a:latin typeface="Arial" panose="020B0604020202020204" pitchFamily="34" charset="0"/>
                <a:cs typeface="Arial" panose="020B0604020202020204" pitchFamily="34" charset="0"/>
              </a:rPr>
              <a:t>“Perfection is not attainable, but if we</a:t>
            </a:r>
            <a:r>
              <a:rPr lang="en-US" sz="2400" b="1" i="1" dirty="0">
                <a:solidFill>
                  <a:schemeClr val="bg1"/>
                </a:solidFill>
                <a:latin typeface="Arial" panose="020B0604020202020204" pitchFamily="34" charset="0"/>
                <a:cs typeface="Arial" panose="020B0604020202020204" pitchFamily="34" charset="0"/>
              </a:rPr>
              <a:t> chase perfection </a:t>
            </a:r>
            <a:r>
              <a:rPr lang="en-US" sz="2400" i="1" dirty="0">
                <a:solidFill>
                  <a:schemeClr val="bg1"/>
                </a:solidFill>
                <a:latin typeface="Arial" panose="020B0604020202020204" pitchFamily="34" charset="0"/>
                <a:cs typeface="Arial" panose="020B0604020202020204" pitchFamily="34" charset="0"/>
              </a:rPr>
              <a:t>we can </a:t>
            </a:r>
            <a:r>
              <a:rPr lang="en-US" sz="2400" b="1" i="1" dirty="0">
                <a:solidFill>
                  <a:schemeClr val="bg1"/>
                </a:solidFill>
                <a:latin typeface="Arial" panose="020B0604020202020204" pitchFamily="34" charset="0"/>
                <a:cs typeface="Arial" panose="020B0604020202020204" pitchFamily="34" charset="0"/>
              </a:rPr>
              <a:t>catch excellence.”</a:t>
            </a:r>
          </a:p>
        </p:txBody>
      </p:sp>
      <p:cxnSp>
        <p:nvCxnSpPr>
          <p:cNvPr id="14" name="Straight Connector 13"/>
          <p:cNvCxnSpPr/>
          <p:nvPr/>
        </p:nvCxnSpPr>
        <p:spPr>
          <a:xfrm flipV="1">
            <a:off x="6031363" y="4158507"/>
            <a:ext cx="2693504" cy="19878"/>
          </a:xfrm>
          <a:prstGeom prst="line">
            <a:avLst/>
          </a:prstGeom>
          <a:ln>
            <a:solidFill>
              <a:schemeClr val="bg1"/>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883784" y="4287250"/>
            <a:ext cx="1962589"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Vince Lombardi</a:t>
            </a:r>
          </a:p>
        </p:txBody>
      </p:sp>
      <p:sp>
        <p:nvSpPr>
          <p:cNvPr id="12" name="TextBox 11"/>
          <p:cNvSpPr txBox="1"/>
          <p:nvPr/>
        </p:nvSpPr>
        <p:spPr>
          <a:xfrm>
            <a:off x="290445" y="323560"/>
            <a:ext cx="6549091" cy="978729"/>
          </a:xfrm>
          <a:prstGeom prst="rect">
            <a:avLst/>
          </a:prstGeom>
          <a:noFill/>
        </p:spPr>
        <p:txBody>
          <a:bodyPr wrap="square" rtlCol="0">
            <a:spAutoFit/>
          </a:bodyPr>
          <a:lstStyle/>
          <a:p>
            <a:pPr>
              <a:lnSpc>
                <a:spcPct val="90000"/>
              </a:lnSpc>
            </a:pPr>
            <a:r>
              <a:rPr lang="en-US" sz="3200" dirty="0">
                <a:solidFill>
                  <a:schemeClr val="bg1"/>
                </a:solidFill>
                <a:latin typeface="Arial" panose="020B0604020202020204" pitchFamily="34" charset="0"/>
                <a:cs typeface="Arial" panose="020B0604020202020204" pitchFamily="34" charset="0"/>
              </a:rPr>
              <a:t>Digital transformation is coming right at you</a:t>
            </a:r>
            <a:r>
              <a:rPr lang="mr-IN" sz="3200" dirty="0">
                <a:solidFill>
                  <a:schemeClr val="bg1"/>
                </a:solidFill>
                <a:latin typeface="Arial" panose="020B0604020202020204" pitchFamily="34" charset="0"/>
              </a:rPr>
              <a:t>…</a:t>
            </a:r>
            <a:r>
              <a:rPr lang="en-US" sz="3200" dirty="0">
                <a:solidFill>
                  <a:schemeClr val="bg1"/>
                </a:solidFill>
                <a:latin typeface="Arial" panose="020B0604020202020204" pitchFamily="34" charset="0"/>
                <a:cs typeface="Arial" panose="020B0604020202020204" pitchFamily="34" charset="0"/>
              </a:rPr>
              <a:t> </a:t>
            </a:r>
            <a:r>
              <a:rPr lang="en-US" sz="3200" b="1" dirty="0">
                <a:solidFill>
                  <a:schemeClr val="bg1"/>
                </a:solidFill>
                <a:latin typeface="Arial" panose="020B0604020202020204" pitchFamily="34" charset="0"/>
                <a:cs typeface="Arial" panose="020B0604020202020204" pitchFamily="34" charset="0"/>
              </a:rPr>
              <a:t>fast and furiously! </a:t>
            </a:r>
          </a:p>
        </p:txBody>
      </p:sp>
    </p:spTree>
    <p:extLst>
      <p:ext uri="{BB962C8B-B14F-4D97-AF65-F5344CB8AC3E}">
        <p14:creationId xmlns:p14="http://schemas.microsoft.com/office/powerpoint/2010/main" val="1852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381"/>
            <a:ext cx="9144000" cy="5143500"/>
          </a:xfrm>
          <a:prstGeom prst="rect">
            <a:avLst/>
          </a:prstGeom>
        </p:spPr>
      </p:pic>
      <p:sp>
        <p:nvSpPr>
          <p:cNvPr id="20" name="Rectangle 19"/>
          <p:cNvSpPr/>
          <p:nvPr/>
        </p:nvSpPr>
        <p:spPr>
          <a:xfrm>
            <a:off x="0" y="854"/>
            <a:ext cx="9144000" cy="5146554"/>
          </a:xfrm>
          <a:prstGeom prst="rect">
            <a:avLst/>
          </a:prstGeom>
          <a:solidFill>
            <a:srgbClr val="003F66">
              <a:alpha val="5411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3" name="Imagen 1"/>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61830" y="4539904"/>
            <a:ext cx="751872" cy="562778"/>
          </a:xfrm>
          <a:prstGeom prst="rect">
            <a:avLst/>
          </a:prstGeom>
        </p:spPr>
      </p:pic>
      <p:sp>
        <p:nvSpPr>
          <p:cNvPr id="21" name="Text Placeholder 2"/>
          <p:cNvSpPr txBox="1">
            <a:spLocks/>
          </p:cNvSpPr>
          <p:nvPr/>
        </p:nvSpPr>
        <p:spPr>
          <a:xfrm>
            <a:off x="2640753" y="1661591"/>
            <a:ext cx="3862494" cy="1825080"/>
          </a:xfrm>
          <a:prstGeom prst="rect">
            <a:avLst/>
          </a:prstGeom>
        </p:spPr>
        <p:txBody>
          <a:bodyPr anchor="ct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lnSpc>
                <a:spcPct val="85000"/>
              </a:lnSpc>
              <a:spcBef>
                <a:spcPts val="0"/>
              </a:spcBef>
              <a:buNone/>
            </a:pPr>
            <a:r>
              <a:rPr lang="en-US" sz="4200" dirty="0">
                <a:solidFill>
                  <a:schemeClr val="bg1"/>
                </a:solidFill>
                <a:latin typeface="Arial" panose="020B0604020202020204" pitchFamily="34" charset="0"/>
                <a:cs typeface="Arial" panose="020B0604020202020204" pitchFamily="34" charset="0"/>
              </a:rPr>
              <a:t>Worlds</a:t>
            </a:r>
          </a:p>
          <a:p>
            <a:pPr marL="0" indent="0" algn="ctr">
              <a:lnSpc>
                <a:spcPct val="85000"/>
              </a:lnSpc>
              <a:spcBef>
                <a:spcPts val="0"/>
              </a:spcBef>
              <a:buNone/>
            </a:pPr>
            <a:r>
              <a:rPr lang="en-US" sz="4200" dirty="0">
                <a:solidFill>
                  <a:schemeClr val="bg1"/>
                </a:solidFill>
                <a:latin typeface="Arial" panose="020B0604020202020204" pitchFamily="34" charset="0"/>
                <a:cs typeface="Arial" panose="020B0604020202020204" pitchFamily="34" charset="0"/>
              </a:rPr>
              <a:t>Converge</a:t>
            </a:r>
          </a:p>
        </p:txBody>
      </p:sp>
      <p:sp>
        <p:nvSpPr>
          <p:cNvPr id="10" name="TextBox 9"/>
          <p:cNvSpPr txBox="1"/>
          <p:nvPr/>
        </p:nvSpPr>
        <p:spPr>
          <a:xfrm>
            <a:off x="4572000" y="1111675"/>
            <a:ext cx="1980878" cy="338554"/>
          </a:xfrm>
          <a:prstGeom prst="leftArrow">
            <a:avLst>
              <a:gd name="adj1" fmla="val 100000"/>
              <a:gd name="adj2" fmla="val 50000"/>
            </a:avLst>
          </a:prstGeom>
          <a:gradFill flip="none" rotWithShape="1">
            <a:gsLst>
              <a:gs pos="8000">
                <a:srgbClr val="003F66"/>
              </a:gs>
              <a:gs pos="65000">
                <a:srgbClr val="0097B3"/>
              </a:gs>
            </a:gsLst>
            <a:lin ang="10800000" scaled="0"/>
            <a:tileRect/>
          </a:gradFill>
        </p:spPr>
        <p:txBody>
          <a:bodyPr wrap="square" lIns="0" tIns="0" rIns="0" bIns="0" rtlCol="0" anchor="ctr" anchorCtr="1">
            <a:noAutofit/>
          </a:bodyPr>
          <a:lstStyle>
            <a:defPPr>
              <a:defRPr lang="en-US"/>
            </a:defPPr>
            <a:lvl1pPr algn="r">
              <a:defRPr sz="1600">
                <a:solidFill>
                  <a:schemeClr val="bg1"/>
                </a:solidFill>
                <a:latin typeface="+mn-lt"/>
              </a:defRPr>
            </a:lvl1pPr>
          </a:lstStyle>
          <a:p>
            <a:r>
              <a:rPr lang="en-US" dirty="0">
                <a:latin typeface="Arial" panose="020B0604020202020204" pitchFamily="34" charset="0"/>
                <a:cs typeface="Arial" panose="020B0604020202020204" pitchFamily="34" charset="0"/>
              </a:rPr>
              <a:t>Digital Technology</a:t>
            </a:r>
          </a:p>
        </p:txBody>
      </p:sp>
      <p:sp>
        <p:nvSpPr>
          <p:cNvPr id="11" name="TextBox 10"/>
          <p:cNvSpPr txBox="1"/>
          <p:nvPr/>
        </p:nvSpPr>
        <p:spPr>
          <a:xfrm>
            <a:off x="4813279" y="3603801"/>
            <a:ext cx="4144740" cy="338554"/>
          </a:xfrm>
          <a:prstGeom prst="leftArrow">
            <a:avLst>
              <a:gd name="adj1" fmla="val 100000"/>
              <a:gd name="adj2" fmla="val 50000"/>
            </a:avLst>
          </a:prstGeom>
          <a:gradFill flip="none" rotWithShape="1">
            <a:gsLst>
              <a:gs pos="89000">
                <a:srgbClr val="0097B3"/>
              </a:gs>
              <a:gs pos="0">
                <a:srgbClr val="003F66"/>
              </a:gs>
            </a:gsLst>
            <a:lin ang="10800000" scaled="0"/>
            <a:tileRect/>
          </a:gradFill>
        </p:spPr>
        <p:txBody>
          <a:bodyPr wrap="square" lIns="0" tIns="0" rIns="0" bIns="0" rtlCol="0" anchor="ctr" anchorCtr="1">
            <a:noAutofit/>
          </a:bodyPr>
          <a:lstStyle>
            <a:defPPr>
              <a:defRPr lang="en-US"/>
            </a:defPPr>
            <a:lvl1pPr algn="r">
              <a:defRPr sz="1600">
                <a:solidFill>
                  <a:schemeClr val="bg1"/>
                </a:solidFill>
                <a:latin typeface="+mn-lt"/>
              </a:defRPr>
            </a:lvl1pPr>
          </a:lstStyle>
          <a:p>
            <a:r>
              <a:rPr lang="en-US" dirty="0">
                <a:latin typeface="Arial" panose="020B0604020202020204" pitchFamily="34" charset="0"/>
                <a:cs typeface="Arial" panose="020B0604020202020204" pitchFamily="34" charset="0"/>
              </a:rPr>
              <a:t>Market Demands Require New Innovation</a:t>
            </a:r>
          </a:p>
        </p:txBody>
      </p:sp>
      <p:sp>
        <p:nvSpPr>
          <p:cNvPr id="12" name="TextBox 11"/>
          <p:cNvSpPr txBox="1"/>
          <p:nvPr/>
        </p:nvSpPr>
        <p:spPr>
          <a:xfrm>
            <a:off x="192688" y="3380558"/>
            <a:ext cx="3741333" cy="338554"/>
          </a:xfrm>
          <a:prstGeom prst="homePlate">
            <a:avLst/>
          </a:prstGeom>
          <a:gradFill flip="none" rotWithShape="1">
            <a:gsLst>
              <a:gs pos="0">
                <a:srgbClr val="003F66"/>
              </a:gs>
              <a:gs pos="67000">
                <a:srgbClr val="0097B3"/>
              </a:gs>
            </a:gsLst>
            <a:lin ang="0" scaled="1"/>
            <a:tileRect/>
          </a:grad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Education and Learning Transforming</a:t>
            </a:r>
          </a:p>
        </p:txBody>
      </p:sp>
      <p:sp>
        <p:nvSpPr>
          <p:cNvPr id="17" name="TextBox 16"/>
          <p:cNvSpPr txBox="1"/>
          <p:nvPr/>
        </p:nvSpPr>
        <p:spPr>
          <a:xfrm>
            <a:off x="618474" y="1491551"/>
            <a:ext cx="3448684" cy="338554"/>
          </a:xfrm>
          <a:prstGeom prst="homePlate">
            <a:avLst/>
          </a:prstGeom>
          <a:gradFill flip="none" rotWithShape="1">
            <a:gsLst>
              <a:gs pos="35000">
                <a:srgbClr val="003F66"/>
              </a:gs>
              <a:gs pos="86000">
                <a:srgbClr val="0097B3"/>
              </a:gs>
            </a:gsLst>
            <a:lin ang="0" scaled="1"/>
            <a:tileRect/>
          </a:grad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Global Socioeconomic Challenges</a:t>
            </a:r>
          </a:p>
        </p:txBody>
      </p:sp>
      <p:sp>
        <p:nvSpPr>
          <p:cNvPr id="18" name="TextBox 17"/>
          <p:cNvSpPr txBox="1"/>
          <p:nvPr/>
        </p:nvSpPr>
        <p:spPr>
          <a:xfrm>
            <a:off x="5584842" y="1821162"/>
            <a:ext cx="2940685" cy="355221"/>
          </a:xfrm>
          <a:prstGeom prst="leftArrow">
            <a:avLst>
              <a:gd name="adj1" fmla="val 100000"/>
              <a:gd name="adj2" fmla="val 50000"/>
            </a:avLst>
          </a:prstGeom>
          <a:gradFill flip="none" rotWithShape="1">
            <a:gsLst>
              <a:gs pos="89000">
                <a:srgbClr val="0097B3"/>
              </a:gs>
              <a:gs pos="0">
                <a:srgbClr val="003F66"/>
              </a:gs>
            </a:gsLst>
            <a:lin ang="10800000" scaled="0"/>
            <a:tileRect/>
          </a:gradFill>
        </p:spPr>
        <p:txBody>
          <a:bodyPr wrap="square" lIns="0" tIns="0" rIns="0" bIns="0" rtlCol="0" anchor="ctr" anchorCtr="1">
            <a:noAutofit/>
          </a:bodyPr>
          <a:lstStyle/>
          <a:p>
            <a:pPr algn="r"/>
            <a:r>
              <a:rPr lang="en-US" sz="1600" dirty="0">
                <a:solidFill>
                  <a:schemeClr val="bg1"/>
                </a:solidFill>
                <a:latin typeface="Arial" panose="020B0604020202020204" pitchFamily="34" charset="0"/>
                <a:cs typeface="Arial" panose="020B0604020202020204" pitchFamily="34" charset="0"/>
              </a:rPr>
              <a:t>Quad-generational Workforce </a:t>
            </a:r>
          </a:p>
        </p:txBody>
      </p:sp>
      <p:sp>
        <p:nvSpPr>
          <p:cNvPr id="16" name="TextBox 15"/>
          <p:cNvSpPr txBox="1"/>
          <p:nvPr/>
        </p:nvSpPr>
        <p:spPr>
          <a:xfrm>
            <a:off x="2952427" y="1857065"/>
            <a:ext cx="3239146" cy="1692771"/>
          </a:xfrm>
          <a:prstGeom prst="homePlate">
            <a:avLst>
              <a:gd name="adj" fmla="val 0"/>
            </a:avLst>
          </a:prstGeom>
          <a:noFill/>
        </p:spPr>
        <p:txBody>
          <a:bodyPr wrap="square" rtlCol="0">
            <a:spAutoFit/>
          </a:bodyPr>
          <a:lstStyle/>
          <a:p>
            <a:pPr algn="ctr"/>
            <a:r>
              <a:rPr lang="en-US" sz="2600" b="1" dirty="0">
                <a:solidFill>
                  <a:schemeClr val="bg1"/>
                </a:solidFill>
                <a:latin typeface="Arial" panose="020B0604020202020204" pitchFamily="34" charset="0"/>
                <a:cs typeface="Arial" panose="020B0604020202020204" pitchFamily="34" charset="0"/>
              </a:rPr>
              <a:t>25% </a:t>
            </a:r>
            <a:r>
              <a:rPr lang="en-US" sz="2600" dirty="0">
                <a:solidFill>
                  <a:srgbClr val="0097B3"/>
                </a:solidFill>
                <a:latin typeface="Arial" panose="020B0604020202020204" pitchFamily="34" charset="0"/>
                <a:cs typeface="Arial" panose="020B0604020202020204" pitchFamily="34" charset="0"/>
              </a:rPr>
              <a:t>of the </a:t>
            </a:r>
          </a:p>
          <a:p>
            <a:pPr algn="ctr"/>
            <a:r>
              <a:rPr lang="en-US" sz="2600" dirty="0">
                <a:solidFill>
                  <a:srgbClr val="0097B3"/>
                </a:solidFill>
                <a:latin typeface="Arial" panose="020B0604020202020204" pitchFamily="34" charset="0"/>
                <a:cs typeface="Arial" panose="020B0604020202020204" pitchFamily="34" charset="0"/>
              </a:rPr>
              <a:t>World’s Economy Will Be </a:t>
            </a:r>
            <a:r>
              <a:rPr lang="en-US" sz="2600" b="1" dirty="0">
                <a:solidFill>
                  <a:schemeClr val="bg1"/>
                </a:solidFill>
                <a:latin typeface="Arial" panose="020B0604020202020204" pitchFamily="34" charset="0"/>
                <a:cs typeface="Arial" panose="020B0604020202020204" pitchFamily="34" charset="0"/>
              </a:rPr>
              <a:t>Digital </a:t>
            </a:r>
            <a:br>
              <a:rPr lang="en-US" sz="2600" b="1" dirty="0">
                <a:solidFill>
                  <a:schemeClr val="bg1"/>
                </a:solidFill>
                <a:latin typeface="Arial" panose="020B0604020202020204" pitchFamily="34" charset="0"/>
                <a:cs typeface="Arial" panose="020B0604020202020204" pitchFamily="34" charset="0"/>
              </a:rPr>
            </a:br>
            <a:r>
              <a:rPr lang="en-US" sz="2600" b="1" dirty="0">
                <a:solidFill>
                  <a:schemeClr val="bg1"/>
                </a:solidFill>
                <a:latin typeface="Arial" panose="020B0604020202020204" pitchFamily="34" charset="0"/>
                <a:cs typeface="Arial" panose="020B0604020202020204" pitchFamily="34" charset="0"/>
              </a:rPr>
              <a:t>By 2020</a:t>
            </a:r>
          </a:p>
        </p:txBody>
      </p:sp>
      <p:sp>
        <p:nvSpPr>
          <p:cNvPr id="15" name="TextBox 14"/>
          <p:cNvSpPr txBox="1"/>
          <p:nvPr/>
        </p:nvSpPr>
        <p:spPr>
          <a:xfrm>
            <a:off x="4785064" y="4555505"/>
            <a:ext cx="3982039" cy="200055"/>
          </a:xfrm>
          <a:prstGeom prst="rect">
            <a:avLst/>
          </a:prstGeom>
          <a:noFill/>
        </p:spPr>
        <p:txBody>
          <a:bodyPr wrap="square" rtlCol="0" anchor="b">
            <a:spAutoFit/>
          </a:bodyPr>
          <a:lstStyle/>
          <a:p>
            <a:pPr algn="r"/>
            <a:r>
              <a:rPr lang="en-US" sz="700" dirty="0">
                <a:solidFill>
                  <a:schemeClr val="bg1">
                    <a:alpha val="50000"/>
                  </a:schemeClr>
                </a:solidFill>
                <a:latin typeface="Arial" panose="020B0604020202020204" pitchFamily="34" charset="0"/>
                <a:cs typeface="Arial" panose="020B0604020202020204" pitchFamily="34" charset="0"/>
              </a:rPr>
              <a:t>Source: Digital Economic Value Index,  Accenture, January 2016 </a:t>
            </a:r>
          </a:p>
        </p:txBody>
      </p:sp>
      <p:sp>
        <p:nvSpPr>
          <p:cNvPr id="19" name="Rectangle 7"/>
          <p:cNvSpPr>
            <a:spLocks noChangeArrowheads="1"/>
          </p:cNvSpPr>
          <p:nvPr/>
        </p:nvSpPr>
        <p:spPr bwMode="ltGray">
          <a:xfrm>
            <a:off x="8566465" y="4745288"/>
            <a:ext cx="167656"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25000"/>
                  </a:schemeClr>
                </a:solidFill>
                <a:latin typeface="Arial" panose="020B0604020202020204" pitchFamily="34" charset="0"/>
                <a:ea typeface="+mn-ea"/>
                <a:cs typeface="Arial" panose="020B0604020202020204" pitchFamily="34" charset="0"/>
              </a:rPr>
              <a:pPr algn="r" defTabSz="610744" fontAlgn="auto">
                <a:spcBef>
                  <a:spcPts val="0"/>
                </a:spcBef>
                <a:spcAft>
                  <a:spcPts val="0"/>
                </a:spcAft>
                <a:defRPr/>
              </a:pPr>
              <a:t>5</a:t>
            </a:fld>
            <a:endParaRPr lang="en-US" sz="600" dirty="0">
              <a:solidFill>
                <a:schemeClr val="bg1">
                  <a:alpha val="25000"/>
                </a:schemeClr>
              </a:solidFill>
              <a:latin typeface="Arial" panose="020B0604020202020204" pitchFamily="34" charset="0"/>
              <a:ea typeface="+mn-ea"/>
              <a:cs typeface="Arial" panose="020B0604020202020204" pitchFamily="34" charset="0"/>
            </a:endParaRPr>
          </a:p>
        </p:txBody>
      </p:sp>
      <p:sp>
        <p:nvSpPr>
          <p:cNvPr id="22" name="Rectangle 4"/>
          <p:cNvSpPr>
            <a:spLocks noChangeArrowheads="1"/>
          </p:cNvSpPr>
          <p:nvPr/>
        </p:nvSpPr>
        <p:spPr bwMode="ltGray">
          <a:xfrm>
            <a:off x="5867508" y="4744034"/>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25000"/>
                  </a:schemeClr>
                </a:solidFill>
                <a:latin typeface="Arial" panose="020B0604020202020204" pitchFamily="34" charset="0"/>
                <a:ea typeface="+mn-ea"/>
                <a:cs typeface="Arial" panose="020B0604020202020204" pitchFamily="34" charset="0"/>
              </a:rPr>
              <a:t>© 2017  Cisco and/or its affiliates. All rights reserved.   Cisco Confidential</a:t>
            </a:r>
          </a:p>
        </p:txBody>
      </p:sp>
    </p:spTree>
    <p:extLst>
      <p:ext uri="{BB962C8B-B14F-4D97-AF65-F5344CB8AC3E}">
        <p14:creationId xmlns:p14="http://schemas.microsoft.com/office/powerpoint/2010/main" val="100845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decel="5000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decel="5000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1000" fill="hold"/>
                                        <p:tgtEl>
                                          <p:spTgt spid="17"/>
                                        </p:tgtEl>
                                        <p:attrNameLst>
                                          <p:attrName>ppt_x</p:attrName>
                                        </p:attrNameLst>
                                      </p:cBhvr>
                                      <p:tavLst>
                                        <p:tav tm="0">
                                          <p:val>
                                            <p:strVal val="0-#ppt_w/2"/>
                                          </p:val>
                                        </p:tav>
                                        <p:tav tm="100000">
                                          <p:val>
                                            <p:strVal val="#ppt_x"/>
                                          </p:val>
                                        </p:tav>
                                      </p:tavLst>
                                    </p:anim>
                                    <p:anim calcmode="lin" valueType="num">
                                      <p:cBhvr additive="base">
                                        <p:cTn id="2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decel="5000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1+#ppt_w/2"/>
                                          </p:val>
                                        </p:tav>
                                        <p:tav tm="100000">
                                          <p:val>
                                            <p:strVal val="#ppt_x"/>
                                          </p:val>
                                        </p:tav>
                                      </p:tavLst>
                                    </p:anim>
                                    <p:anim calcmode="lin" valueType="num">
                                      <p:cBhvr additive="base">
                                        <p:cTn id="2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decel="5000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0-#ppt_w/2"/>
                                          </p:val>
                                        </p:tav>
                                        <p:tav tm="100000">
                                          <p:val>
                                            <p:strVal val="#ppt_x"/>
                                          </p:val>
                                        </p:tav>
                                      </p:tavLst>
                                    </p:anim>
                                    <p:anim calcmode="lin" valueType="num">
                                      <p:cBhvr additive="base">
                                        <p:cTn id="3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decel="5000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1000" fill="hold"/>
                                        <p:tgtEl>
                                          <p:spTgt spid="11"/>
                                        </p:tgtEl>
                                        <p:attrNameLst>
                                          <p:attrName>ppt_x</p:attrName>
                                        </p:attrNameLst>
                                      </p:cBhvr>
                                      <p:tavLst>
                                        <p:tav tm="0">
                                          <p:val>
                                            <p:strVal val="1+#ppt_w/2"/>
                                          </p:val>
                                        </p:tav>
                                        <p:tav tm="100000">
                                          <p:val>
                                            <p:strVal val="#ppt_x"/>
                                          </p:val>
                                        </p:tav>
                                      </p:tavLst>
                                    </p:anim>
                                    <p:anim calcmode="lin" valueType="num">
                                      <p:cBhvr additive="base">
                                        <p:cTn id="4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0" grpId="0" animBg="1"/>
      <p:bldP spid="11" grpId="0" animBg="1"/>
      <p:bldP spid="12" grpId="0" animBg="1"/>
      <p:bldP spid="17" grpId="0" animBg="1"/>
      <p:bldP spid="18"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itle 1"/>
          <p:cNvSpPr txBox="1">
            <a:spLocks/>
          </p:cNvSpPr>
          <p:nvPr/>
        </p:nvSpPr>
        <p:spPr>
          <a:xfrm>
            <a:off x="363423" y="253152"/>
            <a:ext cx="8345488" cy="731837"/>
          </a:xfrm>
          <a:prstGeom prst="rect">
            <a:avLst/>
          </a:prstGeom>
        </p:spPr>
        <p:txBody>
          <a:bodyPr vert="horz" lIns="0" tIns="45720" rIns="91440" bIns="45720" rtlCol="0" anchor="ctr">
            <a:noAutofit/>
          </a:bodyPr>
          <a:lstStyle>
            <a:lvl1pPr algn="l" defTabSz="457212" rtl="0" eaLnBrk="1" latinLnBrk="0" hangingPunct="1">
              <a:spcBef>
                <a:spcPct val="0"/>
              </a:spcBef>
              <a:buNone/>
              <a:defRPr sz="2800" b="1" kern="1200">
                <a:solidFill>
                  <a:schemeClr val="accent1"/>
                </a:solidFill>
                <a:latin typeface="+mj-lt"/>
                <a:ea typeface="+mj-ea"/>
                <a:cs typeface="+mj-cs"/>
              </a:defRPr>
            </a:lvl1pPr>
          </a:lstStyle>
          <a:p>
            <a:pPr fontAlgn="auto">
              <a:spcAft>
                <a:spcPts val="0"/>
              </a:spcAft>
            </a:pPr>
            <a:r>
              <a:rPr lang="en-US" b="0" dirty="0">
                <a:solidFill>
                  <a:srgbClr val="31444C"/>
                </a:solidFill>
                <a:latin typeface="Arial" panose="020B0604020202020204" pitchFamily="34" charset="0"/>
                <a:cs typeface="Arial" panose="020B0604020202020204" pitchFamily="34" charset="0"/>
              </a:rPr>
              <a:t>Digital Transformation is</a:t>
            </a:r>
          </a:p>
          <a:p>
            <a:pPr fontAlgn="auto">
              <a:spcAft>
                <a:spcPts val="0"/>
              </a:spcAft>
            </a:pPr>
            <a:r>
              <a:rPr lang="en-US" b="0" dirty="0">
                <a:solidFill>
                  <a:srgbClr val="31444C"/>
                </a:solidFill>
                <a:latin typeface="Arial" panose="020B0604020202020204" pitchFamily="34" charset="0"/>
                <a:cs typeface="Arial" panose="020B0604020202020204" pitchFamily="34" charset="0"/>
              </a:rPr>
              <a:t>Reshaping Markets and Industries</a:t>
            </a:r>
          </a:p>
        </p:txBody>
      </p:sp>
      <p:pic>
        <p:nvPicPr>
          <p:cNvPr id="96" name="Picture 95" descr="vortex.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70488" y="1278266"/>
            <a:ext cx="4873512" cy="3007687"/>
          </a:xfrm>
          <a:prstGeom prst="rect">
            <a:avLst/>
          </a:prstGeom>
          <a:ln>
            <a:noFill/>
          </a:ln>
          <a:effectLst/>
        </p:spPr>
      </p:pic>
      <p:sp>
        <p:nvSpPr>
          <p:cNvPr id="87" name="Rectangle 86"/>
          <p:cNvSpPr/>
          <p:nvPr/>
        </p:nvSpPr>
        <p:spPr>
          <a:xfrm>
            <a:off x="-1" y="1278266"/>
            <a:ext cx="9144001" cy="3007686"/>
          </a:xfrm>
          <a:prstGeom prst="rect">
            <a:avLst/>
          </a:prstGeom>
          <a:gradFill>
            <a:gsLst>
              <a:gs pos="82000">
                <a:srgbClr val="792C64"/>
              </a:gs>
              <a:gs pos="40000">
                <a:srgbClr val="0097B3"/>
              </a:gs>
              <a:gs pos="24000">
                <a:srgbClr val="000000">
                  <a:alpha val="10000"/>
                </a:srgbClr>
              </a:gs>
              <a:gs pos="0">
                <a:srgbClr val="003F66"/>
              </a:gs>
              <a:gs pos="53000">
                <a:srgbClr val="0097B3"/>
              </a:gs>
            </a:gsLst>
            <a:lin ang="10800000" scaled="0"/>
          </a:gra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grpSp>
        <p:nvGrpSpPr>
          <p:cNvPr id="3" name="Group 2"/>
          <p:cNvGrpSpPr/>
          <p:nvPr/>
        </p:nvGrpSpPr>
        <p:grpSpPr>
          <a:xfrm>
            <a:off x="-126420" y="1447716"/>
            <a:ext cx="4630324" cy="832485"/>
            <a:chOff x="-126420" y="1693315"/>
            <a:chExt cx="4630324" cy="832485"/>
          </a:xfrm>
          <a:noFill/>
        </p:grpSpPr>
        <p:sp>
          <p:nvSpPr>
            <p:cNvPr id="93" name="Pentagon 92"/>
            <p:cNvSpPr/>
            <p:nvPr/>
          </p:nvSpPr>
          <p:spPr>
            <a:xfrm>
              <a:off x="-126420" y="1693315"/>
              <a:ext cx="4630324" cy="832485"/>
            </a:xfrm>
            <a:prstGeom prst="homePlate">
              <a:avLst>
                <a:gd name="adj" fmla="val 27689"/>
              </a:avLst>
            </a:prstGeom>
            <a:grp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7" name="Group 6"/>
            <p:cNvGrpSpPr/>
            <p:nvPr/>
          </p:nvGrpSpPr>
          <p:grpSpPr>
            <a:xfrm>
              <a:off x="544160" y="1733779"/>
              <a:ext cx="3959744" cy="746368"/>
              <a:chOff x="544160" y="1722285"/>
              <a:chExt cx="3959744" cy="746368"/>
            </a:xfrm>
            <a:grpFill/>
          </p:grpSpPr>
          <p:sp>
            <p:nvSpPr>
              <p:cNvPr id="14" name="TextBox 13"/>
              <p:cNvSpPr txBox="1">
                <a:spLocks noChangeArrowheads="1"/>
              </p:cNvSpPr>
              <p:nvPr/>
            </p:nvSpPr>
            <p:spPr bwMode="auto">
              <a:xfrm>
                <a:off x="2211927" y="1823069"/>
                <a:ext cx="2291977" cy="572475"/>
              </a:xfrm>
              <a:prstGeom prst="rect">
                <a:avLst/>
              </a:prstGeom>
              <a:grpFill/>
              <a:ln>
                <a:noFill/>
              </a:ln>
              <a:effectLst/>
              <a:extLst/>
            </p:spPr>
            <p:txBody>
              <a:bodyPr wrap="square" lIns="68589" tIns="34295" rIns="68589" bIns="34295">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defRPr/>
                </a:pPr>
                <a:r>
                  <a:rPr lang="en-US" altLang="en-US" sz="1800" dirty="0">
                    <a:solidFill>
                      <a:schemeClr val="bg1"/>
                    </a:solidFill>
                    <a:cs typeface="Arial" panose="020B0604020202020204" pitchFamily="34" charset="0"/>
                  </a:rPr>
                  <a:t>Market incumbents displaced </a:t>
                </a:r>
              </a:p>
            </p:txBody>
          </p:sp>
          <p:sp>
            <p:nvSpPr>
              <p:cNvPr id="177" name="TextBox 176"/>
              <p:cNvSpPr txBox="1">
                <a:spLocks noChangeArrowheads="1"/>
              </p:cNvSpPr>
              <p:nvPr/>
            </p:nvSpPr>
            <p:spPr bwMode="auto">
              <a:xfrm>
                <a:off x="544160" y="1722285"/>
                <a:ext cx="1433948" cy="746368"/>
              </a:xfrm>
              <a:prstGeom prst="rect">
                <a:avLst/>
              </a:prstGeom>
              <a:grpFill/>
              <a:ln>
                <a:noFill/>
              </a:ln>
              <a:extLst/>
            </p:spPr>
            <p:txBody>
              <a:bodyPr wrap="square" lIns="68589" tIns="34295" rIns="68589" bIns="34295">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r>
                  <a:rPr lang="en-US" altLang="en-US" sz="4400" b="1" dirty="0">
                    <a:solidFill>
                      <a:schemeClr val="bg1"/>
                    </a:solidFill>
                    <a:cs typeface="Arial" panose="020B0604020202020204" pitchFamily="34" charset="0"/>
                  </a:rPr>
                  <a:t>40%</a:t>
                </a:r>
              </a:p>
            </p:txBody>
          </p:sp>
          <p:cxnSp>
            <p:nvCxnSpPr>
              <p:cNvPr id="82" name="Straight Connector 81"/>
              <p:cNvCxnSpPr/>
              <p:nvPr/>
            </p:nvCxnSpPr>
            <p:spPr>
              <a:xfrm>
                <a:off x="2148796" y="1872314"/>
                <a:ext cx="0" cy="482673"/>
              </a:xfrm>
              <a:prstGeom prst="line">
                <a:avLst/>
              </a:prstGeom>
              <a:grpFill/>
              <a:ln w="1270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grpSp>
      </p:grpSp>
      <p:grpSp>
        <p:nvGrpSpPr>
          <p:cNvPr id="6" name="Group 5"/>
          <p:cNvGrpSpPr/>
          <p:nvPr/>
        </p:nvGrpSpPr>
        <p:grpSpPr>
          <a:xfrm>
            <a:off x="-126421" y="3256869"/>
            <a:ext cx="4630325" cy="832485"/>
            <a:chOff x="-126421" y="3502468"/>
            <a:chExt cx="4630325" cy="832485"/>
          </a:xfrm>
          <a:noFill/>
        </p:grpSpPr>
        <p:sp>
          <p:nvSpPr>
            <p:cNvPr id="95" name="Pentagon 94"/>
            <p:cNvSpPr/>
            <p:nvPr/>
          </p:nvSpPr>
          <p:spPr>
            <a:xfrm>
              <a:off x="-126421" y="3502468"/>
              <a:ext cx="4630325" cy="832485"/>
            </a:xfrm>
            <a:prstGeom prst="homePlate">
              <a:avLst>
                <a:gd name="adj" fmla="val 27498"/>
              </a:avLst>
            </a:prstGeom>
            <a:grp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9" name="Group 8"/>
            <p:cNvGrpSpPr/>
            <p:nvPr/>
          </p:nvGrpSpPr>
          <p:grpSpPr>
            <a:xfrm>
              <a:off x="-90071" y="3542697"/>
              <a:ext cx="4471615" cy="746368"/>
              <a:chOff x="-90071" y="3502468"/>
              <a:chExt cx="4471615" cy="746368"/>
            </a:xfrm>
            <a:grpFill/>
          </p:grpSpPr>
          <p:sp>
            <p:nvSpPr>
              <p:cNvPr id="88" name="TextBox 87"/>
              <p:cNvSpPr txBox="1">
                <a:spLocks noChangeArrowheads="1"/>
              </p:cNvSpPr>
              <p:nvPr/>
            </p:nvSpPr>
            <p:spPr bwMode="auto">
              <a:xfrm>
                <a:off x="2211928" y="3603252"/>
                <a:ext cx="2169616" cy="567858"/>
              </a:xfrm>
              <a:prstGeom prst="rect">
                <a:avLst/>
              </a:prstGeom>
              <a:grpFill/>
              <a:ln>
                <a:noFill/>
              </a:ln>
              <a:effectLst/>
              <a:extLst/>
            </p:spPr>
            <p:txBody>
              <a:bodyPr wrap="square" lIns="68589" tIns="34295" rIns="68589" bIns="34295">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defRPr/>
                </a:pPr>
                <a:r>
                  <a:rPr lang="en-US" altLang="en-US" sz="1800" dirty="0">
                    <a:solidFill>
                      <a:schemeClr val="bg1"/>
                    </a:solidFill>
                    <a:cs typeface="Arial" panose="020B0604020202020204" pitchFamily="34" charset="0"/>
                  </a:rPr>
                  <a:t>of DX </a:t>
                </a:r>
                <a:r>
                  <a:rPr lang="en-US" altLang="en-US" sz="1800">
                    <a:solidFill>
                      <a:schemeClr val="bg1"/>
                    </a:solidFill>
                    <a:cs typeface="Arial" panose="020B0604020202020204" pitchFamily="34" charset="0"/>
                  </a:rPr>
                  <a:t>efforts fail </a:t>
                </a:r>
                <a:r>
                  <a:rPr lang="en-US" altLang="en-US" sz="1800" dirty="0">
                    <a:solidFill>
                      <a:schemeClr val="bg1"/>
                    </a:solidFill>
                    <a:cs typeface="Arial" panose="020B0604020202020204" pitchFamily="34" charset="0"/>
                  </a:rPr>
                  <a:t>due to lack of talent</a:t>
                </a:r>
              </a:p>
            </p:txBody>
          </p:sp>
          <p:sp>
            <p:nvSpPr>
              <p:cNvPr id="89" name="TextBox 88"/>
              <p:cNvSpPr txBox="1">
                <a:spLocks noChangeArrowheads="1"/>
              </p:cNvSpPr>
              <p:nvPr/>
            </p:nvSpPr>
            <p:spPr bwMode="auto">
              <a:xfrm>
                <a:off x="-90071" y="3502468"/>
                <a:ext cx="2127813" cy="746368"/>
              </a:xfrm>
              <a:prstGeom prst="rect">
                <a:avLst/>
              </a:prstGeom>
              <a:grpFill/>
              <a:ln>
                <a:noFill/>
              </a:ln>
              <a:extLst/>
            </p:spPr>
            <p:txBody>
              <a:bodyPr wrap="square" lIns="68589" tIns="34295" rIns="68589" bIns="34295">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r>
                  <a:rPr lang="en-US" altLang="en-US" sz="4400" b="1" dirty="0">
                    <a:solidFill>
                      <a:schemeClr val="bg1"/>
                    </a:solidFill>
                    <a:cs typeface="Arial" panose="020B0604020202020204" pitchFamily="34" charset="0"/>
                  </a:rPr>
                  <a:t>70%</a:t>
                </a:r>
              </a:p>
            </p:txBody>
          </p:sp>
          <p:cxnSp>
            <p:nvCxnSpPr>
              <p:cNvPr id="90" name="Straight Connector 89"/>
              <p:cNvCxnSpPr/>
              <p:nvPr/>
            </p:nvCxnSpPr>
            <p:spPr>
              <a:xfrm>
                <a:off x="2148796" y="3652497"/>
                <a:ext cx="0" cy="482673"/>
              </a:xfrm>
              <a:prstGeom prst="line">
                <a:avLst/>
              </a:prstGeom>
              <a:grpFill/>
              <a:ln w="1270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grpSp>
      </p:grpSp>
      <p:grpSp>
        <p:nvGrpSpPr>
          <p:cNvPr id="5" name="Group 4"/>
          <p:cNvGrpSpPr/>
          <p:nvPr/>
        </p:nvGrpSpPr>
        <p:grpSpPr>
          <a:xfrm>
            <a:off x="-126421" y="2352292"/>
            <a:ext cx="4630325" cy="832485"/>
            <a:chOff x="-126421" y="2597891"/>
            <a:chExt cx="4630325" cy="832485"/>
          </a:xfrm>
          <a:noFill/>
        </p:grpSpPr>
        <p:sp>
          <p:nvSpPr>
            <p:cNvPr id="94" name="Pentagon 93"/>
            <p:cNvSpPr/>
            <p:nvPr/>
          </p:nvSpPr>
          <p:spPr>
            <a:xfrm>
              <a:off x="-126421" y="2597891"/>
              <a:ext cx="4630325" cy="832485"/>
            </a:xfrm>
            <a:prstGeom prst="homePlate">
              <a:avLst>
                <a:gd name="adj" fmla="val 27689"/>
              </a:avLst>
            </a:prstGeom>
            <a:grp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8" name="Group 7"/>
            <p:cNvGrpSpPr/>
            <p:nvPr/>
          </p:nvGrpSpPr>
          <p:grpSpPr>
            <a:xfrm>
              <a:off x="363423" y="2637798"/>
              <a:ext cx="4140481" cy="746368"/>
              <a:chOff x="363423" y="2620557"/>
              <a:chExt cx="4140481" cy="746368"/>
            </a:xfrm>
            <a:grpFill/>
          </p:grpSpPr>
          <p:sp>
            <p:nvSpPr>
              <p:cNvPr id="84" name="TextBox 83"/>
              <p:cNvSpPr txBox="1">
                <a:spLocks noChangeArrowheads="1"/>
              </p:cNvSpPr>
              <p:nvPr/>
            </p:nvSpPr>
            <p:spPr bwMode="auto">
              <a:xfrm>
                <a:off x="2211927" y="2721341"/>
                <a:ext cx="2291977" cy="567858"/>
              </a:xfrm>
              <a:prstGeom prst="rect">
                <a:avLst/>
              </a:prstGeom>
              <a:grpFill/>
              <a:ln>
                <a:noFill/>
              </a:ln>
              <a:effectLst/>
              <a:extLst/>
            </p:spPr>
            <p:txBody>
              <a:bodyPr wrap="square" lIns="68589" tIns="34295" rIns="68589" bIns="34295">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defRPr/>
                </a:pPr>
                <a:r>
                  <a:rPr lang="en-US" altLang="en-US" sz="1800" dirty="0">
                    <a:solidFill>
                      <a:schemeClr val="bg1"/>
                    </a:solidFill>
                    <a:cs typeface="Arial" panose="020B0604020202020204" pitchFamily="34" charset="0"/>
                  </a:rPr>
                  <a:t>Companies actively responding</a:t>
                </a:r>
              </a:p>
            </p:txBody>
          </p:sp>
          <p:sp>
            <p:nvSpPr>
              <p:cNvPr id="85" name="TextBox 84"/>
              <p:cNvSpPr txBox="1">
                <a:spLocks noChangeArrowheads="1"/>
              </p:cNvSpPr>
              <p:nvPr/>
            </p:nvSpPr>
            <p:spPr bwMode="auto">
              <a:xfrm>
                <a:off x="363423" y="2620557"/>
                <a:ext cx="1779561" cy="746368"/>
              </a:xfrm>
              <a:prstGeom prst="rect">
                <a:avLst/>
              </a:prstGeom>
              <a:grpFill/>
              <a:ln>
                <a:noFill/>
              </a:ln>
              <a:extLst/>
            </p:spPr>
            <p:txBody>
              <a:bodyPr wrap="square" lIns="68589" tIns="34295" rIns="68589" bIns="34295">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4400" b="1" dirty="0">
                    <a:solidFill>
                      <a:schemeClr val="bg1"/>
                    </a:solidFill>
                    <a:cs typeface="Arial" panose="020B0604020202020204" pitchFamily="34" charset="0"/>
                  </a:rPr>
                  <a:t>1 in 4</a:t>
                </a:r>
              </a:p>
            </p:txBody>
          </p:sp>
          <p:cxnSp>
            <p:nvCxnSpPr>
              <p:cNvPr id="86" name="Straight Connector 85"/>
              <p:cNvCxnSpPr/>
              <p:nvPr/>
            </p:nvCxnSpPr>
            <p:spPr>
              <a:xfrm>
                <a:off x="2148796" y="2770586"/>
                <a:ext cx="0" cy="482673"/>
              </a:xfrm>
              <a:prstGeom prst="line">
                <a:avLst/>
              </a:prstGeom>
              <a:grpFill/>
              <a:ln w="1270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grpSp>
      </p:grpSp>
      <p:grpSp>
        <p:nvGrpSpPr>
          <p:cNvPr id="97" name="Group 96"/>
          <p:cNvGrpSpPr/>
          <p:nvPr/>
        </p:nvGrpSpPr>
        <p:grpSpPr>
          <a:xfrm>
            <a:off x="6614256" y="3090436"/>
            <a:ext cx="1007007" cy="605911"/>
            <a:chOff x="7425806" y="3171402"/>
            <a:chExt cx="712587" cy="428760"/>
          </a:xfrm>
        </p:grpSpPr>
        <p:sp>
          <p:nvSpPr>
            <p:cNvPr id="98" name="1 Tech Products &amp; Services"/>
            <p:cNvSpPr txBox="1"/>
            <p:nvPr/>
          </p:nvSpPr>
          <p:spPr>
            <a:xfrm>
              <a:off x="7425806" y="3317033"/>
              <a:ext cx="712587" cy="283129"/>
            </a:xfrm>
            <a:prstGeom prst="rect">
              <a:avLst/>
            </a:prstGeom>
            <a:noFill/>
            <a:ln w="6350">
              <a:noFill/>
            </a:ln>
          </p:spPr>
          <p:txBody>
            <a:bodyPr wrap="none" rtlCol="0">
              <a:spAutoFit/>
            </a:bodyPr>
            <a:lstStyle/>
            <a:p>
              <a:pPr algn="ctr"/>
              <a:r>
                <a:rPr lang="en-US" sz="1000" dirty="0">
                  <a:solidFill>
                    <a:schemeClr val="bg1"/>
                  </a:solidFill>
                  <a:latin typeface="Arial" panose="020B0604020202020204" pitchFamily="34" charset="0"/>
                  <a:cs typeface="Arial" panose="020B0604020202020204" pitchFamily="34" charset="0"/>
                </a:rPr>
                <a:t>Tech Products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and Services</a:t>
              </a:r>
            </a:p>
          </p:txBody>
        </p:sp>
        <p:grpSp>
          <p:nvGrpSpPr>
            <p:cNvPr id="99" name="Group 98"/>
            <p:cNvGrpSpPr/>
            <p:nvPr/>
          </p:nvGrpSpPr>
          <p:grpSpPr>
            <a:xfrm>
              <a:off x="7669987" y="3171402"/>
              <a:ext cx="204376" cy="196012"/>
              <a:chOff x="2548532" y="266033"/>
              <a:chExt cx="204376" cy="196012"/>
            </a:xfrm>
          </p:grpSpPr>
          <p:sp>
            <p:nvSpPr>
              <p:cNvPr id="100" name="Oval 99"/>
              <p:cNvSpPr/>
              <p:nvPr/>
            </p:nvSpPr>
            <p:spPr>
              <a:xfrm>
                <a:off x="2578834" y="294879"/>
                <a:ext cx="149900" cy="1499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latin typeface="Arial" panose="020B0604020202020204" pitchFamily="34" charset="0"/>
                  <a:cs typeface="Arial" panose="020B0604020202020204" pitchFamily="34" charset="0"/>
                </a:endParaRPr>
              </a:p>
            </p:txBody>
          </p:sp>
          <p:sp>
            <p:nvSpPr>
              <p:cNvPr id="101" name="TextBox 100"/>
              <p:cNvSpPr txBox="1"/>
              <p:nvPr/>
            </p:nvSpPr>
            <p:spPr>
              <a:xfrm>
                <a:off x="2548532" y="266033"/>
                <a:ext cx="204376" cy="196012"/>
              </a:xfrm>
              <a:prstGeom prst="rect">
                <a:avLst/>
              </a:prstGeom>
              <a:noFill/>
            </p:spPr>
            <p:txBody>
              <a:bodyPr wrap="square" rtlCol="0">
                <a:spAutoFit/>
              </a:bodyPr>
              <a:lstStyle/>
              <a:p>
                <a:pPr algn="ctr"/>
                <a:r>
                  <a:rPr lang="en-US" sz="1200" dirty="0">
                    <a:solidFill>
                      <a:srgbClr val="792C64"/>
                    </a:solidFill>
                    <a:latin typeface="Arial" panose="020B0604020202020204" pitchFamily="34" charset="0"/>
                    <a:cs typeface="Arial" panose="020B0604020202020204" pitchFamily="34" charset="0"/>
                  </a:rPr>
                  <a:t>1</a:t>
                </a:r>
              </a:p>
            </p:txBody>
          </p:sp>
        </p:grpSp>
      </p:grpSp>
      <p:grpSp>
        <p:nvGrpSpPr>
          <p:cNvPr id="102" name="Group 101"/>
          <p:cNvGrpSpPr/>
          <p:nvPr/>
        </p:nvGrpSpPr>
        <p:grpSpPr>
          <a:xfrm>
            <a:off x="5858842" y="2756762"/>
            <a:ext cx="978153" cy="605363"/>
            <a:chOff x="6263721" y="2889904"/>
            <a:chExt cx="692170" cy="428372"/>
          </a:xfrm>
        </p:grpSpPr>
        <p:sp>
          <p:nvSpPr>
            <p:cNvPr id="103" name="2 Media and Entertainment"/>
            <p:cNvSpPr txBox="1"/>
            <p:nvPr/>
          </p:nvSpPr>
          <p:spPr>
            <a:xfrm>
              <a:off x="6263721" y="3035147"/>
              <a:ext cx="692170" cy="283129"/>
            </a:xfrm>
            <a:prstGeom prst="rect">
              <a:avLst/>
            </a:prstGeom>
            <a:noFill/>
            <a:ln w="6350">
              <a:noFill/>
            </a:ln>
          </p:spPr>
          <p:txBody>
            <a:bodyPr wrap="none" rtlCol="0">
              <a:spAutoFit/>
            </a:bodyPr>
            <a:lstStyle/>
            <a:p>
              <a:pPr algn="ctr"/>
              <a:r>
                <a:rPr lang="en-US" sz="1000" dirty="0">
                  <a:solidFill>
                    <a:schemeClr val="bg1"/>
                  </a:solidFill>
                  <a:latin typeface="Arial" panose="020B0604020202020204" pitchFamily="34" charset="0"/>
                  <a:cs typeface="Arial" panose="020B0604020202020204" pitchFamily="34" charset="0"/>
                </a:rPr>
                <a:t>Media and</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Entertainment</a:t>
              </a:r>
            </a:p>
          </p:txBody>
        </p:sp>
        <p:grpSp>
          <p:nvGrpSpPr>
            <p:cNvPr id="104" name="Group 103"/>
            <p:cNvGrpSpPr/>
            <p:nvPr/>
          </p:nvGrpSpPr>
          <p:grpSpPr>
            <a:xfrm>
              <a:off x="6506789" y="2889904"/>
              <a:ext cx="204376" cy="196012"/>
              <a:chOff x="2549692" y="261352"/>
              <a:chExt cx="204376" cy="196012"/>
            </a:xfrm>
          </p:grpSpPr>
          <p:sp>
            <p:nvSpPr>
              <p:cNvPr id="105" name="Oval 104"/>
              <p:cNvSpPr/>
              <p:nvPr/>
            </p:nvSpPr>
            <p:spPr>
              <a:xfrm>
                <a:off x="2574864" y="291113"/>
                <a:ext cx="146304" cy="14630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latin typeface="Arial" panose="020B0604020202020204" pitchFamily="34" charset="0"/>
                  <a:cs typeface="Arial" panose="020B0604020202020204" pitchFamily="34" charset="0"/>
                </a:endParaRPr>
              </a:p>
            </p:txBody>
          </p:sp>
          <p:sp>
            <p:nvSpPr>
              <p:cNvPr id="106" name="TextBox 105"/>
              <p:cNvSpPr txBox="1"/>
              <p:nvPr/>
            </p:nvSpPr>
            <p:spPr>
              <a:xfrm>
                <a:off x="2549692" y="261352"/>
                <a:ext cx="204376" cy="196012"/>
              </a:xfrm>
              <a:prstGeom prst="rect">
                <a:avLst/>
              </a:prstGeom>
              <a:noFill/>
            </p:spPr>
            <p:txBody>
              <a:bodyPr wrap="square" rtlCol="0">
                <a:spAutoFit/>
              </a:bodyPr>
              <a:lstStyle/>
              <a:p>
                <a:pPr algn="ctr"/>
                <a:r>
                  <a:rPr lang="en-US" sz="1200" dirty="0">
                    <a:solidFill>
                      <a:srgbClr val="792C64"/>
                    </a:solidFill>
                    <a:latin typeface="Arial" panose="020B0604020202020204" pitchFamily="34" charset="0"/>
                    <a:cs typeface="Arial" panose="020B0604020202020204" pitchFamily="34" charset="0"/>
                  </a:rPr>
                  <a:t>2 </a:t>
                </a:r>
              </a:p>
            </p:txBody>
          </p:sp>
        </p:grpSp>
      </p:grpSp>
      <p:grpSp>
        <p:nvGrpSpPr>
          <p:cNvPr id="107" name="Group 106"/>
          <p:cNvGrpSpPr/>
          <p:nvPr/>
        </p:nvGrpSpPr>
        <p:grpSpPr>
          <a:xfrm>
            <a:off x="6673087" y="2191165"/>
            <a:ext cx="511679" cy="451467"/>
            <a:chOff x="7510606" y="2083878"/>
            <a:chExt cx="362080" cy="319471"/>
          </a:xfrm>
        </p:grpSpPr>
        <p:sp>
          <p:nvSpPr>
            <p:cNvPr id="108" name="3 Retail"/>
            <p:cNvSpPr txBox="1"/>
            <p:nvPr/>
          </p:nvSpPr>
          <p:spPr>
            <a:xfrm>
              <a:off x="7510606" y="2229116"/>
              <a:ext cx="362080" cy="174233"/>
            </a:xfrm>
            <a:prstGeom prst="rect">
              <a:avLst/>
            </a:prstGeom>
            <a:noFill/>
            <a:ln w="6350">
              <a:noFill/>
            </a:ln>
          </p:spPr>
          <p:txBody>
            <a:bodyPr wrap="none" rtlCol="0">
              <a:spAutoFit/>
            </a:bodyPr>
            <a:lstStyle/>
            <a:p>
              <a:pPr algn="ctr"/>
              <a:r>
                <a:rPr lang="en-US" sz="1000" dirty="0">
                  <a:solidFill>
                    <a:schemeClr val="bg1"/>
                  </a:solidFill>
                  <a:latin typeface="Arial" panose="020B0604020202020204" pitchFamily="34" charset="0"/>
                  <a:cs typeface="Arial" panose="020B0604020202020204" pitchFamily="34" charset="0"/>
                </a:rPr>
                <a:t>Retail</a:t>
              </a:r>
            </a:p>
          </p:txBody>
        </p:sp>
        <p:grpSp>
          <p:nvGrpSpPr>
            <p:cNvPr id="109" name="Group 108"/>
            <p:cNvGrpSpPr/>
            <p:nvPr/>
          </p:nvGrpSpPr>
          <p:grpSpPr>
            <a:xfrm>
              <a:off x="7592603" y="2083878"/>
              <a:ext cx="204376" cy="196012"/>
              <a:chOff x="2549692" y="261352"/>
              <a:chExt cx="204376" cy="196012"/>
            </a:xfrm>
          </p:grpSpPr>
          <p:sp>
            <p:nvSpPr>
              <p:cNvPr id="110" name="Oval 109"/>
              <p:cNvSpPr/>
              <p:nvPr/>
            </p:nvSpPr>
            <p:spPr>
              <a:xfrm>
                <a:off x="2574864" y="291113"/>
                <a:ext cx="146304" cy="14630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latin typeface="Arial" panose="020B0604020202020204" pitchFamily="34" charset="0"/>
                  <a:cs typeface="Arial" panose="020B0604020202020204" pitchFamily="34" charset="0"/>
                </a:endParaRPr>
              </a:p>
            </p:txBody>
          </p:sp>
          <p:sp>
            <p:nvSpPr>
              <p:cNvPr id="111" name="TextBox 110"/>
              <p:cNvSpPr txBox="1"/>
              <p:nvPr/>
            </p:nvSpPr>
            <p:spPr>
              <a:xfrm>
                <a:off x="2549692" y="261352"/>
                <a:ext cx="204376" cy="196012"/>
              </a:xfrm>
              <a:prstGeom prst="rect">
                <a:avLst/>
              </a:prstGeom>
              <a:noFill/>
            </p:spPr>
            <p:txBody>
              <a:bodyPr wrap="square" rtlCol="0">
                <a:spAutoFit/>
              </a:bodyPr>
              <a:lstStyle/>
              <a:p>
                <a:pPr algn="ctr"/>
                <a:r>
                  <a:rPr lang="en-US" sz="1200" dirty="0">
                    <a:solidFill>
                      <a:srgbClr val="792C64"/>
                    </a:solidFill>
                    <a:latin typeface="Arial" panose="020B0604020202020204" pitchFamily="34" charset="0"/>
                    <a:cs typeface="Arial" panose="020B0604020202020204" pitchFamily="34" charset="0"/>
                  </a:rPr>
                  <a:t>3</a:t>
                </a:r>
              </a:p>
            </p:txBody>
          </p:sp>
        </p:grpSp>
      </p:grpSp>
      <p:grpSp>
        <p:nvGrpSpPr>
          <p:cNvPr id="112" name="Group 111"/>
          <p:cNvGrpSpPr/>
          <p:nvPr/>
        </p:nvGrpSpPr>
        <p:grpSpPr>
          <a:xfrm>
            <a:off x="7114870" y="2319594"/>
            <a:ext cx="696024" cy="588531"/>
            <a:chOff x="8209231" y="2262997"/>
            <a:chExt cx="492527" cy="416461"/>
          </a:xfrm>
        </p:grpSpPr>
        <p:sp>
          <p:nvSpPr>
            <p:cNvPr id="113" name="4 Financial Services"/>
            <p:cNvSpPr txBox="1"/>
            <p:nvPr/>
          </p:nvSpPr>
          <p:spPr>
            <a:xfrm>
              <a:off x="8209231" y="2396329"/>
              <a:ext cx="492527" cy="283129"/>
            </a:xfrm>
            <a:prstGeom prst="rect">
              <a:avLst/>
            </a:prstGeom>
            <a:noFill/>
            <a:ln w="6350">
              <a:noFill/>
            </a:ln>
          </p:spPr>
          <p:txBody>
            <a:bodyPr wrap="none" rtlCol="0">
              <a:spAutoFit/>
            </a:bodyPr>
            <a:lstStyle/>
            <a:p>
              <a:pPr algn="ctr"/>
              <a:r>
                <a:rPr lang="en-US" sz="1000" dirty="0">
                  <a:solidFill>
                    <a:schemeClr val="bg1"/>
                  </a:solidFill>
                  <a:latin typeface="Arial" panose="020B0604020202020204" pitchFamily="34" charset="0"/>
                  <a:cs typeface="Arial" panose="020B0604020202020204" pitchFamily="34" charset="0"/>
                </a:rPr>
                <a:t>Financial</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Services</a:t>
              </a:r>
            </a:p>
          </p:txBody>
        </p:sp>
        <p:grpSp>
          <p:nvGrpSpPr>
            <p:cNvPr id="114" name="Group 113"/>
            <p:cNvGrpSpPr/>
            <p:nvPr/>
          </p:nvGrpSpPr>
          <p:grpSpPr>
            <a:xfrm>
              <a:off x="8343247" y="2262997"/>
              <a:ext cx="204376" cy="196012"/>
              <a:chOff x="2544431" y="261354"/>
              <a:chExt cx="204376" cy="196012"/>
            </a:xfrm>
          </p:grpSpPr>
          <p:sp>
            <p:nvSpPr>
              <p:cNvPr id="115" name="Oval 114"/>
              <p:cNvSpPr/>
              <p:nvPr/>
            </p:nvSpPr>
            <p:spPr>
              <a:xfrm>
                <a:off x="2574864" y="291113"/>
                <a:ext cx="146304" cy="14630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latin typeface="Arial" panose="020B0604020202020204" pitchFamily="34" charset="0"/>
                  <a:cs typeface="Arial" panose="020B0604020202020204" pitchFamily="34" charset="0"/>
                </a:endParaRPr>
              </a:p>
            </p:txBody>
          </p:sp>
          <p:sp>
            <p:nvSpPr>
              <p:cNvPr id="116" name="TextBox 115"/>
              <p:cNvSpPr txBox="1"/>
              <p:nvPr/>
            </p:nvSpPr>
            <p:spPr>
              <a:xfrm>
                <a:off x="2544431" y="261354"/>
                <a:ext cx="204376" cy="196012"/>
              </a:xfrm>
              <a:prstGeom prst="rect">
                <a:avLst/>
              </a:prstGeom>
              <a:noFill/>
            </p:spPr>
            <p:txBody>
              <a:bodyPr wrap="square" rtlCol="0">
                <a:spAutoFit/>
              </a:bodyPr>
              <a:lstStyle/>
              <a:p>
                <a:pPr algn="ctr"/>
                <a:r>
                  <a:rPr lang="en-US" sz="1200" dirty="0">
                    <a:solidFill>
                      <a:srgbClr val="792C64"/>
                    </a:solidFill>
                    <a:latin typeface="Arial" panose="020B0604020202020204" pitchFamily="34" charset="0"/>
                    <a:cs typeface="Arial" panose="020B0604020202020204" pitchFamily="34" charset="0"/>
                  </a:rPr>
                  <a:t>4</a:t>
                </a:r>
              </a:p>
            </p:txBody>
          </p:sp>
        </p:grpSp>
      </p:grpSp>
      <p:grpSp>
        <p:nvGrpSpPr>
          <p:cNvPr id="117" name="Group 116"/>
          <p:cNvGrpSpPr/>
          <p:nvPr/>
        </p:nvGrpSpPr>
        <p:grpSpPr>
          <a:xfrm>
            <a:off x="5927970" y="2156446"/>
            <a:ext cx="739305" cy="435397"/>
            <a:chOff x="6482686" y="2068184"/>
            <a:chExt cx="523155" cy="308100"/>
          </a:xfrm>
        </p:grpSpPr>
        <p:sp>
          <p:nvSpPr>
            <p:cNvPr id="118" name="7 Hospitality and Travel"/>
            <p:cNvSpPr txBox="1"/>
            <p:nvPr/>
          </p:nvSpPr>
          <p:spPr>
            <a:xfrm>
              <a:off x="6482686" y="2202050"/>
              <a:ext cx="523155" cy="174234"/>
            </a:xfrm>
            <a:prstGeom prst="rect">
              <a:avLst/>
            </a:prstGeom>
            <a:noFill/>
            <a:ln w="6350">
              <a:noFill/>
            </a:ln>
          </p:spPr>
          <p:txBody>
            <a:bodyPr wrap="none" rtlCol="0">
              <a:spAutoFit/>
            </a:bodyPr>
            <a:lstStyle/>
            <a:p>
              <a:pPr algn="ctr"/>
              <a:r>
                <a:rPr lang="en-US" sz="1000" dirty="0">
                  <a:solidFill>
                    <a:schemeClr val="bg1"/>
                  </a:solidFill>
                  <a:latin typeface="Arial" panose="020B0604020202020204" pitchFamily="34" charset="0"/>
                  <a:cs typeface="Arial" panose="020B0604020202020204" pitchFamily="34" charset="0"/>
                </a:rPr>
                <a:t>Telecoms</a:t>
              </a:r>
            </a:p>
          </p:txBody>
        </p:sp>
        <p:grpSp>
          <p:nvGrpSpPr>
            <p:cNvPr id="119" name="Group 118"/>
            <p:cNvGrpSpPr/>
            <p:nvPr/>
          </p:nvGrpSpPr>
          <p:grpSpPr>
            <a:xfrm>
              <a:off x="6637282" y="2068184"/>
              <a:ext cx="204376" cy="196013"/>
              <a:chOff x="2549692" y="261352"/>
              <a:chExt cx="204376" cy="196013"/>
            </a:xfrm>
          </p:grpSpPr>
          <p:sp>
            <p:nvSpPr>
              <p:cNvPr id="120" name="Oval 119"/>
              <p:cNvSpPr/>
              <p:nvPr/>
            </p:nvSpPr>
            <p:spPr>
              <a:xfrm>
                <a:off x="2578833" y="287144"/>
                <a:ext cx="146304" cy="14630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latin typeface="Arial" panose="020B0604020202020204" pitchFamily="34" charset="0"/>
                  <a:cs typeface="Arial" panose="020B0604020202020204" pitchFamily="34" charset="0"/>
                </a:endParaRPr>
              </a:p>
            </p:txBody>
          </p:sp>
          <p:sp>
            <p:nvSpPr>
              <p:cNvPr id="121" name="TextBox 120"/>
              <p:cNvSpPr txBox="1"/>
              <p:nvPr/>
            </p:nvSpPr>
            <p:spPr>
              <a:xfrm>
                <a:off x="2549692" y="261352"/>
                <a:ext cx="204376" cy="196013"/>
              </a:xfrm>
              <a:prstGeom prst="rect">
                <a:avLst/>
              </a:prstGeom>
              <a:noFill/>
            </p:spPr>
            <p:txBody>
              <a:bodyPr wrap="square" rtlCol="0">
                <a:spAutoFit/>
              </a:bodyPr>
              <a:lstStyle/>
              <a:p>
                <a:pPr algn="ctr"/>
                <a:r>
                  <a:rPr lang="en-US" sz="1200" dirty="0">
                    <a:solidFill>
                      <a:srgbClr val="792C64"/>
                    </a:solidFill>
                    <a:latin typeface="Arial" panose="020B0604020202020204" pitchFamily="34" charset="0"/>
                    <a:cs typeface="Arial" panose="020B0604020202020204" pitchFamily="34" charset="0"/>
                  </a:rPr>
                  <a:t>5</a:t>
                </a:r>
              </a:p>
            </p:txBody>
          </p:sp>
        </p:grpSp>
      </p:grpSp>
      <p:grpSp>
        <p:nvGrpSpPr>
          <p:cNvPr id="122" name="Group 121"/>
          <p:cNvGrpSpPr/>
          <p:nvPr/>
        </p:nvGrpSpPr>
        <p:grpSpPr>
          <a:xfrm>
            <a:off x="7443299" y="2888107"/>
            <a:ext cx="750526" cy="452219"/>
            <a:chOff x="8559422" y="3175454"/>
            <a:chExt cx="531093" cy="320003"/>
          </a:xfrm>
        </p:grpSpPr>
        <p:sp>
          <p:nvSpPr>
            <p:cNvPr id="123" name="6 Education"/>
            <p:cNvSpPr txBox="1"/>
            <p:nvPr/>
          </p:nvSpPr>
          <p:spPr>
            <a:xfrm>
              <a:off x="8559422" y="3321224"/>
              <a:ext cx="531093" cy="174233"/>
            </a:xfrm>
            <a:prstGeom prst="rect">
              <a:avLst/>
            </a:prstGeom>
            <a:noFill/>
            <a:ln w="6350">
              <a:noFill/>
            </a:ln>
          </p:spPr>
          <p:txBody>
            <a:bodyPr wrap="none" rtlCol="0">
              <a:spAutoFit/>
            </a:bodyPr>
            <a:lstStyle/>
            <a:p>
              <a:pPr algn="ctr"/>
              <a:r>
                <a:rPr lang="en-US" sz="1000" dirty="0">
                  <a:solidFill>
                    <a:schemeClr val="bg1"/>
                  </a:solidFill>
                  <a:latin typeface="Arial" panose="020B0604020202020204" pitchFamily="34" charset="0"/>
                  <a:cs typeface="Arial" panose="020B0604020202020204" pitchFamily="34" charset="0"/>
                </a:rPr>
                <a:t>Education</a:t>
              </a:r>
            </a:p>
          </p:txBody>
        </p:sp>
        <p:grpSp>
          <p:nvGrpSpPr>
            <p:cNvPr id="124" name="Group 123"/>
            <p:cNvGrpSpPr/>
            <p:nvPr/>
          </p:nvGrpSpPr>
          <p:grpSpPr>
            <a:xfrm>
              <a:off x="8717986" y="3175454"/>
              <a:ext cx="204376" cy="196012"/>
              <a:chOff x="2549690" y="261354"/>
              <a:chExt cx="204376" cy="196012"/>
            </a:xfrm>
          </p:grpSpPr>
          <p:sp>
            <p:nvSpPr>
              <p:cNvPr id="125" name="Oval 124"/>
              <p:cNvSpPr/>
              <p:nvPr/>
            </p:nvSpPr>
            <p:spPr>
              <a:xfrm>
                <a:off x="2578833" y="291113"/>
                <a:ext cx="146304" cy="14630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latin typeface="Arial" panose="020B0604020202020204" pitchFamily="34" charset="0"/>
                  <a:cs typeface="Arial" panose="020B0604020202020204" pitchFamily="34" charset="0"/>
                </a:endParaRPr>
              </a:p>
            </p:txBody>
          </p:sp>
          <p:sp>
            <p:nvSpPr>
              <p:cNvPr id="126" name="TextBox 125"/>
              <p:cNvSpPr txBox="1"/>
              <p:nvPr/>
            </p:nvSpPr>
            <p:spPr>
              <a:xfrm>
                <a:off x="2549690" y="261354"/>
                <a:ext cx="204376" cy="196012"/>
              </a:xfrm>
              <a:prstGeom prst="rect">
                <a:avLst/>
              </a:prstGeom>
              <a:noFill/>
            </p:spPr>
            <p:txBody>
              <a:bodyPr wrap="square" rtlCol="0">
                <a:spAutoFit/>
              </a:bodyPr>
              <a:lstStyle/>
              <a:p>
                <a:pPr algn="ctr"/>
                <a:r>
                  <a:rPr lang="en-US" sz="1200" dirty="0">
                    <a:solidFill>
                      <a:srgbClr val="792C64"/>
                    </a:solidFill>
                    <a:latin typeface="Arial" panose="020B0604020202020204" pitchFamily="34" charset="0"/>
                    <a:cs typeface="Arial" panose="020B0604020202020204" pitchFamily="34" charset="0"/>
                  </a:rPr>
                  <a:t>6</a:t>
                </a:r>
              </a:p>
            </p:txBody>
          </p:sp>
        </p:grpSp>
      </p:grpSp>
      <p:grpSp>
        <p:nvGrpSpPr>
          <p:cNvPr id="127" name="Group 126"/>
          <p:cNvGrpSpPr/>
          <p:nvPr/>
        </p:nvGrpSpPr>
        <p:grpSpPr>
          <a:xfrm>
            <a:off x="6117738" y="3569621"/>
            <a:ext cx="787395" cy="606115"/>
            <a:chOff x="6917755" y="4095460"/>
            <a:chExt cx="557184" cy="428904"/>
          </a:xfrm>
        </p:grpSpPr>
        <p:sp>
          <p:nvSpPr>
            <p:cNvPr id="128" name="5 Telecomm"/>
            <p:cNvSpPr txBox="1"/>
            <p:nvPr/>
          </p:nvSpPr>
          <p:spPr>
            <a:xfrm>
              <a:off x="6917755" y="4241235"/>
              <a:ext cx="557184" cy="283129"/>
            </a:xfrm>
            <a:prstGeom prst="rect">
              <a:avLst/>
            </a:prstGeom>
            <a:noFill/>
            <a:ln w="6350">
              <a:noFill/>
            </a:ln>
          </p:spPr>
          <p:txBody>
            <a:bodyPr wrap="none" rtlCol="0">
              <a:spAutoFit/>
            </a:bodyPr>
            <a:lstStyle/>
            <a:p>
              <a:pPr algn="ctr"/>
              <a:r>
                <a:rPr lang="en-US" sz="1000" dirty="0">
                  <a:solidFill>
                    <a:schemeClr val="bg1"/>
                  </a:solidFill>
                  <a:latin typeface="Arial" panose="020B0604020202020204" pitchFamily="34" charset="0"/>
                  <a:cs typeface="Arial" panose="020B0604020202020204" pitchFamily="34" charset="0"/>
                </a:rPr>
                <a:t>Hospitality</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and Travel</a:t>
              </a:r>
            </a:p>
          </p:txBody>
        </p:sp>
        <p:grpSp>
          <p:nvGrpSpPr>
            <p:cNvPr id="129" name="Group 128"/>
            <p:cNvGrpSpPr/>
            <p:nvPr/>
          </p:nvGrpSpPr>
          <p:grpSpPr>
            <a:xfrm>
              <a:off x="7097300" y="4095460"/>
              <a:ext cx="204376" cy="196012"/>
              <a:chOff x="2549692" y="261352"/>
              <a:chExt cx="204376" cy="196012"/>
            </a:xfrm>
          </p:grpSpPr>
          <p:sp>
            <p:nvSpPr>
              <p:cNvPr id="130" name="Oval 129"/>
              <p:cNvSpPr/>
              <p:nvPr/>
            </p:nvSpPr>
            <p:spPr>
              <a:xfrm>
                <a:off x="2574864" y="287144"/>
                <a:ext cx="146304" cy="14630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latin typeface="Arial" panose="020B0604020202020204" pitchFamily="34" charset="0"/>
                  <a:cs typeface="Arial" panose="020B0604020202020204" pitchFamily="34" charset="0"/>
                </a:endParaRPr>
              </a:p>
            </p:txBody>
          </p:sp>
          <p:sp>
            <p:nvSpPr>
              <p:cNvPr id="131" name="TextBox 130"/>
              <p:cNvSpPr txBox="1"/>
              <p:nvPr/>
            </p:nvSpPr>
            <p:spPr>
              <a:xfrm>
                <a:off x="2549692" y="261352"/>
                <a:ext cx="204376" cy="196012"/>
              </a:xfrm>
              <a:prstGeom prst="rect">
                <a:avLst/>
              </a:prstGeom>
              <a:noFill/>
            </p:spPr>
            <p:txBody>
              <a:bodyPr wrap="square" rtlCol="0">
                <a:spAutoFit/>
              </a:bodyPr>
              <a:lstStyle/>
              <a:p>
                <a:pPr algn="ctr"/>
                <a:r>
                  <a:rPr lang="en-US" sz="1200" dirty="0">
                    <a:solidFill>
                      <a:srgbClr val="792C64"/>
                    </a:solidFill>
                    <a:latin typeface="Arial" panose="020B0604020202020204" pitchFamily="34" charset="0"/>
                    <a:cs typeface="Arial" panose="020B0604020202020204" pitchFamily="34" charset="0"/>
                  </a:rPr>
                  <a:t>7</a:t>
                </a:r>
              </a:p>
            </p:txBody>
          </p:sp>
        </p:grpSp>
      </p:grpSp>
      <p:grpSp>
        <p:nvGrpSpPr>
          <p:cNvPr id="132" name="Group 131"/>
          <p:cNvGrpSpPr/>
          <p:nvPr/>
        </p:nvGrpSpPr>
        <p:grpSpPr>
          <a:xfrm>
            <a:off x="5146399" y="2355013"/>
            <a:ext cx="992579" cy="628549"/>
            <a:chOff x="5536024" y="2507834"/>
            <a:chExt cx="702378" cy="444779"/>
          </a:xfrm>
        </p:grpSpPr>
        <p:sp>
          <p:nvSpPr>
            <p:cNvPr id="133" name="8 CPG and Manufacturing"/>
            <p:cNvSpPr txBox="1"/>
            <p:nvPr/>
          </p:nvSpPr>
          <p:spPr>
            <a:xfrm>
              <a:off x="5536024" y="2669484"/>
              <a:ext cx="702378" cy="283129"/>
            </a:xfrm>
            <a:prstGeom prst="rect">
              <a:avLst/>
            </a:prstGeom>
            <a:noFill/>
            <a:ln w="6350">
              <a:noFill/>
            </a:ln>
          </p:spPr>
          <p:txBody>
            <a:bodyPr wrap="none" rtlCol="0">
              <a:spAutoFit/>
            </a:bodyPr>
            <a:lstStyle/>
            <a:p>
              <a:pPr algn="ctr"/>
              <a:r>
                <a:rPr lang="en-US" sz="1000" dirty="0">
                  <a:solidFill>
                    <a:schemeClr val="bg1"/>
                  </a:solidFill>
                  <a:latin typeface="Arial" panose="020B0604020202020204" pitchFamily="34" charset="0"/>
                  <a:cs typeface="Arial" panose="020B0604020202020204" pitchFamily="34" charset="0"/>
                </a:rPr>
                <a:t>CPG and</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Manufacturing</a:t>
              </a:r>
            </a:p>
          </p:txBody>
        </p:sp>
        <p:grpSp>
          <p:nvGrpSpPr>
            <p:cNvPr id="134" name="Group 133"/>
            <p:cNvGrpSpPr/>
            <p:nvPr/>
          </p:nvGrpSpPr>
          <p:grpSpPr>
            <a:xfrm>
              <a:off x="5778936" y="2507834"/>
              <a:ext cx="204376" cy="196012"/>
              <a:chOff x="2544431" y="261352"/>
              <a:chExt cx="204376" cy="196012"/>
            </a:xfrm>
          </p:grpSpPr>
          <p:sp>
            <p:nvSpPr>
              <p:cNvPr id="135" name="Oval 134"/>
              <p:cNvSpPr/>
              <p:nvPr/>
            </p:nvSpPr>
            <p:spPr>
              <a:xfrm>
                <a:off x="2574864" y="291113"/>
                <a:ext cx="146304" cy="14630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latin typeface="Arial" panose="020B0604020202020204" pitchFamily="34" charset="0"/>
                  <a:cs typeface="Arial" panose="020B0604020202020204" pitchFamily="34" charset="0"/>
                </a:endParaRPr>
              </a:p>
            </p:txBody>
          </p:sp>
          <p:sp>
            <p:nvSpPr>
              <p:cNvPr id="136" name="TextBox 135"/>
              <p:cNvSpPr txBox="1"/>
              <p:nvPr/>
            </p:nvSpPr>
            <p:spPr>
              <a:xfrm>
                <a:off x="2544431" y="261352"/>
                <a:ext cx="204376" cy="196012"/>
              </a:xfrm>
              <a:prstGeom prst="rect">
                <a:avLst/>
              </a:prstGeom>
              <a:noFill/>
            </p:spPr>
            <p:txBody>
              <a:bodyPr wrap="square" rtlCol="0">
                <a:spAutoFit/>
              </a:bodyPr>
              <a:lstStyle/>
              <a:p>
                <a:pPr algn="ctr"/>
                <a:r>
                  <a:rPr lang="en-US" sz="1200" dirty="0">
                    <a:solidFill>
                      <a:srgbClr val="792C64"/>
                    </a:solidFill>
                    <a:latin typeface="Arial" panose="020B0604020202020204" pitchFamily="34" charset="0"/>
                    <a:cs typeface="Arial" panose="020B0604020202020204" pitchFamily="34" charset="0"/>
                  </a:rPr>
                  <a:t>8</a:t>
                </a:r>
              </a:p>
            </p:txBody>
          </p:sp>
        </p:grpSp>
      </p:grpSp>
      <p:grpSp>
        <p:nvGrpSpPr>
          <p:cNvPr id="137" name="Group 136"/>
          <p:cNvGrpSpPr/>
          <p:nvPr/>
        </p:nvGrpSpPr>
        <p:grpSpPr>
          <a:xfrm>
            <a:off x="5677974" y="1762442"/>
            <a:ext cx="801823" cy="451294"/>
            <a:chOff x="6440325" y="1456479"/>
            <a:chExt cx="567394" cy="319349"/>
          </a:xfrm>
        </p:grpSpPr>
        <p:sp>
          <p:nvSpPr>
            <p:cNvPr id="138" name="9 Healthcare"/>
            <p:cNvSpPr txBox="1"/>
            <p:nvPr/>
          </p:nvSpPr>
          <p:spPr>
            <a:xfrm>
              <a:off x="6440325" y="1601595"/>
              <a:ext cx="567394" cy="174233"/>
            </a:xfrm>
            <a:prstGeom prst="rect">
              <a:avLst/>
            </a:prstGeom>
            <a:noFill/>
            <a:ln w="6350">
              <a:noFill/>
            </a:ln>
          </p:spPr>
          <p:txBody>
            <a:bodyPr wrap="none" rtlCol="0">
              <a:spAutoFit/>
            </a:bodyPr>
            <a:lstStyle/>
            <a:p>
              <a:pPr algn="ctr"/>
              <a:r>
                <a:rPr lang="en-US" sz="1000" dirty="0">
                  <a:solidFill>
                    <a:schemeClr val="bg1"/>
                  </a:solidFill>
                  <a:latin typeface="Arial" panose="020B0604020202020204" pitchFamily="34" charset="0"/>
                  <a:cs typeface="Arial" panose="020B0604020202020204" pitchFamily="34" charset="0"/>
                </a:rPr>
                <a:t>Healthcare</a:t>
              </a:r>
            </a:p>
          </p:txBody>
        </p:sp>
        <p:grpSp>
          <p:nvGrpSpPr>
            <p:cNvPr id="139" name="Group 138"/>
            <p:cNvGrpSpPr/>
            <p:nvPr/>
          </p:nvGrpSpPr>
          <p:grpSpPr>
            <a:xfrm>
              <a:off x="6621001" y="1456479"/>
              <a:ext cx="204376" cy="196013"/>
              <a:chOff x="1497723" y="3367282"/>
              <a:chExt cx="204376" cy="196013"/>
            </a:xfrm>
          </p:grpSpPr>
          <p:sp>
            <p:nvSpPr>
              <p:cNvPr id="140" name="Oval 139"/>
              <p:cNvSpPr/>
              <p:nvPr/>
            </p:nvSpPr>
            <p:spPr>
              <a:xfrm>
                <a:off x="1522895" y="3395749"/>
                <a:ext cx="146304" cy="14630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latin typeface="Arial" panose="020B0604020202020204" pitchFamily="34" charset="0"/>
                  <a:cs typeface="Arial" panose="020B0604020202020204" pitchFamily="34" charset="0"/>
                </a:endParaRPr>
              </a:p>
            </p:txBody>
          </p:sp>
          <p:sp>
            <p:nvSpPr>
              <p:cNvPr id="141" name="TextBox 140"/>
              <p:cNvSpPr txBox="1"/>
              <p:nvPr/>
            </p:nvSpPr>
            <p:spPr>
              <a:xfrm>
                <a:off x="1497723" y="3367282"/>
                <a:ext cx="204376" cy="196013"/>
              </a:xfrm>
              <a:prstGeom prst="rect">
                <a:avLst/>
              </a:prstGeom>
              <a:noFill/>
            </p:spPr>
            <p:txBody>
              <a:bodyPr wrap="square" rtlCol="0">
                <a:spAutoFit/>
              </a:bodyPr>
              <a:lstStyle/>
              <a:p>
                <a:pPr algn="ctr"/>
                <a:r>
                  <a:rPr lang="en-US" sz="1200" dirty="0">
                    <a:solidFill>
                      <a:srgbClr val="792C64"/>
                    </a:solidFill>
                    <a:latin typeface="Arial" panose="020B0604020202020204" pitchFamily="34" charset="0"/>
                    <a:cs typeface="Arial" panose="020B0604020202020204" pitchFamily="34" charset="0"/>
                  </a:rPr>
                  <a:t>9</a:t>
                </a:r>
              </a:p>
            </p:txBody>
          </p:sp>
        </p:grpSp>
      </p:grpSp>
      <p:grpSp>
        <p:nvGrpSpPr>
          <p:cNvPr id="142" name="Group 141"/>
          <p:cNvGrpSpPr/>
          <p:nvPr/>
        </p:nvGrpSpPr>
        <p:grpSpPr>
          <a:xfrm>
            <a:off x="6733485" y="1425381"/>
            <a:ext cx="602202" cy="453123"/>
            <a:chOff x="7842637" y="1329091"/>
            <a:chExt cx="426135" cy="320643"/>
          </a:xfrm>
        </p:grpSpPr>
        <p:sp>
          <p:nvSpPr>
            <p:cNvPr id="143" name="10 Utilities"/>
            <p:cNvSpPr txBox="1"/>
            <p:nvPr/>
          </p:nvSpPr>
          <p:spPr>
            <a:xfrm>
              <a:off x="7845440" y="1475501"/>
              <a:ext cx="423332" cy="174233"/>
            </a:xfrm>
            <a:prstGeom prst="rect">
              <a:avLst/>
            </a:prstGeom>
            <a:noFill/>
            <a:ln w="6350">
              <a:noFill/>
            </a:ln>
          </p:spPr>
          <p:txBody>
            <a:bodyPr wrap="none" rtlCol="0">
              <a:spAutoFit/>
            </a:bodyPr>
            <a:lstStyle/>
            <a:p>
              <a:pPr algn="ctr"/>
              <a:r>
                <a:rPr lang="en-US" sz="1000" dirty="0">
                  <a:solidFill>
                    <a:schemeClr val="bg1"/>
                  </a:solidFill>
                  <a:latin typeface="Arial" panose="020B0604020202020204" pitchFamily="34" charset="0"/>
                  <a:cs typeface="Arial" panose="020B0604020202020204" pitchFamily="34" charset="0"/>
                </a:rPr>
                <a:t>Utilities</a:t>
              </a:r>
            </a:p>
          </p:txBody>
        </p:sp>
        <p:grpSp>
          <p:nvGrpSpPr>
            <p:cNvPr id="144" name="Group 143"/>
            <p:cNvGrpSpPr/>
            <p:nvPr/>
          </p:nvGrpSpPr>
          <p:grpSpPr>
            <a:xfrm>
              <a:off x="7842637" y="1329091"/>
              <a:ext cx="405125" cy="196013"/>
              <a:chOff x="3799181" y="3362019"/>
              <a:chExt cx="405125" cy="196013"/>
            </a:xfrm>
          </p:grpSpPr>
          <p:sp>
            <p:nvSpPr>
              <p:cNvPr id="145" name="Oval 144"/>
              <p:cNvSpPr/>
              <p:nvPr/>
            </p:nvSpPr>
            <p:spPr>
              <a:xfrm>
                <a:off x="3931680" y="3391780"/>
                <a:ext cx="146304" cy="14630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latin typeface="Arial" panose="020B0604020202020204" pitchFamily="34" charset="0"/>
                  <a:cs typeface="Arial" panose="020B0604020202020204" pitchFamily="34" charset="0"/>
                </a:endParaRPr>
              </a:p>
            </p:txBody>
          </p:sp>
          <p:sp>
            <p:nvSpPr>
              <p:cNvPr id="146" name="TextBox 145"/>
              <p:cNvSpPr txBox="1"/>
              <p:nvPr/>
            </p:nvSpPr>
            <p:spPr>
              <a:xfrm>
                <a:off x="3799181" y="3362019"/>
                <a:ext cx="405125" cy="196013"/>
              </a:xfrm>
              <a:prstGeom prst="rect">
                <a:avLst/>
              </a:prstGeom>
              <a:noFill/>
            </p:spPr>
            <p:txBody>
              <a:bodyPr wrap="square" rtlCol="0">
                <a:spAutoFit/>
              </a:bodyPr>
              <a:lstStyle/>
              <a:p>
                <a:pPr algn="ctr"/>
                <a:r>
                  <a:rPr lang="en-US" sz="1200" dirty="0">
                    <a:solidFill>
                      <a:srgbClr val="792C64"/>
                    </a:solidFill>
                    <a:latin typeface="Arial" panose="020B0604020202020204" pitchFamily="34" charset="0"/>
                    <a:cs typeface="Arial" panose="020B0604020202020204" pitchFamily="34" charset="0"/>
                  </a:rPr>
                  <a:t>10</a:t>
                </a:r>
              </a:p>
            </p:txBody>
          </p:sp>
        </p:grpSp>
      </p:grpSp>
      <p:grpSp>
        <p:nvGrpSpPr>
          <p:cNvPr id="147" name="Group 146"/>
          <p:cNvGrpSpPr/>
          <p:nvPr/>
        </p:nvGrpSpPr>
        <p:grpSpPr>
          <a:xfrm>
            <a:off x="7527924" y="1971774"/>
            <a:ext cx="857927" cy="469952"/>
            <a:chOff x="8872205" y="1980424"/>
            <a:chExt cx="607095" cy="332552"/>
          </a:xfrm>
        </p:grpSpPr>
        <p:sp>
          <p:nvSpPr>
            <p:cNvPr id="148" name="11 Oil and Gas"/>
            <p:cNvSpPr txBox="1"/>
            <p:nvPr/>
          </p:nvSpPr>
          <p:spPr>
            <a:xfrm>
              <a:off x="8872205" y="2138742"/>
              <a:ext cx="607095" cy="174234"/>
            </a:xfrm>
            <a:prstGeom prst="rect">
              <a:avLst/>
            </a:prstGeom>
            <a:noFill/>
            <a:ln w="6350">
              <a:noFill/>
            </a:ln>
          </p:spPr>
          <p:txBody>
            <a:bodyPr wrap="none" rtlCol="0">
              <a:spAutoFit/>
            </a:bodyPr>
            <a:lstStyle/>
            <a:p>
              <a:pPr algn="ctr"/>
              <a:r>
                <a:rPr lang="en-US" sz="1000" dirty="0">
                  <a:solidFill>
                    <a:schemeClr val="bg1"/>
                  </a:solidFill>
                  <a:latin typeface="Arial" panose="020B0604020202020204" pitchFamily="34" charset="0"/>
                  <a:cs typeface="Arial" panose="020B0604020202020204" pitchFamily="34" charset="0"/>
                </a:rPr>
                <a:t>Oil and Gas</a:t>
              </a:r>
            </a:p>
          </p:txBody>
        </p:sp>
        <p:grpSp>
          <p:nvGrpSpPr>
            <p:cNvPr id="149" name="Group 148"/>
            <p:cNvGrpSpPr/>
            <p:nvPr/>
          </p:nvGrpSpPr>
          <p:grpSpPr>
            <a:xfrm>
              <a:off x="8988941" y="1980424"/>
              <a:ext cx="361477" cy="196013"/>
              <a:chOff x="5777101" y="3362019"/>
              <a:chExt cx="361477" cy="196013"/>
            </a:xfrm>
          </p:grpSpPr>
          <p:sp>
            <p:nvSpPr>
              <p:cNvPr id="150" name="Oval 149"/>
              <p:cNvSpPr/>
              <p:nvPr/>
            </p:nvSpPr>
            <p:spPr>
              <a:xfrm>
                <a:off x="5884373" y="3391780"/>
                <a:ext cx="146304" cy="14630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latin typeface="Arial" panose="020B0604020202020204" pitchFamily="34" charset="0"/>
                  <a:cs typeface="Arial" panose="020B0604020202020204" pitchFamily="34" charset="0"/>
                </a:endParaRPr>
              </a:p>
            </p:txBody>
          </p:sp>
          <p:sp>
            <p:nvSpPr>
              <p:cNvPr id="151" name="TextBox 150"/>
              <p:cNvSpPr txBox="1"/>
              <p:nvPr/>
            </p:nvSpPr>
            <p:spPr>
              <a:xfrm>
                <a:off x="5777101" y="3362019"/>
                <a:ext cx="361477" cy="196013"/>
              </a:xfrm>
              <a:prstGeom prst="rect">
                <a:avLst/>
              </a:prstGeom>
              <a:noFill/>
            </p:spPr>
            <p:txBody>
              <a:bodyPr wrap="square" rtlCol="0">
                <a:spAutoFit/>
              </a:bodyPr>
              <a:lstStyle/>
              <a:p>
                <a:pPr algn="ctr"/>
                <a:r>
                  <a:rPr lang="en-US" sz="1200" dirty="0">
                    <a:solidFill>
                      <a:srgbClr val="792C64"/>
                    </a:solidFill>
                    <a:latin typeface="Arial" panose="020B0604020202020204" pitchFamily="34" charset="0"/>
                    <a:cs typeface="Arial" panose="020B0604020202020204" pitchFamily="34" charset="0"/>
                  </a:rPr>
                  <a:t>11</a:t>
                </a:r>
              </a:p>
            </p:txBody>
          </p:sp>
        </p:grpSp>
      </p:grpSp>
      <p:grpSp>
        <p:nvGrpSpPr>
          <p:cNvPr id="152" name="Group 151"/>
          <p:cNvGrpSpPr/>
          <p:nvPr/>
        </p:nvGrpSpPr>
        <p:grpSpPr>
          <a:xfrm>
            <a:off x="7279420" y="3555424"/>
            <a:ext cx="1128835" cy="445684"/>
            <a:chOff x="9036332" y="3817560"/>
            <a:chExt cx="798797" cy="315379"/>
          </a:xfrm>
        </p:grpSpPr>
        <p:sp>
          <p:nvSpPr>
            <p:cNvPr id="153" name="12 Pharmaceutical"/>
            <p:cNvSpPr txBox="1"/>
            <p:nvPr/>
          </p:nvSpPr>
          <p:spPr>
            <a:xfrm>
              <a:off x="9036332" y="3958706"/>
              <a:ext cx="798797" cy="174233"/>
            </a:xfrm>
            <a:prstGeom prst="rect">
              <a:avLst/>
            </a:prstGeom>
            <a:noFill/>
            <a:ln w="6350">
              <a:noFill/>
            </a:ln>
          </p:spPr>
          <p:txBody>
            <a:bodyPr wrap="none" rtlCol="0">
              <a:spAutoFit/>
            </a:bodyPr>
            <a:lstStyle/>
            <a:p>
              <a:pPr algn="ctr"/>
              <a:r>
                <a:rPr lang="en-US" sz="1000" dirty="0">
                  <a:solidFill>
                    <a:schemeClr val="bg1"/>
                  </a:solidFill>
                  <a:latin typeface="Arial" panose="020B0604020202020204" pitchFamily="34" charset="0"/>
                  <a:cs typeface="Arial" panose="020B0604020202020204" pitchFamily="34" charset="0"/>
                </a:rPr>
                <a:t>Pharmaceuticals</a:t>
              </a:r>
            </a:p>
          </p:txBody>
        </p:sp>
        <p:grpSp>
          <p:nvGrpSpPr>
            <p:cNvPr id="154" name="Group 153"/>
            <p:cNvGrpSpPr/>
            <p:nvPr/>
          </p:nvGrpSpPr>
          <p:grpSpPr>
            <a:xfrm>
              <a:off x="9232050" y="3817560"/>
              <a:ext cx="384695" cy="196012"/>
              <a:chOff x="7454584" y="3367280"/>
              <a:chExt cx="384695" cy="196012"/>
            </a:xfrm>
          </p:grpSpPr>
          <p:sp>
            <p:nvSpPr>
              <p:cNvPr id="155" name="Oval 154"/>
              <p:cNvSpPr/>
              <p:nvPr/>
            </p:nvSpPr>
            <p:spPr>
              <a:xfrm>
                <a:off x="7576454" y="3391780"/>
                <a:ext cx="146304" cy="14630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latin typeface="Arial" panose="020B0604020202020204" pitchFamily="34" charset="0"/>
                  <a:cs typeface="Arial" panose="020B0604020202020204" pitchFamily="34" charset="0"/>
                </a:endParaRPr>
              </a:p>
            </p:txBody>
          </p:sp>
          <p:sp>
            <p:nvSpPr>
              <p:cNvPr id="156" name="TextBox 155"/>
              <p:cNvSpPr txBox="1"/>
              <p:nvPr/>
            </p:nvSpPr>
            <p:spPr>
              <a:xfrm>
                <a:off x="7454584" y="3367280"/>
                <a:ext cx="384695" cy="196012"/>
              </a:xfrm>
              <a:prstGeom prst="rect">
                <a:avLst/>
              </a:prstGeom>
              <a:noFill/>
              <a:effectLst/>
            </p:spPr>
            <p:txBody>
              <a:bodyPr wrap="square" rtlCol="0">
                <a:spAutoFit/>
              </a:bodyPr>
              <a:lstStyle/>
              <a:p>
                <a:pPr algn="ctr"/>
                <a:r>
                  <a:rPr lang="en-US" sz="1200" dirty="0">
                    <a:solidFill>
                      <a:srgbClr val="792C64"/>
                    </a:solidFill>
                    <a:latin typeface="Arial" panose="020B0604020202020204" pitchFamily="34" charset="0"/>
                    <a:cs typeface="Arial" panose="020B0604020202020204" pitchFamily="34" charset="0"/>
                  </a:rPr>
                  <a:t>12</a:t>
                </a:r>
              </a:p>
            </p:txBody>
          </p:sp>
        </p:grpSp>
      </p:grpSp>
      <p:sp>
        <p:nvSpPr>
          <p:cNvPr id="92" name="TextBox 91"/>
          <p:cNvSpPr txBox="1"/>
          <p:nvPr/>
        </p:nvSpPr>
        <p:spPr>
          <a:xfrm>
            <a:off x="4785064" y="4447783"/>
            <a:ext cx="3982039" cy="307777"/>
          </a:xfrm>
          <a:prstGeom prst="rect">
            <a:avLst/>
          </a:prstGeom>
          <a:noFill/>
        </p:spPr>
        <p:txBody>
          <a:bodyPr wrap="square" rtlCol="0" anchor="b">
            <a:spAutoFit/>
          </a:bodyPr>
          <a:lstStyle/>
          <a:p>
            <a:pPr algn="r"/>
            <a:r>
              <a:rPr lang="en-US" sz="700" dirty="0">
                <a:solidFill>
                  <a:schemeClr val="bg1">
                    <a:lumMod val="50000"/>
                  </a:schemeClr>
                </a:solidFill>
                <a:latin typeface="Arial" panose="020B0604020202020204" pitchFamily="34" charset="0"/>
                <a:cs typeface="Arial" panose="020B0604020202020204" pitchFamily="34" charset="0"/>
              </a:rPr>
              <a:t>Source: Global Center for Digital Business Transformation, 2015</a:t>
            </a:r>
          </a:p>
          <a:p>
            <a:pPr algn="r"/>
            <a:r>
              <a:rPr lang="en-US" sz="700" dirty="0">
                <a:solidFill>
                  <a:schemeClr val="bg1">
                    <a:lumMod val="50000"/>
                  </a:schemeClr>
                </a:solidFill>
                <a:latin typeface="Arial" panose="020B0604020202020204" pitchFamily="34" charset="0"/>
                <a:cs typeface="Arial" panose="020B0604020202020204" pitchFamily="34" charset="0"/>
              </a:rPr>
              <a:t>Source: IDC Directions </a:t>
            </a:r>
          </a:p>
        </p:txBody>
      </p:sp>
    </p:spTree>
    <p:extLst>
      <p:ext uri="{BB962C8B-B14F-4D97-AF65-F5344CB8AC3E}">
        <p14:creationId xmlns:p14="http://schemas.microsoft.com/office/powerpoint/2010/main" val="101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p:cTn id="7" dur="500" fill="hold"/>
                                        <p:tgtEl>
                                          <p:spTgt spid="97"/>
                                        </p:tgtEl>
                                        <p:attrNameLst>
                                          <p:attrName>ppt_w</p:attrName>
                                        </p:attrNameLst>
                                      </p:cBhvr>
                                      <p:tavLst>
                                        <p:tav tm="0">
                                          <p:val>
                                            <p:fltVal val="0"/>
                                          </p:val>
                                        </p:tav>
                                        <p:tav tm="100000">
                                          <p:val>
                                            <p:strVal val="#ppt_w"/>
                                          </p:val>
                                        </p:tav>
                                      </p:tavLst>
                                    </p:anim>
                                    <p:anim calcmode="lin" valueType="num">
                                      <p:cBhvr>
                                        <p:cTn id="8" dur="500" fill="hold"/>
                                        <p:tgtEl>
                                          <p:spTgt spid="97"/>
                                        </p:tgtEl>
                                        <p:attrNameLst>
                                          <p:attrName>ppt_h</p:attrName>
                                        </p:attrNameLst>
                                      </p:cBhvr>
                                      <p:tavLst>
                                        <p:tav tm="0">
                                          <p:val>
                                            <p:fltVal val="0"/>
                                          </p:val>
                                        </p:tav>
                                        <p:tav tm="100000">
                                          <p:val>
                                            <p:strVal val="#ppt_h"/>
                                          </p:val>
                                        </p:tav>
                                      </p:tavLst>
                                    </p:anim>
                                    <p:animEffect transition="in" filter="fade">
                                      <p:cBhvr>
                                        <p:cTn id="9" dur="500"/>
                                        <p:tgtEl>
                                          <p:spTgt spid="9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
                                        </p:tgtEl>
                                        <p:attrNameLst>
                                          <p:attrName>style.visibility</p:attrName>
                                        </p:attrNameLst>
                                      </p:cBhvr>
                                      <p:to>
                                        <p:strVal val="visible"/>
                                      </p:to>
                                    </p:set>
                                    <p:anim calcmode="lin" valueType="num">
                                      <p:cBhvr>
                                        <p:cTn id="13" dur="500" fill="hold"/>
                                        <p:tgtEl>
                                          <p:spTgt spid="102"/>
                                        </p:tgtEl>
                                        <p:attrNameLst>
                                          <p:attrName>ppt_w</p:attrName>
                                        </p:attrNameLst>
                                      </p:cBhvr>
                                      <p:tavLst>
                                        <p:tav tm="0">
                                          <p:val>
                                            <p:fltVal val="0"/>
                                          </p:val>
                                        </p:tav>
                                        <p:tav tm="100000">
                                          <p:val>
                                            <p:strVal val="#ppt_w"/>
                                          </p:val>
                                        </p:tav>
                                      </p:tavLst>
                                    </p:anim>
                                    <p:anim calcmode="lin" valueType="num">
                                      <p:cBhvr>
                                        <p:cTn id="14" dur="500" fill="hold"/>
                                        <p:tgtEl>
                                          <p:spTgt spid="102"/>
                                        </p:tgtEl>
                                        <p:attrNameLst>
                                          <p:attrName>ppt_h</p:attrName>
                                        </p:attrNameLst>
                                      </p:cBhvr>
                                      <p:tavLst>
                                        <p:tav tm="0">
                                          <p:val>
                                            <p:fltVal val="0"/>
                                          </p:val>
                                        </p:tav>
                                        <p:tav tm="100000">
                                          <p:val>
                                            <p:strVal val="#ppt_h"/>
                                          </p:val>
                                        </p:tav>
                                      </p:tavLst>
                                    </p:anim>
                                    <p:animEffect transition="in" filter="fade">
                                      <p:cBhvr>
                                        <p:cTn id="15" dur="500"/>
                                        <p:tgtEl>
                                          <p:spTgt spid="10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7"/>
                                        </p:tgtEl>
                                        <p:attrNameLst>
                                          <p:attrName>style.visibility</p:attrName>
                                        </p:attrNameLst>
                                      </p:cBhvr>
                                      <p:to>
                                        <p:strVal val="visible"/>
                                      </p:to>
                                    </p:set>
                                    <p:anim calcmode="lin" valueType="num">
                                      <p:cBhvr>
                                        <p:cTn id="19" dur="500" fill="hold"/>
                                        <p:tgtEl>
                                          <p:spTgt spid="107"/>
                                        </p:tgtEl>
                                        <p:attrNameLst>
                                          <p:attrName>ppt_w</p:attrName>
                                        </p:attrNameLst>
                                      </p:cBhvr>
                                      <p:tavLst>
                                        <p:tav tm="0">
                                          <p:val>
                                            <p:fltVal val="0"/>
                                          </p:val>
                                        </p:tav>
                                        <p:tav tm="100000">
                                          <p:val>
                                            <p:strVal val="#ppt_w"/>
                                          </p:val>
                                        </p:tav>
                                      </p:tavLst>
                                    </p:anim>
                                    <p:anim calcmode="lin" valueType="num">
                                      <p:cBhvr>
                                        <p:cTn id="20" dur="500" fill="hold"/>
                                        <p:tgtEl>
                                          <p:spTgt spid="107"/>
                                        </p:tgtEl>
                                        <p:attrNameLst>
                                          <p:attrName>ppt_h</p:attrName>
                                        </p:attrNameLst>
                                      </p:cBhvr>
                                      <p:tavLst>
                                        <p:tav tm="0">
                                          <p:val>
                                            <p:fltVal val="0"/>
                                          </p:val>
                                        </p:tav>
                                        <p:tav tm="100000">
                                          <p:val>
                                            <p:strVal val="#ppt_h"/>
                                          </p:val>
                                        </p:tav>
                                      </p:tavLst>
                                    </p:anim>
                                    <p:animEffect transition="in" filter="fade">
                                      <p:cBhvr>
                                        <p:cTn id="21" dur="500"/>
                                        <p:tgtEl>
                                          <p:spTgt spid="10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2"/>
                                        </p:tgtEl>
                                        <p:attrNameLst>
                                          <p:attrName>style.visibility</p:attrName>
                                        </p:attrNameLst>
                                      </p:cBhvr>
                                      <p:to>
                                        <p:strVal val="visible"/>
                                      </p:to>
                                    </p:set>
                                    <p:anim calcmode="lin" valueType="num">
                                      <p:cBhvr>
                                        <p:cTn id="25" dur="500" fill="hold"/>
                                        <p:tgtEl>
                                          <p:spTgt spid="112"/>
                                        </p:tgtEl>
                                        <p:attrNameLst>
                                          <p:attrName>ppt_w</p:attrName>
                                        </p:attrNameLst>
                                      </p:cBhvr>
                                      <p:tavLst>
                                        <p:tav tm="0">
                                          <p:val>
                                            <p:fltVal val="0"/>
                                          </p:val>
                                        </p:tav>
                                        <p:tav tm="100000">
                                          <p:val>
                                            <p:strVal val="#ppt_w"/>
                                          </p:val>
                                        </p:tav>
                                      </p:tavLst>
                                    </p:anim>
                                    <p:anim calcmode="lin" valueType="num">
                                      <p:cBhvr>
                                        <p:cTn id="26" dur="500" fill="hold"/>
                                        <p:tgtEl>
                                          <p:spTgt spid="112"/>
                                        </p:tgtEl>
                                        <p:attrNameLst>
                                          <p:attrName>ppt_h</p:attrName>
                                        </p:attrNameLst>
                                      </p:cBhvr>
                                      <p:tavLst>
                                        <p:tav tm="0">
                                          <p:val>
                                            <p:fltVal val="0"/>
                                          </p:val>
                                        </p:tav>
                                        <p:tav tm="100000">
                                          <p:val>
                                            <p:strVal val="#ppt_h"/>
                                          </p:val>
                                        </p:tav>
                                      </p:tavLst>
                                    </p:anim>
                                    <p:animEffect transition="in" filter="fade">
                                      <p:cBhvr>
                                        <p:cTn id="27" dur="500"/>
                                        <p:tgtEl>
                                          <p:spTgt spid="11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17"/>
                                        </p:tgtEl>
                                        <p:attrNameLst>
                                          <p:attrName>style.visibility</p:attrName>
                                        </p:attrNameLst>
                                      </p:cBhvr>
                                      <p:to>
                                        <p:strVal val="visible"/>
                                      </p:to>
                                    </p:set>
                                    <p:anim calcmode="lin" valueType="num">
                                      <p:cBhvr>
                                        <p:cTn id="31" dur="500" fill="hold"/>
                                        <p:tgtEl>
                                          <p:spTgt spid="117"/>
                                        </p:tgtEl>
                                        <p:attrNameLst>
                                          <p:attrName>ppt_w</p:attrName>
                                        </p:attrNameLst>
                                      </p:cBhvr>
                                      <p:tavLst>
                                        <p:tav tm="0">
                                          <p:val>
                                            <p:fltVal val="0"/>
                                          </p:val>
                                        </p:tav>
                                        <p:tav tm="100000">
                                          <p:val>
                                            <p:strVal val="#ppt_w"/>
                                          </p:val>
                                        </p:tav>
                                      </p:tavLst>
                                    </p:anim>
                                    <p:anim calcmode="lin" valueType="num">
                                      <p:cBhvr>
                                        <p:cTn id="32" dur="500" fill="hold"/>
                                        <p:tgtEl>
                                          <p:spTgt spid="117"/>
                                        </p:tgtEl>
                                        <p:attrNameLst>
                                          <p:attrName>ppt_h</p:attrName>
                                        </p:attrNameLst>
                                      </p:cBhvr>
                                      <p:tavLst>
                                        <p:tav tm="0">
                                          <p:val>
                                            <p:fltVal val="0"/>
                                          </p:val>
                                        </p:tav>
                                        <p:tav tm="100000">
                                          <p:val>
                                            <p:strVal val="#ppt_h"/>
                                          </p:val>
                                        </p:tav>
                                      </p:tavLst>
                                    </p:anim>
                                    <p:animEffect transition="in" filter="fade">
                                      <p:cBhvr>
                                        <p:cTn id="33" dur="500"/>
                                        <p:tgtEl>
                                          <p:spTgt spid="11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22"/>
                                        </p:tgtEl>
                                        <p:attrNameLst>
                                          <p:attrName>style.visibility</p:attrName>
                                        </p:attrNameLst>
                                      </p:cBhvr>
                                      <p:to>
                                        <p:strVal val="visible"/>
                                      </p:to>
                                    </p:set>
                                    <p:anim calcmode="lin" valueType="num">
                                      <p:cBhvr>
                                        <p:cTn id="37" dur="500" fill="hold"/>
                                        <p:tgtEl>
                                          <p:spTgt spid="122"/>
                                        </p:tgtEl>
                                        <p:attrNameLst>
                                          <p:attrName>ppt_w</p:attrName>
                                        </p:attrNameLst>
                                      </p:cBhvr>
                                      <p:tavLst>
                                        <p:tav tm="0">
                                          <p:val>
                                            <p:fltVal val="0"/>
                                          </p:val>
                                        </p:tav>
                                        <p:tav tm="100000">
                                          <p:val>
                                            <p:strVal val="#ppt_w"/>
                                          </p:val>
                                        </p:tav>
                                      </p:tavLst>
                                    </p:anim>
                                    <p:anim calcmode="lin" valueType="num">
                                      <p:cBhvr>
                                        <p:cTn id="38" dur="500" fill="hold"/>
                                        <p:tgtEl>
                                          <p:spTgt spid="122"/>
                                        </p:tgtEl>
                                        <p:attrNameLst>
                                          <p:attrName>ppt_h</p:attrName>
                                        </p:attrNameLst>
                                      </p:cBhvr>
                                      <p:tavLst>
                                        <p:tav tm="0">
                                          <p:val>
                                            <p:fltVal val="0"/>
                                          </p:val>
                                        </p:tav>
                                        <p:tav tm="100000">
                                          <p:val>
                                            <p:strVal val="#ppt_h"/>
                                          </p:val>
                                        </p:tav>
                                      </p:tavLst>
                                    </p:anim>
                                    <p:animEffect transition="in" filter="fade">
                                      <p:cBhvr>
                                        <p:cTn id="39" dur="500"/>
                                        <p:tgtEl>
                                          <p:spTgt spid="122"/>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27"/>
                                        </p:tgtEl>
                                        <p:attrNameLst>
                                          <p:attrName>style.visibility</p:attrName>
                                        </p:attrNameLst>
                                      </p:cBhvr>
                                      <p:to>
                                        <p:strVal val="visible"/>
                                      </p:to>
                                    </p:set>
                                    <p:anim calcmode="lin" valueType="num">
                                      <p:cBhvr>
                                        <p:cTn id="43" dur="500" fill="hold"/>
                                        <p:tgtEl>
                                          <p:spTgt spid="127"/>
                                        </p:tgtEl>
                                        <p:attrNameLst>
                                          <p:attrName>ppt_w</p:attrName>
                                        </p:attrNameLst>
                                      </p:cBhvr>
                                      <p:tavLst>
                                        <p:tav tm="0">
                                          <p:val>
                                            <p:fltVal val="0"/>
                                          </p:val>
                                        </p:tav>
                                        <p:tav tm="100000">
                                          <p:val>
                                            <p:strVal val="#ppt_w"/>
                                          </p:val>
                                        </p:tav>
                                      </p:tavLst>
                                    </p:anim>
                                    <p:anim calcmode="lin" valueType="num">
                                      <p:cBhvr>
                                        <p:cTn id="44" dur="500" fill="hold"/>
                                        <p:tgtEl>
                                          <p:spTgt spid="127"/>
                                        </p:tgtEl>
                                        <p:attrNameLst>
                                          <p:attrName>ppt_h</p:attrName>
                                        </p:attrNameLst>
                                      </p:cBhvr>
                                      <p:tavLst>
                                        <p:tav tm="0">
                                          <p:val>
                                            <p:fltVal val="0"/>
                                          </p:val>
                                        </p:tav>
                                        <p:tav tm="100000">
                                          <p:val>
                                            <p:strVal val="#ppt_h"/>
                                          </p:val>
                                        </p:tav>
                                      </p:tavLst>
                                    </p:anim>
                                    <p:animEffect transition="in" filter="fade">
                                      <p:cBhvr>
                                        <p:cTn id="45" dur="500"/>
                                        <p:tgtEl>
                                          <p:spTgt spid="127"/>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32"/>
                                        </p:tgtEl>
                                        <p:attrNameLst>
                                          <p:attrName>style.visibility</p:attrName>
                                        </p:attrNameLst>
                                      </p:cBhvr>
                                      <p:to>
                                        <p:strVal val="visible"/>
                                      </p:to>
                                    </p:set>
                                    <p:anim calcmode="lin" valueType="num">
                                      <p:cBhvr>
                                        <p:cTn id="49" dur="500" fill="hold"/>
                                        <p:tgtEl>
                                          <p:spTgt spid="132"/>
                                        </p:tgtEl>
                                        <p:attrNameLst>
                                          <p:attrName>ppt_w</p:attrName>
                                        </p:attrNameLst>
                                      </p:cBhvr>
                                      <p:tavLst>
                                        <p:tav tm="0">
                                          <p:val>
                                            <p:fltVal val="0"/>
                                          </p:val>
                                        </p:tav>
                                        <p:tav tm="100000">
                                          <p:val>
                                            <p:strVal val="#ppt_w"/>
                                          </p:val>
                                        </p:tav>
                                      </p:tavLst>
                                    </p:anim>
                                    <p:anim calcmode="lin" valueType="num">
                                      <p:cBhvr>
                                        <p:cTn id="50" dur="500" fill="hold"/>
                                        <p:tgtEl>
                                          <p:spTgt spid="132"/>
                                        </p:tgtEl>
                                        <p:attrNameLst>
                                          <p:attrName>ppt_h</p:attrName>
                                        </p:attrNameLst>
                                      </p:cBhvr>
                                      <p:tavLst>
                                        <p:tav tm="0">
                                          <p:val>
                                            <p:fltVal val="0"/>
                                          </p:val>
                                        </p:tav>
                                        <p:tav tm="100000">
                                          <p:val>
                                            <p:strVal val="#ppt_h"/>
                                          </p:val>
                                        </p:tav>
                                      </p:tavLst>
                                    </p:anim>
                                    <p:animEffect transition="in" filter="fade">
                                      <p:cBhvr>
                                        <p:cTn id="51" dur="500"/>
                                        <p:tgtEl>
                                          <p:spTgt spid="132"/>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137"/>
                                        </p:tgtEl>
                                        <p:attrNameLst>
                                          <p:attrName>style.visibility</p:attrName>
                                        </p:attrNameLst>
                                      </p:cBhvr>
                                      <p:to>
                                        <p:strVal val="visible"/>
                                      </p:to>
                                    </p:set>
                                    <p:anim calcmode="lin" valueType="num">
                                      <p:cBhvr>
                                        <p:cTn id="55" dur="500" fill="hold"/>
                                        <p:tgtEl>
                                          <p:spTgt spid="137"/>
                                        </p:tgtEl>
                                        <p:attrNameLst>
                                          <p:attrName>ppt_w</p:attrName>
                                        </p:attrNameLst>
                                      </p:cBhvr>
                                      <p:tavLst>
                                        <p:tav tm="0">
                                          <p:val>
                                            <p:fltVal val="0"/>
                                          </p:val>
                                        </p:tav>
                                        <p:tav tm="100000">
                                          <p:val>
                                            <p:strVal val="#ppt_w"/>
                                          </p:val>
                                        </p:tav>
                                      </p:tavLst>
                                    </p:anim>
                                    <p:anim calcmode="lin" valueType="num">
                                      <p:cBhvr>
                                        <p:cTn id="56" dur="500" fill="hold"/>
                                        <p:tgtEl>
                                          <p:spTgt spid="137"/>
                                        </p:tgtEl>
                                        <p:attrNameLst>
                                          <p:attrName>ppt_h</p:attrName>
                                        </p:attrNameLst>
                                      </p:cBhvr>
                                      <p:tavLst>
                                        <p:tav tm="0">
                                          <p:val>
                                            <p:fltVal val="0"/>
                                          </p:val>
                                        </p:tav>
                                        <p:tav tm="100000">
                                          <p:val>
                                            <p:strVal val="#ppt_h"/>
                                          </p:val>
                                        </p:tav>
                                      </p:tavLst>
                                    </p:anim>
                                    <p:animEffect transition="in" filter="fade">
                                      <p:cBhvr>
                                        <p:cTn id="57" dur="500"/>
                                        <p:tgtEl>
                                          <p:spTgt spid="137"/>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142"/>
                                        </p:tgtEl>
                                        <p:attrNameLst>
                                          <p:attrName>style.visibility</p:attrName>
                                        </p:attrNameLst>
                                      </p:cBhvr>
                                      <p:to>
                                        <p:strVal val="visible"/>
                                      </p:to>
                                    </p:set>
                                    <p:anim calcmode="lin" valueType="num">
                                      <p:cBhvr>
                                        <p:cTn id="61" dur="500" fill="hold"/>
                                        <p:tgtEl>
                                          <p:spTgt spid="142"/>
                                        </p:tgtEl>
                                        <p:attrNameLst>
                                          <p:attrName>ppt_w</p:attrName>
                                        </p:attrNameLst>
                                      </p:cBhvr>
                                      <p:tavLst>
                                        <p:tav tm="0">
                                          <p:val>
                                            <p:fltVal val="0"/>
                                          </p:val>
                                        </p:tav>
                                        <p:tav tm="100000">
                                          <p:val>
                                            <p:strVal val="#ppt_w"/>
                                          </p:val>
                                        </p:tav>
                                      </p:tavLst>
                                    </p:anim>
                                    <p:anim calcmode="lin" valueType="num">
                                      <p:cBhvr>
                                        <p:cTn id="62" dur="500" fill="hold"/>
                                        <p:tgtEl>
                                          <p:spTgt spid="142"/>
                                        </p:tgtEl>
                                        <p:attrNameLst>
                                          <p:attrName>ppt_h</p:attrName>
                                        </p:attrNameLst>
                                      </p:cBhvr>
                                      <p:tavLst>
                                        <p:tav tm="0">
                                          <p:val>
                                            <p:fltVal val="0"/>
                                          </p:val>
                                        </p:tav>
                                        <p:tav tm="100000">
                                          <p:val>
                                            <p:strVal val="#ppt_h"/>
                                          </p:val>
                                        </p:tav>
                                      </p:tavLst>
                                    </p:anim>
                                    <p:animEffect transition="in" filter="fade">
                                      <p:cBhvr>
                                        <p:cTn id="63" dur="500"/>
                                        <p:tgtEl>
                                          <p:spTgt spid="142"/>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47"/>
                                        </p:tgtEl>
                                        <p:attrNameLst>
                                          <p:attrName>style.visibility</p:attrName>
                                        </p:attrNameLst>
                                      </p:cBhvr>
                                      <p:to>
                                        <p:strVal val="visible"/>
                                      </p:to>
                                    </p:set>
                                    <p:anim calcmode="lin" valueType="num">
                                      <p:cBhvr>
                                        <p:cTn id="67" dur="500" fill="hold"/>
                                        <p:tgtEl>
                                          <p:spTgt spid="147"/>
                                        </p:tgtEl>
                                        <p:attrNameLst>
                                          <p:attrName>ppt_w</p:attrName>
                                        </p:attrNameLst>
                                      </p:cBhvr>
                                      <p:tavLst>
                                        <p:tav tm="0">
                                          <p:val>
                                            <p:fltVal val="0"/>
                                          </p:val>
                                        </p:tav>
                                        <p:tav tm="100000">
                                          <p:val>
                                            <p:strVal val="#ppt_w"/>
                                          </p:val>
                                        </p:tav>
                                      </p:tavLst>
                                    </p:anim>
                                    <p:anim calcmode="lin" valueType="num">
                                      <p:cBhvr>
                                        <p:cTn id="68" dur="500" fill="hold"/>
                                        <p:tgtEl>
                                          <p:spTgt spid="147"/>
                                        </p:tgtEl>
                                        <p:attrNameLst>
                                          <p:attrName>ppt_h</p:attrName>
                                        </p:attrNameLst>
                                      </p:cBhvr>
                                      <p:tavLst>
                                        <p:tav tm="0">
                                          <p:val>
                                            <p:fltVal val="0"/>
                                          </p:val>
                                        </p:tav>
                                        <p:tav tm="100000">
                                          <p:val>
                                            <p:strVal val="#ppt_h"/>
                                          </p:val>
                                        </p:tav>
                                      </p:tavLst>
                                    </p:anim>
                                    <p:animEffect transition="in" filter="fade">
                                      <p:cBhvr>
                                        <p:cTn id="69" dur="500"/>
                                        <p:tgtEl>
                                          <p:spTgt spid="147"/>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152"/>
                                        </p:tgtEl>
                                        <p:attrNameLst>
                                          <p:attrName>style.visibility</p:attrName>
                                        </p:attrNameLst>
                                      </p:cBhvr>
                                      <p:to>
                                        <p:strVal val="visible"/>
                                      </p:to>
                                    </p:set>
                                    <p:anim calcmode="lin" valueType="num">
                                      <p:cBhvr>
                                        <p:cTn id="73" dur="500" fill="hold"/>
                                        <p:tgtEl>
                                          <p:spTgt spid="152"/>
                                        </p:tgtEl>
                                        <p:attrNameLst>
                                          <p:attrName>ppt_w</p:attrName>
                                        </p:attrNameLst>
                                      </p:cBhvr>
                                      <p:tavLst>
                                        <p:tav tm="0">
                                          <p:val>
                                            <p:fltVal val="0"/>
                                          </p:val>
                                        </p:tav>
                                        <p:tav tm="100000">
                                          <p:val>
                                            <p:strVal val="#ppt_w"/>
                                          </p:val>
                                        </p:tav>
                                      </p:tavLst>
                                    </p:anim>
                                    <p:anim calcmode="lin" valueType="num">
                                      <p:cBhvr>
                                        <p:cTn id="74" dur="500" fill="hold"/>
                                        <p:tgtEl>
                                          <p:spTgt spid="152"/>
                                        </p:tgtEl>
                                        <p:attrNameLst>
                                          <p:attrName>ppt_h</p:attrName>
                                        </p:attrNameLst>
                                      </p:cBhvr>
                                      <p:tavLst>
                                        <p:tav tm="0">
                                          <p:val>
                                            <p:fltVal val="0"/>
                                          </p:val>
                                        </p:tav>
                                        <p:tav tm="100000">
                                          <p:val>
                                            <p:strVal val="#ppt_h"/>
                                          </p:val>
                                        </p:tav>
                                      </p:tavLst>
                                    </p:anim>
                                    <p:animEffect transition="in" filter="fade">
                                      <p:cBhvr>
                                        <p:cTn id="75" dur="500"/>
                                        <p:tgtEl>
                                          <p:spTgt spid="15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wipe(left)">
                                      <p:cBhvr>
                                        <p:cTn id="80" dur="500"/>
                                        <p:tgtEl>
                                          <p:spTgt spid="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wipe(left)">
                                      <p:cBhvr>
                                        <p:cTn id="85" dur="500"/>
                                        <p:tgtEl>
                                          <p:spTgt spid="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wipe(left)">
                                      <p:cBhvr>
                                        <p:cTn id="9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12" y="2380"/>
            <a:ext cx="9145113" cy="5147037"/>
          </a:xfrm>
          <a:prstGeom prst="rect">
            <a:avLst/>
          </a:prstGeom>
        </p:spPr>
      </p:pic>
      <p:sp>
        <p:nvSpPr>
          <p:cNvPr id="73" name="Rectangle 72"/>
          <p:cNvSpPr/>
          <p:nvPr/>
        </p:nvSpPr>
        <p:spPr>
          <a:xfrm rot="5400000">
            <a:off x="3268198" y="-3265807"/>
            <a:ext cx="2607612" cy="9144000"/>
          </a:xfrm>
          <a:prstGeom prst="rect">
            <a:avLst/>
          </a:prstGeom>
          <a:gradFill flip="none" rotWithShape="1">
            <a:gsLst>
              <a:gs pos="42000">
                <a:srgbClr val="FFFFFF">
                  <a:alpha val="52000"/>
                </a:srgbClr>
              </a:gs>
              <a:gs pos="0">
                <a:schemeClr val="bg1">
                  <a:alpha val="97000"/>
                </a:schemeClr>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94" tIns="34298" rIns="68594" bIns="34298" spcCol="0" rtlCol="0" anchor="ctr"/>
          <a:lstStyle/>
          <a:p>
            <a:pPr algn="ctr"/>
            <a:endParaRPr lang="en-US"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390021" y="312586"/>
            <a:ext cx="8659976" cy="728782"/>
          </a:xfrm>
          <a:noFill/>
          <a:ln>
            <a:noFill/>
          </a:ln>
        </p:spPr>
        <p:txBody>
          <a:bodyPr vert="horz" wrap="square" lIns="91420" tIns="45710" rIns="91420" bIns="45710" numCol="1" rtlCol="0" anchor="ctr" anchorCtr="0" compatLnSpc="1">
            <a:prstTxWarp prst="textNoShape">
              <a:avLst/>
            </a:prstTxWarp>
            <a:noAutofit/>
          </a:bodyPr>
          <a:lstStyle/>
          <a:p>
            <a:pPr>
              <a:lnSpc>
                <a:spcPct val="80000"/>
              </a:lnSpc>
            </a:pPr>
            <a:r>
              <a:rPr lang="en-US" b="0" dirty="0">
                <a:latin typeface="Arial" panose="020B0604020202020204" pitchFamily="34" charset="0"/>
                <a:cs typeface="Arial" panose="020B0604020202020204" pitchFamily="34" charset="0"/>
              </a:rPr>
              <a:t>Digital Transformation Creates Business Opportunity</a:t>
            </a:r>
          </a:p>
        </p:txBody>
      </p:sp>
      <p:grpSp>
        <p:nvGrpSpPr>
          <p:cNvPr id="74" name="Group 73"/>
          <p:cNvGrpSpPr/>
          <p:nvPr/>
        </p:nvGrpSpPr>
        <p:grpSpPr>
          <a:xfrm>
            <a:off x="474181" y="4628154"/>
            <a:ext cx="8259947" cy="271652"/>
            <a:chOff x="474175" y="4625773"/>
            <a:chExt cx="8259947" cy="271652"/>
          </a:xfrm>
        </p:grpSpPr>
        <p:pic>
          <p:nvPicPr>
            <p:cNvPr id="76" name="Picture 2" descr="C:\Users\spius\Pictures\cisco logo blue gradient.png"/>
            <p:cNvPicPr>
              <a:picLocks noChangeAspect="1" noChangeArrowheads="1"/>
            </p:cNvPicPr>
            <p:nvPr/>
          </p:nvPicPr>
          <p:blipFill>
            <a:blip r:embed="rId4" cstate="screen">
              <a:biLevel thresh="25000"/>
              <a:alphaModFix amt="60000"/>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
            <p:cNvSpPr>
              <a:spLocks noChangeArrowheads="1"/>
            </p:cNvSpPr>
            <p:nvPr/>
          </p:nvSpPr>
          <p:spPr bwMode="ltGray">
            <a:xfrm>
              <a:off x="8566469" y="4742909"/>
              <a:ext cx="167653" cy="154516"/>
            </a:xfrm>
            <a:prstGeom prst="rect">
              <a:avLst/>
            </a:prstGeom>
            <a:noFill/>
            <a:ln w="9525" algn="ctr">
              <a:noFill/>
              <a:miter lim="800000"/>
              <a:headEnd/>
              <a:tailEnd/>
            </a:ln>
            <a:effectLst/>
          </p:spPr>
          <p:txBody>
            <a:bodyPr wrap="none" lIns="61585" tIns="30791" rIns="61585" bIns="30791" anchor="b">
              <a:spAutoFit/>
            </a:bodyPr>
            <a:lstStyle/>
            <a:p>
              <a:pPr algn="r" defTabSz="610704">
                <a:defRPr/>
              </a:pPr>
              <a:fld id="{4ABDCABE-3F10-B64C-92F1-862014417034}" type="slidenum">
                <a:rPr lang="en-US" sz="600">
                  <a:solidFill>
                    <a:prstClr val="white">
                      <a:alpha val="60000"/>
                    </a:prstClr>
                  </a:solidFill>
                  <a:latin typeface="Arial" panose="020B0604020202020204" pitchFamily="34" charset="0"/>
                  <a:cs typeface="Arial" panose="020B0604020202020204" pitchFamily="34" charset="0"/>
                </a:rPr>
                <a:pPr algn="r" defTabSz="610704">
                  <a:defRPr/>
                </a:pPr>
                <a:t>7</a:t>
              </a:fld>
              <a:endParaRPr lang="en-US" sz="600" dirty="0">
                <a:solidFill>
                  <a:prstClr val="white">
                    <a:alpha val="60000"/>
                  </a:prstClr>
                </a:solidFill>
                <a:latin typeface="Arial" panose="020B0604020202020204" pitchFamily="34" charset="0"/>
                <a:cs typeface="Arial" panose="020B0604020202020204" pitchFamily="34" charset="0"/>
              </a:endParaRPr>
            </a:p>
          </p:txBody>
        </p:sp>
        <p:sp>
          <p:nvSpPr>
            <p:cNvPr id="78" name="Rectangle 4"/>
            <p:cNvSpPr>
              <a:spLocks noChangeArrowheads="1"/>
            </p:cNvSpPr>
            <p:nvPr/>
          </p:nvSpPr>
          <p:spPr bwMode="ltGray">
            <a:xfrm>
              <a:off x="5867508" y="4741655"/>
              <a:ext cx="2658018" cy="154516"/>
            </a:xfrm>
            <a:prstGeom prst="rect">
              <a:avLst/>
            </a:prstGeom>
            <a:noFill/>
            <a:ln w="9525">
              <a:noFill/>
              <a:miter lim="800000"/>
              <a:headEnd/>
              <a:tailEnd/>
            </a:ln>
            <a:effectLst/>
          </p:spPr>
          <p:txBody>
            <a:bodyPr lIns="61585" tIns="30791" rIns="61585" bIns="30791" anchor="b">
              <a:spAutoFit/>
            </a:bodyPr>
            <a:lstStyle/>
            <a:p>
              <a:pPr defTabSz="610704">
                <a:defRPr/>
              </a:pPr>
              <a:r>
                <a:rPr lang="en-US" sz="600" dirty="0">
                  <a:solidFill>
                    <a:prstClr val="white">
                      <a:alpha val="60000"/>
                    </a:prstClr>
                  </a:solidFill>
                  <a:latin typeface="Arial" panose="020B0604020202020204" pitchFamily="34" charset="0"/>
                  <a:cs typeface="Arial" panose="020B0604020202020204" pitchFamily="34" charset="0"/>
                </a:rPr>
                <a:t>© 2015  Cisco and/or its affiliates. All rights reserved.   Cisco Confidential</a:t>
              </a:r>
            </a:p>
          </p:txBody>
        </p:sp>
      </p:grpSp>
      <p:grpSp>
        <p:nvGrpSpPr>
          <p:cNvPr id="80" name="Group 79"/>
          <p:cNvGrpSpPr>
            <a:grpSpLocks noChangeAspect="1"/>
          </p:cNvGrpSpPr>
          <p:nvPr/>
        </p:nvGrpSpPr>
        <p:grpSpPr>
          <a:xfrm rot="6533144">
            <a:off x="194997" y="1291985"/>
            <a:ext cx="2005500" cy="1980391"/>
            <a:chOff x="1242551" y="1222758"/>
            <a:chExt cx="2896167" cy="2859911"/>
          </a:xfrm>
        </p:grpSpPr>
        <p:sp>
          <p:nvSpPr>
            <p:cNvPr id="81" name="Rounded Rectangle 80"/>
            <p:cNvSpPr/>
            <p:nvPr/>
          </p:nvSpPr>
          <p:spPr>
            <a:xfrm>
              <a:off x="1260680" y="1222758"/>
              <a:ext cx="2859909" cy="2859911"/>
            </a:xfrm>
            <a:prstGeom prst="roundRect">
              <a:avLst>
                <a:gd name="adj" fmla="val 50000"/>
              </a:avLst>
            </a:prstGeom>
            <a:solidFill>
              <a:schemeClr val="bg1">
                <a:alpha val="0"/>
              </a:schemeClr>
            </a:solidFill>
            <a:ln w="22225">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457181"/>
              <a:endParaRPr lang="en-US" dirty="0">
                <a:latin typeface="Arial" panose="020B0604020202020204" pitchFamily="34" charset="0"/>
                <a:cs typeface="Arial" panose="020B0604020202020204" pitchFamily="34" charset="0"/>
              </a:endParaRPr>
            </a:p>
          </p:txBody>
        </p:sp>
        <p:grpSp>
          <p:nvGrpSpPr>
            <p:cNvPr id="82" name="Group 81"/>
            <p:cNvGrpSpPr/>
            <p:nvPr/>
          </p:nvGrpSpPr>
          <p:grpSpPr>
            <a:xfrm>
              <a:off x="1242551" y="1222759"/>
              <a:ext cx="2896167" cy="2859909"/>
              <a:chOff x="357188" y="1222758"/>
              <a:chExt cx="2896167" cy="2859909"/>
            </a:xfrm>
          </p:grpSpPr>
          <p:sp>
            <p:nvSpPr>
              <p:cNvPr id="83" name="Arc 82"/>
              <p:cNvSpPr/>
              <p:nvPr/>
            </p:nvSpPr>
            <p:spPr>
              <a:xfrm>
                <a:off x="357188" y="1222758"/>
                <a:ext cx="2859909" cy="2859909"/>
              </a:xfrm>
              <a:prstGeom prst="arc">
                <a:avLst>
                  <a:gd name="adj1" fmla="val 13399582"/>
                  <a:gd name="adj2" fmla="val 21122167"/>
                </a:avLst>
              </a:prstGeom>
              <a:noFill/>
              <a:ln w="19050" cmpd="sng">
                <a:solidFill>
                  <a:schemeClr val="bg1"/>
                </a:solidFill>
                <a:headEnd type="none"/>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84" name="Donut 83"/>
              <p:cNvSpPr>
                <a:spLocks noChangeAspect="1"/>
              </p:cNvSpPr>
              <p:nvPr/>
            </p:nvSpPr>
            <p:spPr>
              <a:xfrm rot="16093699">
                <a:off x="662312" y="1649830"/>
                <a:ext cx="112568" cy="112570"/>
              </a:xfrm>
              <a:prstGeom prst="donut">
                <a:avLst>
                  <a:gd name="adj" fmla="val 20184"/>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5" name="Donut 84"/>
              <p:cNvSpPr>
                <a:spLocks noChangeAspect="1"/>
              </p:cNvSpPr>
              <p:nvPr/>
            </p:nvSpPr>
            <p:spPr>
              <a:xfrm rot="16093699">
                <a:off x="3140786" y="2438196"/>
                <a:ext cx="112568" cy="112570"/>
              </a:xfrm>
              <a:prstGeom prst="donut">
                <a:avLst>
                  <a:gd name="adj" fmla="val 20184"/>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grpSp>
      </p:grpSp>
      <p:grpSp>
        <p:nvGrpSpPr>
          <p:cNvPr id="86" name="Group 85"/>
          <p:cNvGrpSpPr/>
          <p:nvPr/>
        </p:nvGrpSpPr>
        <p:grpSpPr>
          <a:xfrm>
            <a:off x="425796" y="1374104"/>
            <a:ext cx="1691100" cy="1691100"/>
            <a:chOff x="368438" y="1257483"/>
            <a:chExt cx="1691100" cy="1691100"/>
          </a:xfrm>
        </p:grpSpPr>
        <p:sp>
          <p:nvSpPr>
            <p:cNvPr id="87" name="Oval 86"/>
            <p:cNvSpPr>
              <a:spLocks noChangeAspect="1"/>
            </p:cNvSpPr>
            <p:nvPr/>
          </p:nvSpPr>
          <p:spPr>
            <a:xfrm>
              <a:off x="368438" y="1257483"/>
              <a:ext cx="1691100" cy="1691100"/>
            </a:xfrm>
            <a:prstGeom prst="ellipse">
              <a:avLst/>
            </a:prstGeom>
            <a:solidFill>
              <a:schemeClr val="bg1">
                <a:alpha val="80000"/>
              </a:schemeClr>
            </a:solidFill>
            <a:ln w="50800">
              <a:solidFill>
                <a:schemeClr val="accent5"/>
              </a:solidFill>
            </a:ln>
            <a:effectLst/>
          </p:spPr>
          <p:style>
            <a:lnRef idx="1">
              <a:schemeClr val="accent5"/>
            </a:lnRef>
            <a:fillRef idx="3">
              <a:schemeClr val="accent5"/>
            </a:fillRef>
            <a:effectRef idx="2">
              <a:schemeClr val="accent5"/>
            </a:effectRef>
            <a:fontRef idx="minor">
              <a:schemeClr val="lt1"/>
            </a:fontRef>
          </p:style>
          <p:txBody>
            <a:bodyPr lIns="68520" tIns="34263" rIns="68520" bIns="34263" rtlCol="0" anchor="ctr"/>
            <a:lstStyle/>
            <a:p>
              <a:pPr algn="ctr" defTabSz="684640"/>
              <a:endParaRPr lang="en-US" dirty="0">
                <a:solidFill>
                  <a:srgbClr val="FFFFFF"/>
                </a:solidFill>
                <a:latin typeface="Arial" panose="020B0604020202020204" pitchFamily="34" charset="0"/>
                <a:cs typeface="Arial" panose="020B0604020202020204" pitchFamily="34" charset="0"/>
              </a:endParaRPr>
            </a:p>
          </p:txBody>
        </p:sp>
        <p:grpSp>
          <p:nvGrpSpPr>
            <p:cNvPr id="88" name="Group 87"/>
            <p:cNvGrpSpPr/>
            <p:nvPr/>
          </p:nvGrpSpPr>
          <p:grpSpPr>
            <a:xfrm>
              <a:off x="423778" y="1360615"/>
              <a:ext cx="1580421" cy="1324757"/>
              <a:chOff x="711464" y="1553253"/>
              <a:chExt cx="1580421" cy="1324757"/>
            </a:xfrm>
          </p:grpSpPr>
          <p:pic>
            <p:nvPicPr>
              <p:cNvPr id="89" name="Picture 8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8413" y="1553253"/>
                <a:ext cx="606522" cy="606522"/>
              </a:xfrm>
              <a:prstGeom prst="rect">
                <a:avLst/>
              </a:prstGeom>
            </p:spPr>
          </p:pic>
          <p:sp>
            <p:nvSpPr>
              <p:cNvPr id="90" name="TextBox 89"/>
              <p:cNvSpPr txBox="1"/>
              <p:nvPr/>
            </p:nvSpPr>
            <p:spPr>
              <a:xfrm>
                <a:off x="711464" y="2270151"/>
                <a:ext cx="1580421" cy="607859"/>
              </a:xfrm>
              <a:prstGeom prst="rect">
                <a:avLst/>
              </a:prstGeom>
              <a:noFill/>
            </p:spPr>
            <p:txBody>
              <a:bodyPr wrap="square" rtlCol="0">
                <a:spAutoFit/>
              </a:bodyPr>
              <a:lstStyle/>
              <a:p>
                <a:pPr algn="ctr">
                  <a:spcAft>
                    <a:spcPts val="300"/>
                  </a:spcAft>
                </a:pPr>
                <a:r>
                  <a:rPr lang="en-US" sz="1100" dirty="0">
                    <a:solidFill>
                      <a:srgbClr val="4D4D4D"/>
                    </a:solidFill>
                    <a:latin typeface="Arial" panose="020B0604020202020204" pitchFamily="34" charset="0"/>
                    <a:cs typeface="Arial" panose="020B0604020202020204" pitchFamily="34" charset="0"/>
                  </a:rPr>
                  <a:t>UPS My Choice</a:t>
                </a:r>
              </a:p>
              <a:p>
                <a:pPr algn="ctr"/>
                <a:r>
                  <a:rPr lang="en-US" sz="1000" dirty="0">
                    <a:solidFill>
                      <a:srgbClr val="1EA3D6"/>
                    </a:solidFill>
                    <a:latin typeface="Arial" panose="020B0604020202020204" pitchFamily="34" charset="0"/>
                    <a:cs typeface="Arial" panose="020B0604020202020204" pitchFamily="34" charset="0"/>
                  </a:rPr>
                  <a:t>Delivery Control</a:t>
                </a:r>
              </a:p>
              <a:p>
                <a:pPr algn="ctr"/>
                <a:r>
                  <a:rPr lang="en-US" sz="1000" dirty="0">
                    <a:solidFill>
                      <a:srgbClr val="1EA3D6"/>
                    </a:solidFill>
                    <a:latin typeface="Arial" panose="020B0604020202020204" pitchFamily="34" charset="0"/>
                    <a:cs typeface="Arial" panose="020B0604020202020204" pitchFamily="34" charset="0"/>
                  </a:rPr>
                  <a:t>Personalized Service</a:t>
                </a:r>
              </a:p>
            </p:txBody>
          </p:sp>
          <p:cxnSp>
            <p:nvCxnSpPr>
              <p:cNvPr id="91" name="Straight Connector 90"/>
              <p:cNvCxnSpPr/>
              <p:nvPr/>
            </p:nvCxnSpPr>
            <p:spPr>
              <a:xfrm flipV="1">
                <a:off x="1049594" y="2256494"/>
                <a:ext cx="904161" cy="1554"/>
              </a:xfrm>
              <a:prstGeom prst="line">
                <a:avLst/>
              </a:prstGeom>
              <a:noFill/>
              <a:ln>
                <a:solidFill>
                  <a:srgbClr val="676767"/>
                </a:solidFill>
                <a:headEnd type="none"/>
              </a:ln>
              <a:effectLst/>
            </p:spPr>
            <p:style>
              <a:lnRef idx="1">
                <a:schemeClr val="accent5"/>
              </a:lnRef>
              <a:fillRef idx="3">
                <a:schemeClr val="accent5"/>
              </a:fillRef>
              <a:effectRef idx="2">
                <a:schemeClr val="accent5"/>
              </a:effectRef>
              <a:fontRef idx="minor">
                <a:schemeClr val="lt1"/>
              </a:fontRef>
            </p:style>
          </p:cxnSp>
        </p:grpSp>
      </p:grpSp>
      <p:grpSp>
        <p:nvGrpSpPr>
          <p:cNvPr id="92" name="Group 91"/>
          <p:cNvGrpSpPr/>
          <p:nvPr/>
        </p:nvGrpSpPr>
        <p:grpSpPr>
          <a:xfrm>
            <a:off x="2096413" y="2719519"/>
            <a:ext cx="1685616" cy="1685616"/>
            <a:chOff x="2053546" y="2555197"/>
            <a:chExt cx="1685616" cy="1685616"/>
          </a:xfrm>
        </p:grpSpPr>
        <p:sp>
          <p:nvSpPr>
            <p:cNvPr id="93" name="Oval 92"/>
            <p:cNvSpPr>
              <a:spLocks noChangeAspect="1"/>
            </p:cNvSpPr>
            <p:nvPr/>
          </p:nvSpPr>
          <p:spPr>
            <a:xfrm>
              <a:off x="2053546" y="2555197"/>
              <a:ext cx="1685616" cy="1685616"/>
            </a:xfrm>
            <a:prstGeom prst="ellipse">
              <a:avLst/>
            </a:prstGeom>
            <a:solidFill>
              <a:schemeClr val="bg1">
                <a:alpha val="80000"/>
              </a:schemeClr>
            </a:solidFill>
            <a:ln w="50800">
              <a:solidFill>
                <a:schemeClr val="accent1"/>
              </a:solidFill>
            </a:ln>
            <a:effectLst/>
          </p:spPr>
          <p:style>
            <a:lnRef idx="1">
              <a:schemeClr val="accent5"/>
            </a:lnRef>
            <a:fillRef idx="3">
              <a:schemeClr val="accent5"/>
            </a:fillRef>
            <a:effectRef idx="2">
              <a:schemeClr val="accent5"/>
            </a:effectRef>
            <a:fontRef idx="minor">
              <a:schemeClr val="lt1"/>
            </a:fontRef>
          </p:style>
          <p:txBody>
            <a:bodyPr lIns="68520" tIns="34263" rIns="68520" bIns="34263" rtlCol="0" anchor="ctr"/>
            <a:lstStyle/>
            <a:p>
              <a:pPr algn="ctr" defTabSz="684640"/>
              <a:endParaRPr lang="en-US" dirty="0">
                <a:solidFill>
                  <a:srgbClr val="FFFFFF"/>
                </a:solidFill>
                <a:latin typeface="Arial" panose="020B0604020202020204" pitchFamily="34" charset="0"/>
                <a:cs typeface="Arial" panose="020B0604020202020204" pitchFamily="34" charset="0"/>
              </a:endParaRPr>
            </a:p>
          </p:txBody>
        </p:sp>
        <p:grpSp>
          <p:nvGrpSpPr>
            <p:cNvPr id="94" name="Group 93"/>
            <p:cNvGrpSpPr/>
            <p:nvPr/>
          </p:nvGrpSpPr>
          <p:grpSpPr>
            <a:xfrm>
              <a:off x="2061900" y="3434008"/>
              <a:ext cx="1668908" cy="616618"/>
              <a:chOff x="2167335" y="3116220"/>
              <a:chExt cx="1668908" cy="616618"/>
            </a:xfrm>
          </p:grpSpPr>
          <p:sp>
            <p:nvSpPr>
              <p:cNvPr id="96" name="TextBox 95"/>
              <p:cNvSpPr txBox="1"/>
              <p:nvPr/>
            </p:nvSpPr>
            <p:spPr>
              <a:xfrm>
                <a:off x="2167335" y="3124979"/>
                <a:ext cx="1668908" cy="607859"/>
              </a:xfrm>
              <a:prstGeom prst="rect">
                <a:avLst/>
              </a:prstGeom>
              <a:noFill/>
            </p:spPr>
            <p:txBody>
              <a:bodyPr wrap="square" rtlCol="0">
                <a:spAutoFit/>
              </a:bodyPr>
              <a:lstStyle/>
              <a:p>
                <a:pPr algn="ctr">
                  <a:spcAft>
                    <a:spcPts val="300"/>
                  </a:spcAft>
                </a:pPr>
                <a:r>
                  <a:rPr lang="en-US" sz="1100" dirty="0">
                    <a:solidFill>
                      <a:srgbClr val="4D4D4D"/>
                    </a:solidFill>
                    <a:latin typeface="Arial" panose="020B0604020202020204" pitchFamily="34" charset="0"/>
                    <a:cs typeface="Arial" panose="020B0604020202020204" pitchFamily="34" charset="0"/>
                  </a:rPr>
                  <a:t>Customer Experience</a:t>
                </a:r>
              </a:p>
              <a:p>
                <a:pPr algn="ctr"/>
                <a:r>
                  <a:rPr lang="en-US" sz="1000" dirty="0">
                    <a:solidFill>
                      <a:schemeClr val="accent1"/>
                    </a:solidFill>
                    <a:latin typeface="Arial" panose="020B0604020202020204" pitchFamily="34" charset="0"/>
                    <a:cs typeface="Arial" panose="020B0604020202020204" pitchFamily="34" charset="0"/>
                  </a:rPr>
                  <a:t>Physical and Virtual</a:t>
                </a:r>
              </a:p>
              <a:p>
                <a:pPr algn="ctr"/>
                <a:r>
                  <a:rPr lang="en-US" sz="1000" dirty="0">
                    <a:solidFill>
                      <a:schemeClr val="accent1"/>
                    </a:solidFill>
                    <a:latin typeface="Arial" panose="020B0604020202020204" pitchFamily="34" charset="0"/>
                    <a:cs typeface="Arial" panose="020B0604020202020204" pitchFamily="34" charset="0"/>
                  </a:rPr>
                  <a:t>RFID Content</a:t>
                </a:r>
              </a:p>
            </p:txBody>
          </p:sp>
          <p:cxnSp>
            <p:nvCxnSpPr>
              <p:cNvPr id="97" name="Straight Connector 96"/>
              <p:cNvCxnSpPr/>
              <p:nvPr/>
            </p:nvCxnSpPr>
            <p:spPr>
              <a:xfrm flipV="1">
                <a:off x="2549709" y="3116220"/>
                <a:ext cx="904161" cy="1554"/>
              </a:xfrm>
              <a:prstGeom prst="line">
                <a:avLst/>
              </a:prstGeom>
              <a:noFill/>
              <a:ln>
                <a:solidFill>
                  <a:srgbClr val="676767"/>
                </a:solidFill>
                <a:headEnd type="none"/>
              </a:ln>
              <a:effectLst/>
            </p:spPr>
            <p:style>
              <a:lnRef idx="1">
                <a:schemeClr val="accent5"/>
              </a:lnRef>
              <a:fillRef idx="3">
                <a:schemeClr val="accent5"/>
              </a:fillRef>
              <a:effectRef idx="2">
                <a:schemeClr val="accent5"/>
              </a:effectRef>
              <a:fontRef idx="minor">
                <a:schemeClr val="lt1"/>
              </a:fontRef>
            </p:style>
          </p:cxnSp>
        </p:grpSp>
        <p:pic>
          <p:nvPicPr>
            <p:cNvPr id="95" name="Picture 9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78661" y="2725398"/>
              <a:ext cx="635386" cy="635386"/>
            </a:xfrm>
            <a:prstGeom prst="rect">
              <a:avLst/>
            </a:prstGeom>
            <a:noFill/>
            <a:ln>
              <a:noFill/>
            </a:ln>
          </p:spPr>
        </p:pic>
      </p:grpSp>
      <p:grpSp>
        <p:nvGrpSpPr>
          <p:cNvPr id="98" name="Group 97"/>
          <p:cNvGrpSpPr>
            <a:grpSpLocks noChangeAspect="1"/>
          </p:cNvGrpSpPr>
          <p:nvPr/>
        </p:nvGrpSpPr>
        <p:grpSpPr>
          <a:xfrm rot="15312500">
            <a:off x="3619043" y="1240595"/>
            <a:ext cx="2005500" cy="1980391"/>
            <a:chOff x="1242551" y="1222758"/>
            <a:chExt cx="2896167" cy="2859911"/>
          </a:xfrm>
        </p:grpSpPr>
        <p:sp>
          <p:nvSpPr>
            <p:cNvPr id="99" name="Rounded Rectangle 98"/>
            <p:cNvSpPr/>
            <p:nvPr/>
          </p:nvSpPr>
          <p:spPr>
            <a:xfrm>
              <a:off x="1260680" y="1222758"/>
              <a:ext cx="2859909" cy="2859911"/>
            </a:xfrm>
            <a:prstGeom prst="roundRect">
              <a:avLst>
                <a:gd name="adj" fmla="val 50000"/>
              </a:avLst>
            </a:prstGeom>
            <a:solidFill>
              <a:schemeClr val="bg1">
                <a:alpha val="0"/>
              </a:schemeClr>
            </a:solidFill>
            <a:ln w="22225">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457181"/>
              <a:endParaRPr lang="en-US" dirty="0">
                <a:latin typeface="Arial" panose="020B0604020202020204" pitchFamily="34" charset="0"/>
                <a:cs typeface="Arial" panose="020B0604020202020204" pitchFamily="34" charset="0"/>
              </a:endParaRPr>
            </a:p>
          </p:txBody>
        </p:sp>
        <p:grpSp>
          <p:nvGrpSpPr>
            <p:cNvPr id="100" name="Group 99"/>
            <p:cNvGrpSpPr/>
            <p:nvPr/>
          </p:nvGrpSpPr>
          <p:grpSpPr>
            <a:xfrm>
              <a:off x="1242551" y="1222759"/>
              <a:ext cx="2896167" cy="2859909"/>
              <a:chOff x="357188" y="1222758"/>
              <a:chExt cx="2896167" cy="2859909"/>
            </a:xfrm>
          </p:grpSpPr>
          <p:sp>
            <p:nvSpPr>
              <p:cNvPr id="101" name="Arc 100"/>
              <p:cNvSpPr/>
              <p:nvPr/>
            </p:nvSpPr>
            <p:spPr>
              <a:xfrm>
                <a:off x="357188" y="1222758"/>
                <a:ext cx="2859909" cy="2859909"/>
              </a:xfrm>
              <a:prstGeom prst="arc">
                <a:avLst>
                  <a:gd name="adj1" fmla="val 13399582"/>
                  <a:gd name="adj2" fmla="val 21122167"/>
                </a:avLst>
              </a:prstGeom>
              <a:noFill/>
              <a:ln w="19050" cmpd="sng">
                <a:solidFill>
                  <a:schemeClr val="bg1"/>
                </a:solidFill>
                <a:headEnd type="none"/>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102" name="Donut 101"/>
              <p:cNvSpPr>
                <a:spLocks noChangeAspect="1"/>
              </p:cNvSpPr>
              <p:nvPr/>
            </p:nvSpPr>
            <p:spPr>
              <a:xfrm rot="16093699">
                <a:off x="662312" y="1649830"/>
                <a:ext cx="112568" cy="112570"/>
              </a:xfrm>
              <a:prstGeom prst="donut">
                <a:avLst>
                  <a:gd name="adj" fmla="val 20184"/>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03" name="Donut 102"/>
              <p:cNvSpPr>
                <a:spLocks noChangeAspect="1"/>
              </p:cNvSpPr>
              <p:nvPr/>
            </p:nvSpPr>
            <p:spPr>
              <a:xfrm rot="16093699">
                <a:off x="3140786" y="2438196"/>
                <a:ext cx="112568" cy="112570"/>
              </a:xfrm>
              <a:prstGeom prst="donut">
                <a:avLst>
                  <a:gd name="adj" fmla="val 20184"/>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grpSp>
      </p:grpSp>
      <p:grpSp>
        <p:nvGrpSpPr>
          <p:cNvPr id="104" name="Group 103"/>
          <p:cNvGrpSpPr/>
          <p:nvPr/>
        </p:nvGrpSpPr>
        <p:grpSpPr>
          <a:xfrm>
            <a:off x="3761548" y="1392742"/>
            <a:ext cx="1683976" cy="1683976"/>
            <a:chOff x="3737592" y="1257483"/>
            <a:chExt cx="1683976" cy="1683976"/>
          </a:xfrm>
        </p:grpSpPr>
        <p:sp>
          <p:nvSpPr>
            <p:cNvPr id="105" name="Oval 104"/>
            <p:cNvSpPr>
              <a:spLocks noChangeAspect="1"/>
            </p:cNvSpPr>
            <p:nvPr/>
          </p:nvSpPr>
          <p:spPr>
            <a:xfrm>
              <a:off x="3737592" y="1257483"/>
              <a:ext cx="1683976" cy="1683976"/>
            </a:xfrm>
            <a:prstGeom prst="ellipse">
              <a:avLst/>
            </a:prstGeom>
            <a:solidFill>
              <a:schemeClr val="bg1">
                <a:alpha val="80000"/>
              </a:schemeClr>
            </a:solidFill>
            <a:ln w="50800">
              <a:solidFill>
                <a:schemeClr val="accent6"/>
              </a:solidFill>
            </a:ln>
            <a:effectLst/>
          </p:spPr>
          <p:style>
            <a:lnRef idx="1">
              <a:schemeClr val="accent5"/>
            </a:lnRef>
            <a:fillRef idx="3">
              <a:schemeClr val="accent5"/>
            </a:fillRef>
            <a:effectRef idx="2">
              <a:schemeClr val="accent5"/>
            </a:effectRef>
            <a:fontRef idx="minor">
              <a:schemeClr val="lt1"/>
            </a:fontRef>
          </p:style>
          <p:txBody>
            <a:bodyPr lIns="68520" tIns="34263" rIns="68520" bIns="34263" rtlCol="0" anchor="ctr"/>
            <a:lstStyle/>
            <a:p>
              <a:pPr algn="ctr" defTabSz="684640"/>
              <a:endParaRPr lang="en-US" dirty="0">
                <a:solidFill>
                  <a:srgbClr val="FFFFFF"/>
                </a:solidFill>
                <a:latin typeface="Arial" panose="020B0604020202020204" pitchFamily="34" charset="0"/>
                <a:cs typeface="Arial" panose="020B0604020202020204" pitchFamily="34" charset="0"/>
              </a:endParaRPr>
            </a:p>
          </p:txBody>
        </p:sp>
        <p:grpSp>
          <p:nvGrpSpPr>
            <p:cNvPr id="106" name="Group 105"/>
            <p:cNvGrpSpPr/>
            <p:nvPr/>
          </p:nvGrpSpPr>
          <p:grpSpPr>
            <a:xfrm>
              <a:off x="3769989" y="2095125"/>
              <a:ext cx="1619182" cy="622901"/>
              <a:chOff x="3750457" y="2287763"/>
              <a:chExt cx="1619182" cy="622901"/>
            </a:xfrm>
          </p:grpSpPr>
          <p:sp>
            <p:nvSpPr>
              <p:cNvPr id="108" name="TextBox 107"/>
              <p:cNvSpPr txBox="1"/>
              <p:nvPr/>
            </p:nvSpPr>
            <p:spPr>
              <a:xfrm>
                <a:off x="3750457" y="2302805"/>
                <a:ext cx="1619182" cy="607859"/>
              </a:xfrm>
              <a:prstGeom prst="rect">
                <a:avLst/>
              </a:prstGeom>
              <a:noFill/>
            </p:spPr>
            <p:txBody>
              <a:bodyPr wrap="square" rtlCol="0">
                <a:spAutoFit/>
              </a:bodyPr>
              <a:lstStyle/>
              <a:p>
                <a:pPr algn="ctr">
                  <a:spcAft>
                    <a:spcPts val="300"/>
                  </a:spcAft>
                </a:pPr>
                <a:r>
                  <a:rPr lang="en-US" sz="1100" dirty="0">
                    <a:solidFill>
                      <a:schemeClr val="tx1">
                        <a:lumMod val="75000"/>
                      </a:schemeClr>
                    </a:solidFill>
                    <a:latin typeface="Arial" panose="020B0604020202020204" pitchFamily="34" charset="0"/>
                    <a:cs typeface="Arial" panose="020B0604020202020204" pitchFamily="34" charset="0"/>
                  </a:rPr>
                  <a:t>Workforce Efficiency</a:t>
                </a:r>
              </a:p>
              <a:p>
                <a:pPr algn="ctr"/>
                <a:r>
                  <a:rPr lang="en-US" sz="1000" dirty="0">
                    <a:solidFill>
                      <a:schemeClr val="accent6"/>
                    </a:solidFill>
                    <a:latin typeface="Arial" panose="020B0604020202020204" pitchFamily="34" charset="0"/>
                    <a:cs typeface="Arial" panose="020B0604020202020204" pitchFamily="34" charset="0"/>
                  </a:rPr>
                  <a:t>WIP Inventory and              Part Tracking </a:t>
                </a:r>
              </a:p>
            </p:txBody>
          </p:sp>
          <p:cxnSp>
            <p:nvCxnSpPr>
              <p:cNvPr id="109" name="Straight Connector 108"/>
              <p:cNvCxnSpPr/>
              <p:nvPr/>
            </p:nvCxnSpPr>
            <p:spPr>
              <a:xfrm flipV="1">
                <a:off x="4107968" y="2287763"/>
                <a:ext cx="904161" cy="1554"/>
              </a:xfrm>
              <a:prstGeom prst="line">
                <a:avLst/>
              </a:prstGeom>
              <a:noFill/>
              <a:ln>
                <a:solidFill>
                  <a:srgbClr val="676767"/>
                </a:solidFill>
                <a:headEnd type="none"/>
              </a:ln>
              <a:effectLst/>
            </p:spPr>
            <p:style>
              <a:lnRef idx="1">
                <a:schemeClr val="accent5"/>
              </a:lnRef>
              <a:fillRef idx="3">
                <a:schemeClr val="accent5"/>
              </a:fillRef>
              <a:effectRef idx="2">
                <a:schemeClr val="accent5"/>
              </a:effectRef>
              <a:fontRef idx="minor">
                <a:schemeClr val="lt1"/>
              </a:fontRef>
            </p:style>
          </p:cxnSp>
        </p:grpSp>
        <p:pic>
          <p:nvPicPr>
            <p:cNvPr id="107" name="Picture 106" descr="boeing_logo_RGB70.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843667" y="1652645"/>
              <a:ext cx="1435330" cy="568024"/>
            </a:xfrm>
            <a:prstGeom prst="rect">
              <a:avLst/>
            </a:prstGeom>
          </p:spPr>
        </p:pic>
      </p:grpSp>
      <p:grpSp>
        <p:nvGrpSpPr>
          <p:cNvPr id="110" name="Group 109"/>
          <p:cNvGrpSpPr/>
          <p:nvPr/>
        </p:nvGrpSpPr>
        <p:grpSpPr>
          <a:xfrm>
            <a:off x="5302952" y="2723122"/>
            <a:ext cx="1936048" cy="1683976"/>
            <a:chOff x="5338254" y="2565357"/>
            <a:chExt cx="1936048" cy="1683976"/>
          </a:xfrm>
        </p:grpSpPr>
        <p:grpSp>
          <p:nvGrpSpPr>
            <p:cNvPr id="111" name="Group 110"/>
            <p:cNvGrpSpPr/>
            <p:nvPr/>
          </p:nvGrpSpPr>
          <p:grpSpPr>
            <a:xfrm>
              <a:off x="5338254" y="2565357"/>
              <a:ext cx="1936048" cy="1683976"/>
              <a:chOff x="5297614" y="2588021"/>
              <a:chExt cx="1936048" cy="1683976"/>
            </a:xfrm>
          </p:grpSpPr>
          <p:grpSp>
            <p:nvGrpSpPr>
              <p:cNvPr id="113" name="Group 112"/>
              <p:cNvGrpSpPr/>
              <p:nvPr/>
            </p:nvGrpSpPr>
            <p:grpSpPr>
              <a:xfrm>
                <a:off x="5419703" y="2588021"/>
                <a:ext cx="1683976" cy="1683976"/>
                <a:chOff x="5419703" y="2588021"/>
                <a:chExt cx="1683976" cy="1683976"/>
              </a:xfrm>
            </p:grpSpPr>
            <p:sp>
              <p:nvSpPr>
                <p:cNvPr id="115" name="Oval 114"/>
                <p:cNvSpPr>
                  <a:spLocks noChangeAspect="1"/>
                </p:cNvSpPr>
                <p:nvPr/>
              </p:nvSpPr>
              <p:spPr>
                <a:xfrm>
                  <a:off x="5419703" y="2588021"/>
                  <a:ext cx="1683976" cy="1683976"/>
                </a:xfrm>
                <a:prstGeom prst="ellipse">
                  <a:avLst/>
                </a:prstGeom>
                <a:solidFill>
                  <a:schemeClr val="bg1">
                    <a:alpha val="80000"/>
                  </a:schemeClr>
                </a:solidFill>
                <a:ln w="50800">
                  <a:solidFill>
                    <a:srgbClr val="FCA72E"/>
                  </a:solidFill>
                </a:ln>
                <a:effectLst/>
              </p:spPr>
              <p:style>
                <a:lnRef idx="1">
                  <a:schemeClr val="accent5"/>
                </a:lnRef>
                <a:fillRef idx="3">
                  <a:schemeClr val="accent5"/>
                </a:fillRef>
                <a:effectRef idx="2">
                  <a:schemeClr val="accent5"/>
                </a:effectRef>
                <a:fontRef idx="minor">
                  <a:schemeClr val="lt1"/>
                </a:fontRef>
              </p:style>
              <p:txBody>
                <a:bodyPr lIns="68520" tIns="34263" rIns="68520" bIns="34263" rtlCol="0" anchor="ctr"/>
                <a:lstStyle/>
                <a:p>
                  <a:pPr algn="ctr" defTabSz="684640"/>
                  <a:endParaRPr lang="en-US" dirty="0">
                    <a:solidFill>
                      <a:srgbClr val="FFFFFF"/>
                    </a:solidFill>
                    <a:latin typeface="Arial" panose="020B0604020202020204" pitchFamily="34" charset="0"/>
                    <a:cs typeface="Arial" panose="020B0604020202020204" pitchFamily="34" charset="0"/>
                  </a:endParaRPr>
                </a:p>
              </p:txBody>
            </p:sp>
            <p:cxnSp>
              <p:nvCxnSpPr>
                <p:cNvPr id="116" name="Straight Connector 115"/>
                <p:cNvCxnSpPr/>
                <p:nvPr/>
              </p:nvCxnSpPr>
              <p:spPr>
                <a:xfrm flipV="1">
                  <a:off x="5809611" y="3383168"/>
                  <a:ext cx="904161" cy="1554"/>
                </a:xfrm>
                <a:prstGeom prst="line">
                  <a:avLst/>
                </a:prstGeom>
                <a:noFill/>
                <a:ln>
                  <a:solidFill>
                    <a:srgbClr val="FCA72E"/>
                  </a:solidFill>
                  <a:headEnd type="none"/>
                </a:ln>
                <a:effectLst/>
              </p:spPr>
              <p:style>
                <a:lnRef idx="1">
                  <a:schemeClr val="accent5"/>
                </a:lnRef>
                <a:fillRef idx="3">
                  <a:schemeClr val="accent5"/>
                </a:fillRef>
                <a:effectRef idx="2">
                  <a:schemeClr val="accent5"/>
                </a:effectRef>
                <a:fontRef idx="minor">
                  <a:schemeClr val="lt1"/>
                </a:fontRef>
              </p:style>
            </p:cxnSp>
          </p:grpSp>
          <p:sp>
            <p:nvSpPr>
              <p:cNvPr id="114" name="TextBox 113"/>
              <p:cNvSpPr txBox="1"/>
              <p:nvPr/>
            </p:nvSpPr>
            <p:spPr>
              <a:xfrm>
                <a:off x="5297614" y="3400887"/>
                <a:ext cx="1936048" cy="607847"/>
              </a:xfrm>
              <a:prstGeom prst="rect">
                <a:avLst/>
              </a:prstGeom>
              <a:noFill/>
              <a:ln>
                <a:noFill/>
              </a:ln>
            </p:spPr>
            <p:txBody>
              <a:bodyPr wrap="square" lIns="91428" tIns="45714" rIns="91428" bIns="45714" rtlCol="0">
                <a:spAutoFit/>
              </a:bodyPr>
              <a:lstStyle/>
              <a:p>
                <a:pPr algn="ctr">
                  <a:spcAft>
                    <a:spcPts val="300"/>
                  </a:spcAft>
                </a:pPr>
                <a:r>
                  <a:rPr lang="en-US" sz="1100" dirty="0">
                    <a:solidFill>
                      <a:srgbClr val="4D4D4D"/>
                    </a:solidFill>
                    <a:latin typeface="Arial" panose="020B0604020202020204" pitchFamily="34" charset="0"/>
                    <a:cs typeface="Arial" panose="020B0604020202020204" pitchFamily="34" charset="0"/>
                  </a:rPr>
                  <a:t>American Express</a:t>
                </a:r>
              </a:p>
              <a:p>
                <a:pPr algn="ctr"/>
                <a:r>
                  <a:rPr lang="en-US" sz="1000" dirty="0">
                    <a:solidFill>
                      <a:schemeClr val="accent4">
                        <a:lumMod val="50000"/>
                      </a:schemeClr>
                    </a:solidFill>
                    <a:latin typeface="Arial" panose="020B0604020202020204" pitchFamily="34" charset="0"/>
                    <a:cs typeface="Arial" panose="020B0604020202020204" pitchFamily="34" charset="0"/>
                  </a:rPr>
                  <a:t>Personalized Service </a:t>
                </a:r>
                <a:br>
                  <a:rPr lang="en-US" sz="1000" dirty="0">
                    <a:solidFill>
                      <a:schemeClr val="accent4">
                        <a:lumMod val="50000"/>
                      </a:schemeClr>
                    </a:solidFill>
                    <a:latin typeface="Arial" panose="020B0604020202020204" pitchFamily="34" charset="0"/>
                    <a:cs typeface="Arial" panose="020B0604020202020204" pitchFamily="34" charset="0"/>
                  </a:rPr>
                </a:br>
                <a:r>
                  <a:rPr lang="en-US" sz="1000" dirty="0">
                    <a:solidFill>
                      <a:schemeClr val="accent4">
                        <a:lumMod val="50000"/>
                      </a:schemeClr>
                    </a:solidFill>
                    <a:latin typeface="Arial" panose="020B0604020202020204" pitchFamily="34" charset="0"/>
                    <a:cs typeface="Arial" panose="020B0604020202020204" pitchFamily="34" charset="0"/>
                  </a:rPr>
                  <a:t>Through Mobile</a:t>
                </a:r>
              </a:p>
            </p:txBody>
          </p:sp>
        </p:grpSp>
        <p:pic>
          <p:nvPicPr>
            <p:cNvPr id="112" name="Picture 3"/>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6059571" y="2735558"/>
              <a:ext cx="485520" cy="4855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117" name="Group 116"/>
          <p:cNvGrpSpPr>
            <a:grpSpLocks noChangeAspect="1"/>
          </p:cNvGrpSpPr>
          <p:nvPr/>
        </p:nvGrpSpPr>
        <p:grpSpPr>
          <a:xfrm rot="18288707">
            <a:off x="6668978" y="1193027"/>
            <a:ext cx="2005500" cy="1980391"/>
            <a:chOff x="1242551" y="1222758"/>
            <a:chExt cx="2896167" cy="2859911"/>
          </a:xfrm>
        </p:grpSpPr>
        <p:sp>
          <p:nvSpPr>
            <p:cNvPr id="118" name="Rounded Rectangle 117"/>
            <p:cNvSpPr/>
            <p:nvPr/>
          </p:nvSpPr>
          <p:spPr>
            <a:xfrm>
              <a:off x="1260680" y="1222758"/>
              <a:ext cx="2859909" cy="2859911"/>
            </a:xfrm>
            <a:prstGeom prst="roundRect">
              <a:avLst>
                <a:gd name="adj" fmla="val 50000"/>
              </a:avLst>
            </a:prstGeom>
            <a:solidFill>
              <a:schemeClr val="bg1">
                <a:alpha val="0"/>
              </a:schemeClr>
            </a:solidFill>
            <a:ln w="22225">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457181"/>
              <a:endParaRPr lang="en-US" dirty="0">
                <a:latin typeface="Arial" panose="020B0604020202020204" pitchFamily="34" charset="0"/>
                <a:cs typeface="Arial" panose="020B0604020202020204" pitchFamily="34" charset="0"/>
              </a:endParaRPr>
            </a:p>
          </p:txBody>
        </p:sp>
        <p:grpSp>
          <p:nvGrpSpPr>
            <p:cNvPr id="119" name="Group 118"/>
            <p:cNvGrpSpPr/>
            <p:nvPr/>
          </p:nvGrpSpPr>
          <p:grpSpPr>
            <a:xfrm>
              <a:off x="1242551" y="1222759"/>
              <a:ext cx="2896167" cy="2859909"/>
              <a:chOff x="357188" y="1222758"/>
              <a:chExt cx="2896167" cy="2859909"/>
            </a:xfrm>
          </p:grpSpPr>
          <p:sp>
            <p:nvSpPr>
              <p:cNvPr id="120" name="Arc 119"/>
              <p:cNvSpPr/>
              <p:nvPr/>
            </p:nvSpPr>
            <p:spPr>
              <a:xfrm>
                <a:off x="357188" y="1222758"/>
                <a:ext cx="2859909" cy="2859909"/>
              </a:xfrm>
              <a:prstGeom prst="arc">
                <a:avLst>
                  <a:gd name="adj1" fmla="val 13399582"/>
                  <a:gd name="adj2" fmla="val 21122167"/>
                </a:avLst>
              </a:prstGeom>
              <a:noFill/>
              <a:ln w="19050" cmpd="sng">
                <a:solidFill>
                  <a:schemeClr val="bg1"/>
                </a:solidFill>
                <a:headEnd type="none"/>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121" name="Donut 120"/>
              <p:cNvSpPr>
                <a:spLocks noChangeAspect="1"/>
              </p:cNvSpPr>
              <p:nvPr/>
            </p:nvSpPr>
            <p:spPr>
              <a:xfrm rot="16093699">
                <a:off x="662312" y="1649830"/>
                <a:ext cx="112568" cy="112570"/>
              </a:xfrm>
              <a:prstGeom prst="donut">
                <a:avLst>
                  <a:gd name="adj" fmla="val 20184"/>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22" name="Donut 121"/>
              <p:cNvSpPr>
                <a:spLocks noChangeAspect="1"/>
              </p:cNvSpPr>
              <p:nvPr/>
            </p:nvSpPr>
            <p:spPr>
              <a:xfrm rot="16093699">
                <a:off x="3140786" y="2438196"/>
                <a:ext cx="112568" cy="112570"/>
              </a:xfrm>
              <a:prstGeom prst="donut">
                <a:avLst>
                  <a:gd name="adj" fmla="val 20184"/>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grpSp>
      </p:grpSp>
      <p:grpSp>
        <p:nvGrpSpPr>
          <p:cNvPr id="123" name="Group 122"/>
          <p:cNvGrpSpPr/>
          <p:nvPr/>
        </p:nvGrpSpPr>
        <p:grpSpPr>
          <a:xfrm>
            <a:off x="6905666" y="1393283"/>
            <a:ext cx="1683977" cy="1683976"/>
            <a:chOff x="7088536" y="1230876"/>
            <a:chExt cx="1683977" cy="1683976"/>
          </a:xfrm>
        </p:grpSpPr>
        <p:grpSp>
          <p:nvGrpSpPr>
            <p:cNvPr id="124" name="Group 123"/>
            <p:cNvGrpSpPr/>
            <p:nvPr/>
          </p:nvGrpSpPr>
          <p:grpSpPr>
            <a:xfrm>
              <a:off x="7088536" y="1230876"/>
              <a:ext cx="1683977" cy="1683976"/>
              <a:chOff x="7069200" y="1257483"/>
              <a:chExt cx="1683977" cy="1683976"/>
            </a:xfrm>
          </p:grpSpPr>
          <p:sp>
            <p:nvSpPr>
              <p:cNvPr id="126" name="Oval 125"/>
              <p:cNvSpPr>
                <a:spLocks noChangeAspect="1"/>
              </p:cNvSpPr>
              <p:nvPr/>
            </p:nvSpPr>
            <p:spPr>
              <a:xfrm>
                <a:off x="7069201" y="1257483"/>
                <a:ext cx="1683976" cy="1683976"/>
              </a:xfrm>
              <a:prstGeom prst="ellipse">
                <a:avLst/>
              </a:prstGeom>
              <a:solidFill>
                <a:schemeClr val="bg1">
                  <a:alpha val="80000"/>
                </a:schemeClr>
              </a:solidFill>
              <a:ln w="50800">
                <a:solidFill>
                  <a:schemeClr val="tx2"/>
                </a:solidFill>
              </a:ln>
              <a:effectLst/>
            </p:spPr>
            <p:style>
              <a:lnRef idx="1">
                <a:schemeClr val="accent5"/>
              </a:lnRef>
              <a:fillRef idx="3">
                <a:schemeClr val="accent5"/>
              </a:fillRef>
              <a:effectRef idx="2">
                <a:schemeClr val="accent5"/>
              </a:effectRef>
              <a:fontRef idx="minor">
                <a:schemeClr val="lt1"/>
              </a:fontRef>
            </p:style>
            <p:txBody>
              <a:bodyPr lIns="68520" tIns="34263" rIns="68520" bIns="34263" rtlCol="0" anchor="ctr"/>
              <a:lstStyle/>
              <a:p>
                <a:pPr algn="ctr" defTabSz="684640"/>
                <a:endParaRPr lang="en-US" dirty="0">
                  <a:solidFill>
                    <a:srgbClr val="FFFFFF"/>
                  </a:solidFill>
                  <a:latin typeface="Arial" panose="020B0604020202020204" pitchFamily="34" charset="0"/>
                  <a:cs typeface="Arial" panose="020B0604020202020204" pitchFamily="34" charset="0"/>
                </a:endParaRPr>
              </a:p>
            </p:txBody>
          </p:sp>
          <p:grpSp>
            <p:nvGrpSpPr>
              <p:cNvPr id="182" name="Group 181"/>
              <p:cNvGrpSpPr/>
              <p:nvPr/>
            </p:nvGrpSpPr>
            <p:grpSpPr>
              <a:xfrm>
                <a:off x="7069200" y="2062303"/>
                <a:ext cx="1683977" cy="628484"/>
                <a:chOff x="6715217" y="2254941"/>
                <a:chExt cx="1683977" cy="628484"/>
              </a:xfrm>
            </p:grpSpPr>
            <p:sp>
              <p:nvSpPr>
                <p:cNvPr id="184" name="TextBox 183"/>
                <p:cNvSpPr txBox="1"/>
                <p:nvPr/>
              </p:nvSpPr>
              <p:spPr>
                <a:xfrm>
                  <a:off x="6715217" y="2275566"/>
                  <a:ext cx="1683977" cy="607859"/>
                </a:xfrm>
                <a:prstGeom prst="rect">
                  <a:avLst/>
                </a:prstGeom>
                <a:noFill/>
              </p:spPr>
              <p:txBody>
                <a:bodyPr wrap="square" rtlCol="0">
                  <a:spAutoFit/>
                </a:bodyPr>
                <a:lstStyle/>
                <a:p>
                  <a:pPr algn="ctr">
                    <a:spcAft>
                      <a:spcPts val="300"/>
                    </a:spcAft>
                  </a:pPr>
                  <a:r>
                    <a:rPr lang="en-US" sz="1100" dirty="0">
                      <a:solidFill>
                        <a:schemeClr val="tx1">
                          <a:lumMod val="75000"/>
                        </a:schemeClr>
                      </a:solidFill>
                      <a:latin typeface="Arial" panose="020B0604020202020204" pitchFamily="34" charset="0"/>
                      <a:cs typeface="Arial" panose="020B0604020202020204" pitchFamily="34" charset="0"/>
                    </a:rPr>
                    <a:t>Starbucks Apps</a:t>
                  </a:r>
                </a:p>
                <a:p>
                  <a:pPr algn="ctr"/>
                  <a:r>
                    <a:rPr lang="en-US" sz="1000" dirty="0">
                      <a:solidFill>
                        <a:schemeClr val="tx2"/>
                      </a:solidFill>
                      <a:latin typeface="Arial" panose="020B0604020202020204" pitchFamily="34" charset="0"/>
                      <a:cs typeface="Arial" panose="020B0604020202020204" pitchFamily="34" charset="0"/>
                    </a:rPr>
                    <a:t>Order Ahead</a:t>
                  </a:r>
                </a:p>
                <a:p>
                  <a:pPr algn="ctr"/>
                  <a:r>
                    <a:rPr lang="en-US" sz="1000" dirty="0">
                      <a:solidFill>
                        <a:schemeClr val="tx2"/>
                      </a:solidFill>
                      <a:latin typeface="Arial" panose="020B0604020202020204" pitchFamily="34" charset="0"/>
                      <a:cs typeface="Arial" panose="020B0604020202020204" pitchFamily="34" charset="0"/>
                    </a:rPr>
                    <a:t>Skip the Line</a:t>
                  </a:r>
                </a:p>
              </p:txBody>
            </p:sp>
            <p:cxnSp>
              <p:nvCxnSpPr>
                <p:cNvPr id="189" name="Straight Connector 188"/>
                <p:cNvCxnSpPr/>
                <p:nvPr/>
              </p:nvCxnSpPr>
              <p:spPr>
                <a:xfrm flipV="1">
                  <a:off x="7105126" y="2254941"/>
                  <a:ext cx="904161" cy="1554"/>
                </a:xfrm>
                <a:prstGeom prst="line">
                  <a:avLst/>
                </a:prstGeom>
                <a:noFill/>
                <a:ln>
                  <a:solidFill>
                    <a:srgbClr val="676767"/>
                  </a:solidFill>
                  <a:headEnd type="none"/>
                </a:ln>
                <a:effectLst/>
              </p:spPr>
              <p:style>
                <a:lnRef idx="1">
                  <a:schemeClr val="accent5"/>
                </a:lnRef>
                <a:fillRef idx="3">
                  <a:schemeClr val="accent5"/>
                </a:fillRef>
                <a:effectRef idx="2">
                  <a:schemeClr val="accent5"/>
                </a:effectRef>
                <a:fontRef idx="minor">
                  <a:schemeClr val="lt1"/>
                </a:fontRef>
              </p:style>
            </p:cxnSp>
          </p:grpSp>
        </p:grpSp>
        <p:pic>
          <p:nvPicPr>
            <p:cNvPr id="125" name="Picture 12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22357" y="1330287"/>
              <a:ext cx="616336" cy="616334"/>
            </a:xfrm>
            <a:prstGeom prst="rect">
              <a:avLst/>
            </a:prstGeom>
          </p:spPr>
        </p:pic>
      </p:grpSp>
      <p:grpSp>
        <p:nvGrpSpPr>
          <p:cNvPr id="190" name="Group 189"/>
          <p:cNvGrpSpPr>
            <a:grpSpLocks noChangeAspect="1"/>
          </p:cNvGrpSpPr>
          <p:nvPr/>
        </p:nvGrpSpPr>
        <p:grpSpPr>
          <a:xfrm rot="15312500">
            <a:off x="1946391" y="2572136"/>
            <a:ext cx="2005500" cy="1980391"/>
            <a:chOff x="1242551" y="1222758"/>
            <a:chExt cx="2896167" cy="2859911"/>
          </a:xfrm>
        </p:grpSpPr>
        <p:sp>
          <p:nvSpPr>
            <p:cNvPr id="191" name="Rounded Rectangle 190"/>
            <p:cNvSpPr/>
            <p:nvPr/>
          </p:nvSpPr>
          <p:spPr>
            <a:xfrm>
              <a:off x="1260680" y="1222758"/>
              <a:ext cx="2859909" cy="2859911"/>
            </a:xfrm>
            <a:prstGeom prst="roundRect">
              <a:avLst>
                <a:gd name="adj" fmla="val 50000"/>
              </a:avLst>
            </a:prstGeom>
            <a:solidFill>
              <a:schemeClr val="bg1">
                <a:alpha val="0"/>
              </a:schemeClr>
            </a:solidFill>
            <a:ln w="22225">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457181"/>
              <a:endParaRPr lang="en-US" dirty="0">
                <a:latin typeface="Arial" panose="020B0604020202020204" pitchFamily="34" charset="0"/>
                <a:cs typeface="Arial" panose="020B0604020202020204" pitchFamily="34" charset="0"/>
              </a:endParaRPr>
            </a:p>
          </p:txBody>
        </p:sp>
        <p:grpSp>
          <p:nvGrpSpPr>
            <p:cNvPr id="192" name="Group 191"/>
            <p:cNvGrpSpPr/>
            <p:nvPr/>
          </p:nvGrpSpPr>
          <p:grpSpPr>
            <a:xfrm>
              <a:off x="1242551" y="1222759"/>
              <a:ext cx="2896167" cy="2859909"/>
              <a:chOff x="357188" y="1222758"/>
              <a:chExt cx="2896167" cy="2859909"/>
            </a:xfrm>
          </p:grpSpPr>
          <p:sp>
            <p:nvSpPr>
              <p:cNvPr id="193" name="Arc 192"/>
              <p:cNvSpPr/>
              <p:nvPr/>
            </p:nvSpPr>
            <p:spPr>
              <a:xfrm>
                <a:off x="357188" y="1222758"/>
                <a:ext cx="2859909" cy="2859909"/>
              </a:xfrm>
              <a:prstGeom prst="arc">
                <a:avLst>
                  <a:gd name="adj1" fmla="val 13399582"/>
                  <a:gd name="adj2" fmla="val 21122167"/>
                </a:avLst>
              </a:prstGeom>
              <a:noFill/>
              <a:ln w="19050" cmpd="sng">
                <a:solidFill>
                  <a:schemeClr val="bg1"/>
                </a:solidFill>
                <a:headEnd type="none"/>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solidFill>
                    <a:schemeClr val="lt1"/>
                  </a:solidFill>
                  <a:latin typeface="Arial" panose="020B0604020202020204" pitchFamily="34" charset="0"/>
                  <a:cs typeface="Arial" panose="020B0604020202020204" pitchFamily="34" charset="0"/>
                </a:endParaRPr>
              </a:p>
            </p:txBody>
          </p:sp>
          <p:sp>
            <p:nvSpPr>
              <p:cNvPr id="194" name="Donut 193"/>
              <p:cNvSpPr>
                <a:spLocks noChangeAspect="1"/>
              </p:cNvSpPr>
              <p:nvPr/>
            </p:nvSpPr>
            <p:spPr>
              <a:xfrm rot="16093699">
                <a:off x="662312" y="1649830"/>
                <a:ext cx="112568" cy="112570"/>
              </a:xfrm>
              <a:prstGeom prst="donut">
                <a:avLst>
                  <a:gd name="adj" fmla="val 20184"/>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95" name="Donut 194"/>
              <p:cNvSpPr>
                <a:spLocks noChangeAspect="1"/>
              </p:cNvSpPr>
              <p:nvPr/>
            </p:nvSpPr>
            <p:spPr>
              <a:xfrm rot="16093699">
                <a:off x="3140786" y="2438196"/>
                <a:ext cx="112568" cy="112570"/>
              </a:xfrm>
              <a:prstGeom prst="donut">
                <a:avLst>
                  <a:gd name="adj" fmla="val 20184"/>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46766377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900"/>
                                        <p:tgtEl>
                                          <p:spTgt spid="80"/>
                                        </p:tgtEl>
                                      </p:cBhvr>
                                    </p:animEffect>
                                  </p:childTnLst>
                                </p:cTn>
                              </p:par>
                              <p:par>
                                <p:cTn id="8" presetID="8" presetClass="emph" presetSubtype="0" fill="hold" nodeType="withEffect">
                                  <p:stCondLst>
                                    <p:cond delay="0"/>
                                  </p:stCondLst>
                                  <p:childTnLst>
                                    <p:animRot by="5400000">
                                      <p:cBhvr>
                                        <p:cTn id="9" dur="800" fill="hold"/>
                                        <p:tgtEl>
                                          <p:spTgt spid="80"/>
                                        </p:tgtEl>
                                        <p:attrNameLst>
                                          <p:attrName>r</p:attrName>
                                        </p:attrNameLst>
                                      </p:cBhvr>
                                    </p:animRot>
                                  </p:childTnLst>
                                </p:cTn>
                              </p:par>
                              <p:par>
                                <p:cTn id="10" presetID="10" presetClass="entr" presetSubtype="0" fill="hold" nodeType="with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childTnLst>
                          </p:cTn>
                        </p:par>
                        <p:par>
                          <p:cTn id="13" fill="hold">
                            <p:stCondLst>
                              <p:cond delay="900"/>
                            </p:stCondLst>
                            <p:childTnLst>
                              <p:par>
                                <p:cTn id="14" presetID="10" presetClass="entr" presetSubtype="0" fill="hold" nodeType="after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fade">
                                      <p:cBhvr>
                                        <p:cTn id="16" dur="900"/>
                                        <p:tgtEl>
                                          <p:spTgt spid="98"/>
                                        </p:tgtEl>
                                      </p:cBhvr>
                                    </p:animEffect>
                                  </p:childTnLst>
                                </p:cTn>
                              </p:par>
                              <p:par>
                                <p:cTn id="17" presetID="8" presetClass="emph" presetSubtype="0" fill="hold" nodeType="withEffect">
                                  <p:stCondLst>
                                    <p:cond delay="0"/>
                                  </p:stCondLst>
                                  <p:childTnLst>
                                    <p:animRot by="5400000">
                                      <p:cBhvr>
                                        <p:cTn id="18" dur="800" fill="hold"/>
                                        <p:tgtEl>
                                          <p:spTgt spid="98"/>
                                        </p:tgtEl>
                                        <p:attrNameLst>
                                          <p:attrName>r</p:attrName>
                                        </p:attrNameLst>
                                      </p:cBhvr>
                                    </p:animRot>
                                  </p:childTnLst>
                                </p:cTn>
                              </p:par>
                              <p:par>
                                <p:cTn id="19" presetID="10" presetClass="entr" presetSubtype="0" fill="hold" nodeType="withEffect">
                                  <p:stCondLst>
                                    <p:cond delay="0"/>
                                  </p:stCondLst>
                                  <p:childTnLst>
                                    <p:set>
                                      <p:cBhvr>
                                        <p:cTn id="20" dur="1" fill="hold">
                                          <p:stCondLst>
                                            <p:cond delay="0"/>
                                          </p:stCondLst>
                                        </p:cTn>
                                        <p:tgtEl>
                                          <p:spTgt spid="104"/>
                                        </p:tgtEl>
                                        <p:attrNameLst>
                                          <p:attrName>style.visibility</p:attrName>
                                        </p:attrNameLst>
                                      </p:cBhvr>
                                      <p:to>
                                        <p:strVal val="visible"/>
                                      </p:to>
                                    </p:set>
                                    <p:animEffect transition="in" filter="fade">
                                      <p:cBhvr>
                                        <p:cTn id="21" dur="500"/>
                                        <p:tgtEl>
                                          <p:spTgt spid="104"/>
                                        </p:tgtEl>
                                      </p:cBhvr>
                                    </p:animEffect>
                                  </p:childTnLst>
                                </p:cTn>
                              </p:par>
                            </p:childTnLst>
                          </p:cTn>
                        </p:par>
                        <p:par>
                          <p:cTn id="22" fill="hold">
                            <p:stCondLst>
                              <p:cond delay="1800"/>
                            </p:stCondLst>
                            <p:childTnLst>
                              <p:par>
                                <p:cTn id="23" presetID="10" presetClass="entr" presetSubtype="0" fill="hold" nodeType="after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fade">
                                      <p:cBhvr>
                                        <p:cTn id="25" dur="900"/>
                                        <p:tgtEl>
                                          <p:spTgt spid="117"/>
                                        </p:tgtEl>
                                      </p:cBhvr>
                                    </p:animEffect>
                                  </p:childTnLst>
                                </p:cTn>
                              </p:par>
                              <p:par>
                                <p:cTn id="26" presetID="8" presetClass="emph" presetSubtype="0" fill="hold" nodeType="withEffect">
                                  <p:stCondLst>
                                    <p:cond delay="0"/>
                                  </p:stCondLst>
                                  <p:childTnLst>
                                    <p:animRot by="5400000">
                                      <p:cBhvr>
                                        <p:cTn id="27" dur="800" fill="hold"/>
                                        <p:tgtEl>
                                          <p:spTgt spid="117"/>
                                        </p:tgtEl>
                                        <p:attrNameLst>
                                          <p:attrName>r</p:attrName>
                                        </p:attrNameLst>
                                      </p:cBhvr>
                                    </p:animRot>
                                  </p:childTnLst>
                                </p:cTn>
                              </p:par>
                              <p:par>
                                <p:cTn id="28" presetID="10" presetClass="entr" presetSubtype="0" fill="hold" nodeType="with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fade">
                                      <p:cBhvr>
                                        <p:cTn id="30" dur="500"/>
                                        <p:tgtEl>
                                          <p:spTgt spid="123"/>
                                        </p:tgtEl>
                                      </p:cBhvr>
                                    </p:animEffect>
                                  </p:childTnLst>
                                </p:cTn>
                              </p:par>
                            </p:childTnLst>
                          </p:cTn>
                        </p:par>
                        <p:par>
                          <p:cTn id="31" fill="hold">
                            <p:stCondLst>
                              <p:cond delay="2700"/>
                            </p:stCondLst>
                            <p:childTnLst>
                              <p:par>
                                <p:cTn id="32" presetID="10" presetClass="entr" presetSubtype="0" fill="hold" nodeType="afterEffect">
                                  <p:stCondLst>
                                    <p:cond delay="0"/>
                                  </p:stCondLst>
                                  <p:childTnLst>
                                    <p:set>
                                      <p:cBhvr>
                                        <p:cTn id="33" dur="1" fill="hold">
                                          <p:stCondLst>
                                            <p:cond delay="0"/>
                                          </p:stCondLst>
                                        </p:cTn>
                                        <p:tgtEl>
                                          <p:spTgt spid="190"/>
                                        </p:tgtEl>
                                        <p:attrNameLst>
                                          <p:attrName>style.visibility</p:attrName>
                                        </p:attrNameLst>
                                      </p:cBhvr>
                                      <p:to>
                                        <p:strVal val="visible"/>
                                      </p:to>
                                    </p:set>
                                    <p:animEffect transition="in" filter="fade">
                                      <p:cBhvr>
                                        <p:cTn id="34" dur="900"/>
                                        <p:tgtEl>
                                          <p:spTgt spid="190"/>
                                        </p:tgtEl>
                                      </p:cBhvr>
                                    </p:animEffect>
                                  </p:childTnLst>
                                </p:cTn>
                              </p:par>
                              <p:par>
                                <p:cTn id="35" presetID="8" presetClass="emph" presetSubtype="0" fill="hold" nodeType="withEffect">
                                  <p:stCondLst>
                                    <p:cond delay="0"/>
                                  </p:stCondLst>
                                  <p:childTnLst>
                                    <p:animRot by="5400000">
                                      <p:cBhvr>
                                        <p:cTn id="36" dur="800" fill="hold"/>
                                        <p:tgtEl>
                                          <p:spTgt spid="190"/>
                                        </p:tgtEl>
                                        <p:attrNameLst>
                                          <p:attrName>r</p:attrName>
                                        </p:attrNameLst>
                                      </p:cBhvr>
                                    </p:animRot>
                                  </p:childTnLst>
                                </p:cTn>
                              </p:par>
                              <p:par>
                                <p:cTn id="37" presetID="10" presetClass="entr" presetSubtype="0" fill="hold" nodeType="with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500"/>
                                        <p:tgtEl>
                                          <p:spTgt spid="92"/>
                                        </p:tgtEl>
                                      </p:cBhvr>
                                    </p:animEffect>
                                  </p:childTnLst>
                                </p:cTn>
                              </p:par>
                              <p:par>
                                <p:cTn id="40" presetID="10" presetClass="entr" presetSubtype="0" fill="hold" nodeType="withEffect">
                                  <p:stCondLst>
                                    <p:cond delay="0"/>
                                  </p:stCondLst>
                                  <p:childTnLst>
                                    <p:set>
                                      <p:cBhvr>
                                        <p:cTn id="41" dur="1" fill="hold">
                                          <p:stCondLst>
                                            <p:cond delay="0"/>
                                          </p:stCondLst>
                                        </p:cTn>
                                        <p:tgtEl>
                                          <p:spTgt spid="110"/>
                                        </p:tgtEl>
                                        <p:attrNameLst>
                                          <p:attrName>style.visibility</p:attrName>
                                        </p:attrNameLst>
                                      </p:cBhvr>
                                      <p:to>
                                        <p:strVal val="visible"/>
                                      </p:to>
                                    </p:set>
                                    <p:animEffect transition="in" filter="fade">
                                      <p:cBhvr>
                                        <p:cTn id="4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93" y="253152"/>
            <a:ext cx="8345488" cy="731837"/>
          </a:xfrm>
        </p:spPr>
        <p:txBody>
          <a:bodyPr/>
          <a:lstStyle/>
          <a:p>
            <a:r>
              <a:rPr lang="en-US" b="0" dirty="0">
                <a:solidFill>
                  <a:srgbClr val="31444C"/>
                </a:solidFill>
                <a:latin typeface="Arial" panose="020B0604020202020204" pitchFamily="34" charset="0"/>
                <a:cs typeface="Arial" panose="020B0604020202020204" pitchFamily="34" charset="0"/>
              </a:rPr>
              <a:t>Digital Transformation — A Broad Perspective</a:t>
            </a:r>
          </a:p>
        </p:txBody>
      </p:sp>
      <p:grpSp>
        <p:nvGrpSpPr>
          <p:cNvPr id="95" name="Group 94"/>
          <p:cNvGrpSpPr/>
          <p:nvPr/>
        </p:nvGrpSpPr>
        <p:grpSpPr>
          <a:xfrm>
            <a:off x="747093" y="1695683"/>
            <a:ext cx="7644172" cy="2463208"/>
            <a:chOff x="747093" y="1133598"/>
            <a:chExt cx="7644172" cy="2849737"/>
          </a:xfrm>
        </p:grpSpPr>
        <p:sp>
          <p:nvSpPr>
            <p:cNvPr id="4" name="Rectangle 3"/>
            <p:cNvSpPr>
              <a:spLocks/>
            </p:cNvSpPr>
            <p:nvPr/>
          </p:nvSpPr>
          <p:spPr>
            <a:xfrm>
              <a:off x="747093" y="1133598"/>
              <a:ext cx="7644172" cy="2849737"/>
            </a:xfrm>
            <a:prstGeom prst="rect">
              <a:avLst/>
            </a:prstGeom>
            <a:solidFill>
              <a:schemeClr val="tx2"/>
            </a:solidFill>
            <a:ln>
              <a:noFill/>
            </a:ln>
          </p:spPr>
          <p:style>
            <a:lnRef idx="1">
              <a:schemeClr val="accent6"/>
            </a:lnRef>
            <a:fillRef idx="3">
              <a:schemeClr val="accent6"/>
            </a:fillRef>
            <a:effectRef idx="2">
              <a:schemeClr val="accent6"/>
            </a:effectRef>
            <a:fontRef idx="minor">
              <a:schemeClr val="lt1"/>
            </a:fontRef>
          </p:style>
          <p:txBody>
            <a:bodyPr vert="horz" wrap="square" lIns="91430" tIns="45715" rIns="91430" bIns="45715" numCol="1" anchor="t" anchorCtr="0" compatLnSpc="1">
              <a:prstTxWarp prst="textNoShape">
                <a:avLst/>
              </a:prstTxWarp>
            </a:bodyPr>
            <a:lstStyle/>
            <a:p>
              <a:pPr defTabSz="457067"/>
              <a:endParaRPr lang="en-US" sz="1600" strike="sngStrike" kern="0" dirty="0">
                <a:solidFill>
                  <a:srgbClr val="FFFFFF"/>
                </a:solidFill>
                <a:latin typeface="Arial" panose="020B0604020202020204" pitchFamily="34" charset="0"/>
                <a:cs typeface="Arial" panose="020B0604020202020204" pitchFamily="34" charset="0"/>
              </a:endParaRPr>
            </a:p>
          </p:txBody>
        </p:sp>
        <p:sp>
          <p:nvSpPr>
            <p:cNvPr id="5" name="Rectangle 4"/>
            <p:cNvSpPr/>
            <p:nvPr/>
          </p:nvSpPr>
          <p:spPr>
            <a:xfrm>
              <a:off x="5640401" y="2955474"/>
              <a:ext cx="2680019" cy="818968"/>
            </a:xfrm>
            <a:prstGeom prst="rect">
              <a:avLst/>
            </a:prstGeom>
          </p:spPr>
          <p:txBody>
            <a:bodyPr wrap="square" anchor="ctr">
              <a:spAutoFit/>
            </a:bodyPr>
            <a:lstStyle/>
            <a:p>
              <a:pPr algn="ctr" defTabSz="457067">
                <a:defRPr/>
              </a:pPr>
              <a:r>
                <a:rPr lang="en-US" sz="2000" kern="0" dirty="0">
                  <a:solidFill>
                    <a:srgbClr val="FFFFFF"/>
                  </a:solidFill>
                  <a:latin typeface="Arial" panose="020B0604020202020204" pitchFamily="34" charset="0"/>
                  <a:cs typeface="Arial" panose="020B0604020202020204" pitchFamily="34" charset="0"/>
                </a:rPr>
                <a:t>Business </a:t>
              </a:r>
              <a:br>
                <a:rPr lang="en-US" sz="2000" kern="0" dirty="0">
                  <a:solidFill>
                    <a:srgbClr val="FFFFFF"/>
                  </a:solidFill>
                  <a:latin typeface="Arial" panose="020B0604020202020204" pitchFamily="34" charset="0"/>
                  <a:cs typeface="Arial" panose="020B0604020202020204" pitchFamily="34" charset="0"/>
                </a:rPr>
              </a:br>
              <a:r>
                <a:rPr lang="en-US" sz="2000" kern="0" dirty="0">
                  <a:solidFill>
                    <a:srgbClr val="FFFFFF"/>
                  </a:solidFill>
                  <a:latin typeface="Arial" panose="020B0604020202020204" pitchFamily="34" charset="0"/>
                  <a:cs typeface="Arial" panose="020B0604020202020204" pitchFamily="34" charset="0"/>
                </a:rPr>
                <a:t>Outcomes</a:t>
              </a:r>
            </a:p>
          </p:txBody>
        </p:sp>
        <p:cxnSp>
          <p:nvCxnSpPr>
            <p:cNvPr id="6" name="Straight Connector 5"/>
            <p:cNvCxnSpPr/>
            <p:nvPr/>
          </p:nvCxnSpPr>
          <p:spPr>
            <a:xfrm flipH="1">
              <a:off x="5969078" y="2808696"/>
              <a:ext cx="2075832" cy="0"/>
            </a:xfrm>
            <a:prstGeom prst="line">
              <a:avLst/>
            </a:prstGeom>
            <a:ln w="12700" cap="rnd" cmpd="sng">
              <a:solidFill>
                <a:srgbClr val="FFFFFF"/>
              </a:solidFill>
              <a:prstDash val="sysDot"/>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6462689" y="1520127"/>
              <a:ext cx="1180760" cy="1138908"/>
              <a:chOff x="8428000" y="2156375"/>
              <a:chExt cx="1391942" cy="1342604"/>
            </a:xfrm>
          </p:grpSpPr>
          <p:sp>
            <p:nvSpPr>
              <p:cNvPr id="8" name="Freeform 37"/>
              <p:cNvSpPr>
                <a:spLocks noChangeAspect="1" noEditPoints="1"/>
              </p:cNvSpPr>
              <p:nvPr/>
            </p:nvSpPr>
            <p:spPr bwMode="auto">
              <a:xfrm>
                <a:off x="8985849" y="2156375"/>
                <a:ext cx="261712" cy="336658"/>
              </a:xfrm>
              <a:custGeom>
                <a:avLst/>
                <a:gdLst/>
                <a:ahLst/>
                <a:cxnLst>
                  <a:cxn ang="0">
                    <a:pos x="322" y="319"/>
                  </a:cxn>
                  <a:cxn ang="0">
                    <a:pos x="291" y="73"/>
                  </a:cxn>
                  <a:cxn ang="0">
                    <a:pos x="291" y="565"/>
                  </a:cxn>
                  <a:cxn ang="0">
                    <a:pos x="98" y="319"/>
                  </a:cxn>
                  <a:cxn ang="0">
                    <a:pos x="97" y="0"/>
                  </a:cxn>
                  <a:cxn ang="0">
                    <a:pos x="97" y="638"/>
                  </a:cxn>
                  <a:cxn ang="0">
                    <a:pos x="98" y="319"/>
                  </a:cxn>
                  <a:cxn ang="0">
                    <a:pos x="1056" y="319"/>
                  </a:cxn>
                  <a:cxn ang="0">
                    <a:pos x="887" y="109"/>
                  </a:cxn>
                  <a:cxn ang="0">
                    <a:pos x="887" y="529"/>
                  </a:cxn>
                  <a:cxn ang="0">
                    <a:pos x="759" y="477"/>
                  </a:cxn>
                  <a:cxn ang="0">
                    <a:pos x="636" y="120"/>
                  </a:cxn>
                  <a:cxn ang="0">
                    <a:pos x="514" y="477"/>
                  </a:cxn>
                  <a:cxn ang="0">
                    <a:pos x="164" y="1475"/>
                  </a:cxn>
                  <a:cxn ang="0">
                    <a:pos x="342" y="1315"/>
                  </a:cxn>
                  <a:cxn ang="0">
                    <a:pos x="987" y="1475"/>
                  </a:cxn>
                  <a:cxn ang="0">
                    <a:pos x="807" y="615"/>
                  </a:cxn>
                  <a:cxn ang="0">
                    <a:pos x="621" y="519"/>
                  </a:cxn>
                  <a:cxn ang="0">
                    <a:pos x="652" y="519"/>
                  </a:cxn>
                  <a:cxn ang="0">
                    <a:pos x="589" y="609"/>
                  </a:cxn>
                  <a:cxn ang="0">
                    <a:pos x="547" y="728"/>
                  </a:cxn>
                  <a:cxn ang="0">
                    <a:pos x="569" y="718"/>
                  </a:cxn>
                  <a:cxn ang="0">
                    <a:pos x="753" y="808"/>
                  </a:cxn>
                  <a:cxn ang="0">
                    <a:pos x="547" y="728"/>
                  </a:cxn>
                  <a:cxn ang="0">
                    <a:pos x="380" y="1206"/>
                  </a:cxn>
                  <a:cxn ang="0">
                    <a:pos x="861" y="1116"/>
                  </a:cxn>
                  <a:cxn ang="0">
                    <a:pos x="450" y="1007"/>
                  </a:cxn>
                  <a:cxn ang="0">
                    <a:pos x="792" y="917"/>
                  </a:cxn>
                  <a:cxn ang="0">
                    <a:pos x="450" y="1007"/>
                  </a:cxn>
                  <a:cxn ang="0">
                    <a:pos x="1088" y="33"/>
                  </a:cxn>
                  <a:cxn ang="0">
                    <a:pos x="1114" y="561"/>
                  </a:cxn>
                  <a:cxn ang="0">
                    <a:pos x="1176" y="638"/>
                  </a:cxn>
                  <a:cxn ang="0">
                    <a:pos x="1272" y="319"/>
                  </a:cxn>
                </a:cxnLst>
                <a:rect l="0" t="0" r="r" b="b"/>
                <a:pathLst>
                  <a:path w="1272" h="1475">
                    <a:moveTo>
                      <a:pt x="386" y="529"/>
                    </a:moveTo>
                    <a:cubicBezTo>
                      <a:pt x="345" y="466"/>
                      <a:pt x="322" y="394"/>
                      <a:pt x="322" y="319"/>
                    </a:cubicBezTo>
                    <a:cubicBezTo>
                      <a:pt x="322" y="244"/>
                      <a:pt x="345" y="172"/>
                      <a:pt x="386" y="109"/>
                    </a:cubicBezTo>
                    <a:cubicBezTo>
                      <a:pt x="291" y="73"/>
                      <a:pt x="291" y="73"/>
                      <a:pt x="291" y="73"/>
                    </a:cubicBezTo>
                    <a:cubicBezTo>
                      <a:pt x="243" y="147"/>
                      <a:pt x="217" y="231"/>
                      <a:pt x="217" y="319"/>
                    </a:cubicBezTo>
                    <a:cubicBezTo>
                      <a:pt x="217" y="407"/>
                      <a:pt x="243" y="491"/>
                      <a:pt x="291" y="565"/>
                    </a:cubicBezTo>
                    <a:lnTo>
                      <a:pt x="386" y="529"/>
                    </a:lnTo>
                    <a:close/>
                    <a:moveTo>
                      <a:pt x="98" y="319"/>
                    </a:moveTo>
                    <a:cubicBezTo>
                      <a:pt x="98" y="217"/>
                      <a:pt x="129" y="119"/>
                      <a:pt x="184" y="33"/>
                    </a:cubicBezTo>
                    <a:cubicBezTo>
                      <a:pt x="97" y="0"/>
                      <a:pt x="97" y="0"/>
                      <a:pt x="97" y="0"/>
                    </a:cubicBezTo>
                    <a:cubicBezTo>
                      <a:pt x="35" y="96"/>
                      <a:pt x="0" y="205"/>
                      <a:pt x="0" y="319"/>
                    </a:cubicBezTo>
                    <a:cubicBezTo>
                      <a:pt x="0" y="433"/>
                      <a:pt x="35" y="542"/>
                      <a:pt x="97" y="638"/>
                    </a:cubicBezTo>
                    <a:cubicBezTo>
                      <a:pt x="184" y="605"/>
                      <a:pt x="184" y="605"/>
                      <a:pt x="184" y="605"/>
                    </a:cubicBezTo>
                    <a:cubicBezTo>
                      <a:pt x="129" y="519"/>
                      <a:pt x="98" y="422"/>
                      <a:pt x="98" y="319"/>
                    </a:cubicBezTo>
                    <a:close/>
                    <a:moveTo>
                      <a:pt x="982" y="565"/>
                    </a:moveTo>
                    <a:cubicBezTo>
                      <a:pt x="1029" y="491"/>
                      <a:pt x="1056" y="407"/>
                      <a:pt x="1056" y="319"/>
                    </a:cubicBezTo>
                    <a:cubicBezTo>
                      <a:pt x="1056" y="231"/>
                      <a:pt x="1029" y="147"/>
                      <a:pt x="982" y="73"/>
                    </a:cubicBezTo>
                    <a:cubicBezTo>
                      <a:pt x="887" y="109"/>
                      <a:pt x="887" y="109"/>
                      <a:pt x="887" y="109"/>
                    </a:cubicBezTo>
                    <a:cubicBezTo>
                      <a:pt x="927" y="172"/>
                      <a:pt x="950" y="244"/>
                      <a:pt x="950" y="319"/>
                    </a:cubicBezTo>
                    <a:cubicBezTo>
                      <a:pt x="950" y="394"/>
                      <a:pt x="927" y="466"/>
                      <a:pt x="887" y="529"/>
                    </a:cubicBezTo>
                    <a:lnTo>
                      <a:pt x="982" y="565"/>
                    </a:lnTo>
                    <a:close/>
                    <a:moveTo>
                      <a:pt x="759" y="477"/>
                    </a:moveTo>
                    <a:cubicBezTo>
                      <a:pt x="806" y="441"/>
                      <a:pt x="836" y="384"/>
                      <a:pt x="836" y="320"/>
                    </a:cubicBezTo>
                    <a:cubicBezTo>
                      <a:pt x="836" y="210"/>
                      <a:pt x="747" y="120"/>
                      <a:pt x="636" y="120"/>
                    </a:cubicBezTo>
                    <a:cubicBezTo>
                      <a:pt x="526" y="120"/>
                      <a:pt x="437" y="210"/>
                      <a:pt x="437" y="320"/>
                    </a:cubicBezTo>
                    <a:cubicBezTo>
                      <a:pt x="437" y="384"/>
                      <a:pt x="467" y="441"/>
                      <a:pt x="514" y="477"/>
                    </a:cubicBezTo>
                    <a:cubicBezTo>
                      <a:pt x="407" y="783"/>
                      <a:pt x="407" y="783"/>
                      <a:pt x="407" y="783"/>
                    </a:cubicBezTo>
                    <a:cubicBezTo>
                      <a:pt x="164" y="1475"/>
                      <a:pt x="164" y="1475"/>
                      <a:pt x="164" y="1475"/>
                    </a:cubicBezTo>
                    <a:cubicBezTo>
                      <a:pt x="286" y="1475"/>
                      <a:pt x="286" y="1475"/>
                      <a:pt x="286" y="1475"/>
                    </a:cubicBezTo>
                    <a:cubicBezTo>
                      <a:pt x="342" y="1315"/>
                      <a:pt x="342" y="1315"/>
                      <a:pt x="342" y="1315"/>
                    </a:cubicBezTo>
                    <a:cubicBezTo>
                      <a:pt x="931" y="1315"/>
                      <a:pt x="931" y="1315"/>
                      <a:pt x="931" y="1315"/>
                    </a:cubicBezTo>
                    <a:cubicBezTo>
                      <a:pt x="987" y="1475"/>
                      <a:pt x="987" y="1475"/>
                      <a:pt x="987" y="1475"/>
                    </a:cubicBezTo>
                    <a:cubicBezTo>
                      <a:pt x="1109" y="1475"/>
                      <a:pt x="1109" y="1475"/>
                      <a:pt x="1109" y="1475"/>
                    </a:cubicBezTo>
                    <a:cubicBezTo>
                      <a:pt x="807" y="615"/>
                      <a:pt x="807" y="615"/>
                      <a:pt x="807" y="615"/>
                    </a:cubicBezTo>
                    <a:lnTo>
                      <a:pt x="759" y="477"/>
                    </a:lnTo>
                    <a:close/>
                    <a:moveTo>
                      <a:pt x="621" y="519"/>
                    </a:moveTo>
                    <a:cubicBezTo>
                      <a:pt x="626" y="519"/>
                      <a:pt x="631" y="520"/>
                      <a:pt x="636" y="520"/>
                    </a:cubicBezTo>
                    <a:cubicBezTo>
                      <a:pt x="642" y="520"/>
                      <a:pt x="647" y="519"/>
                      <a:pt x="652" y="519"/>
                    </a:cubicBezTo>
                    <a:cubicBezTo>
                      <a:pt x="684" y="609"/>
                      <a:pt x="684" y="609"/>
                      <a:pt x="684" y="609"/>
                    </a:cubicBezTo>
                    <a:cubicBezTo>
                      <a:pt x="589" y="609"/>
                      <a:pt x="589" y="609"/>
                      <a:pt x="589" y="609"/>
                    </a:cubicBezTo>
                    <a:lnTo>
                      <a:pt x="621" y="519"/>
                    </a:lnTo>
                    <a:close/>
                    <a:moveTo>
                      <a:pt x="547" y="728"/>
                    </a:moveTo>
                    <a:cubicBezTo>
                      <a:pt x="551" y="718"/>
                      <a:pt x="551" y="718"/>
                      <a:pt x="551" y="718"/>
                    </a:cubicBezTo>
                    <a:cubicBezTo>
                      <a:pt x="569" y="718"/>
                      <a:pt x="569" y="718"/>
                      <a:pt x="569" y="718"/>
                    </a:cubicBezTo>
                    <a:cubicBezTo>
                      <a:pt x="722" y="718"/>
                      <a:pt x="722" y="718"/>
                      <a:pt x="722" y="718"/>
                    </a:cubicBezTo>
                    <a:cubicBezTo>
                      <a:pt x="753" y="808"/>
                      <a:pt x="753" y="808"/>
                      <a:pt x="753" y="808"/>
                    </a:cubicBezTo>
                    <a:cubicBezTo>
                      <a:pt x="519" y="808"/>
                      <a:pt x="519" y="808"/>
                      <a:pt x="519" y="808"/>
                    </a:cubicBezTo>
                    <a:lnTo>
                      <a:pt x="547" y="728"/>
                    </a:lnTo>
                    <a:close/>
                    <a:moveTo>
                      <a:pt x="893" y="1206"/>
                    </a:moveTo>
                    <a:cubicBezTo>
                      <a:pt x="380" y="1206"/>
                      <a:pt x="380" y="1206"/>
                      <a:pt x="380" y="1206"/>
                    </a:cubicBezTo>
                    <a:cubicBezTo>
                      <a:pt x="411" y="1116"/>
                      <a:pt x="411" y="1116"/>
                      <a:pt x="411" y="1116"/>
                    </a:cubicBezTo>
                    <a:cubicBezTo>
                      <a:pt x="861" y="1116"/>
                      <a:pt x="861" y="1116"/>
                      <a:pt x="861" y="1116"/>
                    </a:cubicBezTo>
                    <a:lnTo>
                      <a:pt x="893" y="1206"/>
                    </a:lnTo>
                    <a:close/>
                    <a:moveTo>
                      <a:pt x="450" y="1007"/>
                    </a:moveTo>
                    <a:cubicBezTo>
                      <a:pt x="481" y="917"/>
                      <a:pt x="481" y="917"/>
                      <a:pt x="481" y="917"/>
                    </a:cubicBezTo>
                    <a:cubicBezTo>
                      <a:pt x="792" y="917"/>
                      <a:pt x="792" y="917"/>
                      <a:pt x="792" y="917"/>
                    </a:cubicBezTo>
                    <a:cubicBezTo>
                      <a:pt x="823" y="1007"/>
                      <a:pt x="823" y="1007"/>
                      <a:pt x="823" y="1007"/>
                    </a:cubicBezTo>
                    <a:lnTo>
                      <a:pt x="450" y="1007"/>
                    </a:lnTo>
                    <a:close/>
                    <a:moveTo>
                      <a:pt x="1176" y="0"/>
                    </a:moveTo>
                    <a:cubicBezTo>
                      <a:pt x="1088" y="33"/>
                      <a:pt x="1088" y="33"/>
                      <a:pt x="1088" y="33"/>
                    </a:cubicBezTo>
                    <a:cubicBezTo>
                      <a:pt x="1144" y="119"/>
                      <a:pt x="1175" y="217"/>
                      <a:pt x="1175" y="319"/>
                    </a:cubicBezTo>
                    <a:cubicBezTo>
                      <a:pt x="1175" y="404"/>
                      <a:pt x="1153" y="486"/>
                      <a:pt x="1114" y="561"/>
                    </a:cubicBezTo>
                    <a:cubicBezTo>
                      <a:pt x="1106" y="576"/>
                      <a:pt x="1098" y="591"/>
                      <a:pt x="1088" y="605"/>
                    </a:cubicBezTo>
                    <a:cubicBezTo>
                      <a:pt x="1176" y="638"/>
                      <a:pt x="1176" y="638"/>
                      <a:pt x="1176" y="638"/>
                    </a:cubicBezTo>
                    <a:cubicBezTo>
                      <a:pt x="1192" y="613"/>
                      <a:pt x="1207" y="586"/>
                      <a:pt x="1219" y="559"/>
                    </a:cubicBezTo>
                    <a:cubicBezTo>
                      <a:pt x="1253" y="484"/>
                      <a:pt x="1272" y="403"/>
                      <a:pt x="1272" y="319"/>
                    </a:cubicBezTo>
                    <a:cubicBezTo>
                      <a:pt x="1272" y="205"/>
                      <a:pt x="1238" y="96"/>
                      <a:pt x="1176" y="0"/>
                    </a:cubicBez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pPr defTabSz="457052"/>
                <a:endParaRPr lang="en-US" dirty="0">
                  <a:solidFill>
                    <a:srgbClr val="FFFFFF"/>
                  </a:solidFill>
                  <a:latin typeface="Arial" panose="020B0604020202020204" pitchFamily="34" charset="0"/>
                  <a:cs typeface="Arial" panose="020B0604020202020204" pitchFamily="34" charset="0"/>
                </a:endParaRPr>
              </a:p>
            </p:txBody>
          </p:sp>
          <p:sp>
            <p:nvSpPr>
              <p:cNvPr id="9" name="Freeform 16"/>
              <p:cNvSpPr>
                <a:spLocks noChangeAspect="1" noEditPoints="1"/>
              </p:cNvSpPr>
              <p:nvPr/>
            </p:nvSpPr>
            <p:spPr bwMode="auto">
              <a:xfrm>
                <a:off x="8523157" y="2491713"/>
                <a:ext cx="349837" cy="300297"/>
              </a:xfrm>
              <a:custGeom>
                <a:avLst/>
                <a:gdLst>
                  <a:gd name="T0" fmla="*/ 1337 w 1360"/>
                  <a:gd name="T1" fmla="*/ 245 h 1167"/>
                  <a:gd name="T2" fmla="*/ 1358 w 1360"/>
                  <a:gd name="T3" fmla="*/ 264 h 1167"/>
                  <a:gd name="T4" fmla="*/ 1341 w 1360"/>
                  <a:gd name="T5" fmla="*/ 287 h 1167"/>
                  <a:gd name="T6" fmla="*/ 973 w 1360"/>
                  <a:gd name="T7" fmla="*/ 370 h 1167"/>
                  <a:gd name="T8" fmla="*/ 968 w 1360"/>
                  <a:gd name="T9" fmla="*/ 371 h 1167"/>
                  <a:gd name="T10" fmla="*/ 954 w 1360"/>
                  <a:gd name="T11" fmla="*/ 366 h 1167"/>
                  <a:gd name="T12" fmla="*/ 946 w 1360"/>
                  <a:gd name="T13" fmla="*/ 349 h 1167"/>
                  <a:gd name="T14" fmla="*/ 946 w 1360"/>
                  <a:gd name="T15" fmla="*/ 266 h 1167"/>
                  <a:gd name="T16" fmla="*/ 968 w 1360"/>
                  <a:gd name="T17" fmla="*/ 245 h 1167"/>
                  <a:gd name="T18" fmla="*/ 1337 w 1360"/>
                  <a:gd name="T19" fmla="*/ 245 h 1167"/>
                  <a:gd name="T20" fmla="*/ 968 w 1360"/>
                  <a:gd name="T21" fmla="*/ 142 h 1167"/>
                  <a:gd name="T22" fmla="*/ 1337 w 1360"/>
                  <a:gd name="T23" fmla="*/ 142 h 1167"/>
                  <a:gd name="T24" fmla="*/ 1358 w 1360"/>
                  <a:gd name="T25" fmla="*/ 123 h 1167"/>
                  <a:gd name="T26" fmla="*/ 1341 w 1360"/>
                  <a:gd name="T27" fmla="*/ 100 h 1167"/>
                  <a:gd name="T28" fmla="*/ 973 w 1360"/>
                  <a:gd name="T29" fmla="*/ 17 h 1167"/>
                  <a:gd name="T30" fmla="*/ 968 w 1360"/>
                  <a:gd name="T31" fmla="*/ 17 h 1167"/>
                  <a:gd name="T32" fmla="*/ 954 w 1360"/>
                  <a:gd name="T33" fmla="*/ 21 h 1167"/>
                  <a:gd name="T34" fmla="*/ 946 w 1360"/>
                  <a:gd name="T35" fmla="*/ 38 h 1167"/>
                  <a:gd name="T36" fmla="*/ 946 w 1360"/>
                  <a:gd name="T37" fmla="*/ 121 h 1167"/>
                  <a:gd name="T38" fmla="*/ 968 w 1360"/>
                  <a:gd name="T39" fmla="*/ 142 h 1167"/>
                  <a:gd name="T40" fmla="*/ 743 w 1360"/>
                  <a:gd name="T41" fmla="*/ 912 h 1167"/>
                  <a:gd name="T42" fmla="*/ 993 w 1360"/>
                  <a:gd name="T43" fmla="*/ 1155 h 1167"/>
                  <a:gd name="T44" fmla="*/ 993 w 1360"/>
                  <a:gd name="T45" fmla="*/ 1167 h 1167"/>
                  <a:gd name="T46" fmla="*/ 43 w 1360"/>
                  <a:gd name="T47" fmla="*/ 1167 h 1167"/>
                  <a:gd name="T48" fmla="*/ 43 w 1360"/>
                  <a:gd name="T49" fmla="*/ 1155 h 1167"/>
                  <a:gd name="T50" fmla="*/ 293 w 1360"/>
                  <a:gd name="T51" fmla="*/ 912 h 1167"/>
                  <a:gd name="T52" fmla="*/ 333 w 1360"/>
                  <a:gd name="T53" fmla="*/ 912 h 1167"/>
                  <a:gd name="T54" fmla="*/ 19 w 1360"/>
                  <a:gd name="T55" fmla="*/ 248 h 1167"/>
                  <a:gd name="T56" fmla="*/ 0 w 1360"/>
                  <a:gd name="T57" fmla="*/ 169 h 1167"/>
                  <a:gd name="T58" fmla="*/ 173 w 1360"/>
                  <a:gd name="T59" fmla="*/ 0 h 1167"/>
                  <a:gd name="T60" fmla="*/ 288 w 1360"/>
                  <a:gd name="T61" fmla="*/ 42 h 1167"/>
                  <a:gd name="T62" fmla="*/ 767 w 1360"/>
                  <a:gd name="T63" fmla="*/ 42 h 1167"/>
                  <a:gd name="T64" fmla="*/ 769 w 1360"/>
                  <a:gd name="T65" fmla="*/ 42 h 1167"/>
                  <a:gd name="T66" fmla="*/ 862 w 1360"/>
                  <a:gd name="T67" fmla="*/ 42 h 1167"/>
                  <a:gd name="T68" fmla="*/ 922 w 1360"/>
                  <a:gd name="T69" fmla="*/ 100 h 1167"/>
                  <a:gd name="T70" fmla="*/ 922 w 1360"/>
                  <a:gd name="T71" fmla="*/ 290 h 1167"/>
                  <a:gd name="T72" fmla="*/ 862 w 1360"/>
                  <a:gd name="T73" fmla="*/ 348 h 1167"/>
                  <a:gd name="T74" fmla="*/ 767 w 1360"/>
                  <a:gd name="T75" fmla="*/ 348 h 1167"/>
                  <a:gd name="T76" fmla="*/ 708 w 1360"/>
                  <a:gd name="T77" fmla="*/ 298 h 1167"/>
                  <a:gd name="T78" fmla="*/ 335 w 1360"/>
                  <a:gd name="T79" fmla="*/ 298 h 1167"/>
                  <a:gd name="T80" fmla="*/ 623 w 1360"/>
                  <a:gd name="T81" fmla="*/ 912 h 1167"/>
                  <a:gd name="T82" fmla="*/ 743 w 1360"/>
                  <a:gd name="T83" fmla="*/ 912 h 1167"/>
                  <a:gd name="T84" fmla="*/ 335 w 1360"/>
                  <a:gd name="T85" fmla="*/ 229 h 1167"/>
                  <a:gd name="T86" fmla="*/ 328 w 1360"/>
                  <a:gd name="T87" fmla="*/ 245 h 1167"/>
                  <a:gd name="T88" fmla="*/ 707 w 1360"/>
                  <a:gd name="T89" fmla="*/ 245 h 1167"/>
                  <a:gd name="T90" fmla="*/ 707 w 1360"/>
                  <a:gd name="T91" fmla="*/ 229 h 1167"/>
                  <a:gd name="T92" fmla="*/ 335 w 1360"/>
                  <a:gd name="T93" fmla="*/ 229 h 1167"/>
                  <a:gd name="T94" fmla="*/ 71 w 1360"/>
                  <a:gd name="T95" fmla="*/ 169 h 1167"/>
                  <a:gd name="T96" fmla="*/ 173 w 1360"/>
                  <a:gd name="T97" fmla="*/ 269 h 1167"/>
                  <a:gd name="T98" fmla="*/ 275 w 1360"/>
                  <a:gd name="T99" fmla="*/ 169 h 1167"/>
                  <a:gd name="T100" fmla="*/ 173 w 1360"/>
                  <a:gd name="T101" fmla="*/ 70 h 1167"/>
                  <a:gd name="T102" fmla="*/ 71 w 1360"/>
                  <a:gd name="T103" fmla="*/ 169 h 1167"/>
                  <a:gd name="T104" fmla="*/ 391 w 1360"/>
                  <a:gd name="T105" fmla="*/ 912 h 1167"/>
                  <a:gd name="T106" fmla="*/ 391 w 1360"/>
                  <a:gd name="T107" fmla="*/ 912 h 1167"/>
                  <a:gd name="T108" fmla="*/ 413 w 1360"/>
                  <a:gd name="T109" fmla="*/ 912 h 1167"/>
                  <a:gd name="T110" fmla="*/ 142 w 1360"/>
                  <a:gd name="T111" fmla="*/ 336 h 1167"/>
                  <a:gd name="T112" fmla="*/ 117 w 1360"/>
                  <a:gd name="T113" fmla="*/ 329 h 1167"/>
                  <a:gd name="T114" fmla="*/ 391 w 1360"/>
                  <a:gd name="T115" fmla="*/ 912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0" h="1167">
                    <a:moveTo>
                      <a:pt x="1337" y="245"/>
                    </a:moveTo>
                    <a:cubicBezTo>
                      <a:pt x="1348" y="245"/>
                      <a:pt x="1358" y="253"/>
                      <a:pt x="1358" y="264"/>
                    </a:cubicBezTo>
                    <a:cubicBezTo>
                      <a:pt x="1360" y="275"/>
                      <a:pt x="1352" y="284"/>
                      <a:pt x="1341" y="287"/>
                    </a:cubicBezTo>
                    <a:cubicBezTo>
                      <a:pt x="1341" y="287"/>
                      <a:pt x="1341" y="287"/>
                      <a:pt x="973" y="370"/>
                    </a:cubicBezTo>
                    <a:cubicBezTo>
                      <a:pt x="971" y="370"/>
                      <a:pt x="970" y="371"/>
                      <a:pt x="968" y="371"/>
                    </a:cubicBezTo>
                    <a:cubicBezTo>
                      <a:pt x="963" y="371"/>
                      <a:pt x="959" y="369"/>
                      <a:pt x="954" y="366"/>
                    </a:cubicBezTo>
                    <a:cubicBezTo>
                      <a:pt x="949" y="362"/>
                      <a:pt x="946" y="356"/>
                      <a:pt x="946" y="349"/>
                    </a:cubicBezTo>
                    <a:cubicBezTo>
                      <a:pt x="946" y="349"/>
                      <a:pt x="946" y="349"/>
                      <a:pt x="946" y="266"/>
                    </a:cubicBezTo>
                    <a:cubicBezTo>
                      <a:pt x="946" y="255"/>
                      <a:pt x="956" y="245"/>
                      <a:pt x="968" y="245"/>
                    </a:cubicBezTo>
                    <a:cubicBezTo>
                      <a:pt x="968" y="245"/>
                      <a:pt x="968" y="245"/>
                      <a:pt x="1337" y="245"/>
                    </a:cubicBezTo>
                    <a:close/>
                    <a:moveTo>
                      <a:pt x="968" y="142"/>
                    </a:moveTo>
                    <a:cubicBezTo>
                      <a:pt x="1337" y="142"/>
                      <a:pt x="1337" y="142"/>
                      <a:pt x="1337" y="142"/>
                    </a:cubicBezTo>
                    <a:cubicBezTo>
                      <a:pt x="1348" y="142"/>
                      <a:pt x="1358" y="134"/>
                      <a:pt x="1358" y="123"/>
                    </a:cubicBezTo>
                    <a:cubicBezTo>
                      <a:pt x="1360" y="113"/>
                      <a:pt x="1352" y="103"/>
                      <a:pt x="1341" y="100"/>
                    </a:cubicBezTo>
                    <a:cubicBezTo>
                      <a:pt x="973" y="17"/>
                      <a:pt x="973" y="17"/>
                      <a:pt x="973" y="17"/>
                    </a:cubicBezTo>
                    <a:cubicBezTo>
                      <a:pt x="971" y="17"/>
                      <a:pt x="970" y="17"/>
                      <a:pt x="968" y="17"/>
                    </a:cubicBezTo>
                    <a:cubicBezTo>
                      <a:pt x="963" y="17"/>
                      <a:pt x="959" y="19"/>
                      <a:pt x="954" y="21"/>
                    </a:cubicBezTo>
                    <a:cubicBezTo>
                      <a:pt x="949" y="25"/>
                      <a:pt x="946" y="32"/>
                      <a:pt x="946" y="38"/>
                    </a:cubicBezTo>
                    <a:cubicBezTo>
                      <a:pt x="946" y="121"/>
                      <a:pt x="946" y="121"/>
                      <a:pt x="946" y="121"/>
                    </a:cubicBezTo>
                    <a:cubicBezTo>
                      <a:pt x="946" y="133"/>
                      <a:pt x="956" y="142"/>
                      <a:pt x="968" y="142"/>
                    </a:cubicBezTo>
                    <a:close/>
                    <a:moveTo>
                      <a:pt x="743" y="912"/>
                    </a:moveTo>
                    <a:cubicBezTo>
                      <a:pt x="881" y="912"/>
                      <a:pt x="993" y="1021"/>
                      <a:pt x="993" y="1155"/>
                    </a:cubicBezTo>
                    <a:cubicBezTo>
                      <a:pt x="993" y="1155"/>
                      <a:pt x="993" y="1155"/>
                      <a:pt x="993" y="1167"/>
                    </a:cubicBezTo>
                    <a:cubicBezTo>
                      <a:pt x="993" y="1167"/>
                      <a:pt x="993" y="1167"/>
                      <a:pt x="43" y="1167"/>
                    </a:cubicBezTo>
                    <a:cubicBezTo>
                      <a:pt x="43" y="1167"/>
                      <a:pt x="43" y="1167"/>
                      <a:pt x="43" y="1155"/>
                    </a:cubicBezTo>
                    <a:cubicBezTo>
                      <a:pt x="43" y="1021"/>
                      <a:pt x="155" y="912"/>
                      <a:pt x="293" y="912"/>
                    </a:cubicBezTo>
                    <a:cubicBezTo>
                      <a:pt x="293" y="912"/>
                      <a:pt x="293" y="912"/>
                      <a:pt x="333" y="912"/>
                    </a:cubicBezTo>
                    <a:cubicBezTo>
                      <a:pt x="333" y="912"/>
                      <a:pt x="333" y="912"/>
                      <a:pt x="19" y="248"/>
                    </a:cubicBezTo>
                    <a:cubicBezTo>
                      <a:pt x="7" y="224"/>
                      <a:pt x="0" y="197"/>
                      <a:pt x="0" y="169"/>
                    </a:cubicBezTo>
                    <a:cubicBezTo>
                      <a:pt x="0" y="76"/>
                      <a:pt x="77" y="0"/>
                      <a:pt x="173" y="0"/>
                    </a:cubicBezTo>
                    <a:cubicBezTo>
                      <a:pt x="217" y="0"/>
                      <a:pt x="257" y="16"/>
                      <a:pt x="288" y="42"/>
                    </a:cubicBezTo>
                    <a:cubicBezTo>
                      <a:pt x="288" y="42"/>
                      <a:pt x="288" y="42"/>
                      <a:pt x="767" y="42"/>
                    </a:cubicBezTo>
                    <a:cubicBezTo>
                      <a:pt x="767" y="42"/>
                      <a:pt x="767" y="42"/>
                      <a:pt x="769" y="42"/>
                    </a:cubicBezTo>
                    <a:cubicBezTo>
                      <a:pt x="769" y="42"/>
                      <a:pt x="769" y="42"/>
                      <a:pt x="862" y="42"/>
                    </a:cubicBezTo>
                    <a:cubicBezTo>
                      <a:pt x="895" y="42"/>
                      <a:pt x="922" y="68"/>
                      <a:pt x="922" y="100"/>
                    </a:cubicBezTo>
                    <a:cubicBezTo>
                      <a:pt x="922" y="100"/>
                      <a:pt x="922" y="100"/>
                      <a:pt x="922" y="290"/>
                    </a:cubicBezTo>
                    <a:cubicBezTo>
                      <a:pt x="922" y="323"/>
                      <a:pt x="895" y="348"/>
                      <a:pt x="862" y="348"/>
                    </a:cubicBezTo>
                    <a:cubicBezTo>
                      <a:pt x="862" y="348"/>
                      <a:pt x="862" y="348"/>
                      <a:pt x="767" y="348"/>
                    </a:cubicBezTo>
                    <a:cubicBezTo>
                      <a:pt x="737" y="348"/>
                      <a:pt x="712" y="326"/>
                      <a:pt x="708" y="298"/>
                    </a:cubicBezTo>
                    <a:cubicBezTo>
                      <a:pt x="708" y="298"/>
                      <a:pt x="708" y="298"/>
                      <a:pt x="335" y="298"/>
                    </a:cubicBezTo>
                    <a:cubicBezTo>
                      <a:pt x="335" y="298"/>
                      <a:pt x="335" y="298"/>
                      <a:pt x="623" y="912"/>
                    </a:cubicBezTo>
                    <a:cubicBezTo>
                      <a:pt x="623" y="912"/>
                      <a:pt x="623" y="912"/>
                      <a:pt x="743" y="912"/>
                    </a:cubicBezTo>
                    <a:close/>
                    <a:moveTo>
                      <a:pt x="335" y="229"/>
                    </a:moveTo>
                    <a:cubicBezTo>
                      <a:pt x="333" y="235"/>
                      <a:pt x="330" y="240"/>
                      <a:pt x="328" y="245"/>
                    </a:cubicBezTo>
                    <a:cubicBezTo>
                      <a:pt x="328" y="245"/>
                      <a:pt x="328" y="245"/>
                      <a:pt x="707" y="245"/>
                    </a:cubicBezTo>
                    <a:cubicBezTo>
                      <a:pt x="707" y="245"/>
                      <a:pt x="707" y="245"/>
                      <a:pt x="707" y="229"/>
                    </a:cubicBezTo>
                    <a:cubicBezTo>
                      <a:pt x="707" y="229"/>
                      <a:pt x="707" y="229"/>
                      <a:pt x="335" y="229"/>
                    </a:cubicBezTo>
                    <a:close/>
                    <a:moveTo>
                      <a:pt x="71" y="169"/>
                    </a:moveTo>
                    <a:cubicBezTo>
                      <a:pt x="71" y="224"/>
                      <a:pt x="117" y="269"/>
                      <a:pt x="173" y="269"/>
                    </a:cubicBezTo>
                    <a:cubicBezTo>
                      <a:pt x="229" y="269"/>
                      <a:pt x="275" y="224"/>
                      <a:pt x="275" y="169"/>
                    </a:cubicBezTo>
                    <a:cubicBezTo>
                      <a:pt x="275" y="114"/>
                      <a:pt x="229" y="70"/>
                      <a:pt x="173" y="70"/>
                    </a:cubicBezTo>
                    <a:cubicBezTo>
                      <a:pt x="117" y="70"/>
                      <a:pt x="71" y="114"/>
                      <a:pt x="71" y="169"/>
                    </a:cubicBezTo>
                    <a:close/>
                    <a:moveTo>
                      <a:pt x="391" y="912"/>
                    </a:moveTo>
                    <a:cubicBezTo>
                      <a:pt x="391" y="912"/>
                      <a:pt x="391" y="912"/>
                      <a:pt x="391" y="912"/>
                    </a:cubicBezTo>
                    <a:cubicBezTo>
                      <a:pt x="413" y="912"/>
                      <a:pt x="413" y="912"/>
                      <a:pt x="413" y="912"/>
                    </a:cubicBezTo>
                    <a:cubicBezTo>
                      <a:pt x="413" y="912"/>
                      <a:pt x="413" y="912"/>
                      <a:pt x="142" y="336"/>
                    </a:cubicBezTo>
                    <a:cubicBezTo>
                      <a:pt x="133" y="334"/>
                      <a:pt x="125" y="332"/>
                      <a:pt x="117" y="329"/>
                    </a:cubicBezTo>
                    <a:cubicBezTo>
                      <a:pt x="117" y="329"/>
                      <a:pt x="117" y="329"/>
                      <a:pt x="391" y="9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sp>
            <p:nvSpPr>
              <p:cNvPr id="10" name="Freeform 9"/>
              <p:cNvSpPr>
                <a:spLocks noChangeAspect="1" noEditPoints="1"/>
              </p:cNvSpPr>
              <p:nvPr/>
            </p:nvSpPr>
            <p:spPr bwMode="auto">
              <a:xfrm>
                <a:off x="9049507" y="3288936"/>
                <a:ext cx="570577" cy="210043"/>
              </a:xfrm>
              <a:custGeom>
                <a:avLst/>
                <a:gdLst>
                  <a:gd name="T0" fmla="*/ 337 w 2244"/>
                  <a:gd name="T1" fmla="*/ 42 h 824"/>
                  <a:gd name="T2" fmla="*/ 715 w 2244"/>
                  <a:gd name="T3" fmla="*/ 13 h 824"/>
                  <a:gd name="T4" fmla="*/ 1205 w 2244"/>
                  <a:gd name="T5" fmla="*/ 72 h 824"/>
                  <a:gd name="T6" fmla="*/ 1677 w 2244"/>
                  <a:gd name="T7" fmla="*/ 226 h 824"/>
                  <a:gd name="T8" fmla="*/ 2062 w 2244"/>
                  <a:gd name="T9" fmla="*/ 377 h 824"/>
                  <a:gd name="T10" fmla="*/ 2211 w 2244"/>
                  <a:gd name="T11" fmla="*/ 669 h 824"/>
                  <a:gd name="T12" fmla="*/ 2208 w 2244"/>
                  <a:gd name="T13" fmla="*/ 678 h 824"/>
                  <a:gd name="T14" fmla="*/ 2186 w 2244"/>
                  <a:gd name="T15" fmla="*/ 749 h 824"/>
                  <a:gd name="T16" fmla="*/ 2059 w 2244"/>
                  <a:gd name="T17" fmla="*/ 723 h 824"/>
                  <a:gd name="T18" fmla="*/ 2049 w 2244"/>
                  <a:gd name="T19" fmla="*/ 708 h 824"/>
                  <a:gd name="T20" fmla="*/ 1883 w 2244"/>
                  <a:gd name="T21" fmla="*/ 462 h 824"/>
                  <a:gd name="T22" fmla="*/ 1631 w 2244"/>
                  <a:gd name="T23" fmla="*/ 734 h 824"/>
                  <a:gd name="T24" fmla="*/ 545 w 2244"/>
                  <a:gd name="T25" fmla="*/ 718 h 824"/>
                  <a:gd name="T26" fmla="*/ 330 w 2244"/>
                  <a:gd name="T27" fmla="*/ 442 h 824"/>
                  <a:gd name="T28" fmla="*/ 125 w 2244"/>
                  <a:gd name="T29" fmla="*/ 664 h 824"/>
                  <a:gd name="T30" fmla="*/ 49 w 2244"/>
                  <a:gd name="T31" fmla="*/ 638 h 824"/>
                  <a:gd name="T32" fmla="*/ 10 w 2244"/>
                  <a:gd name="T33" fmla="*/ 591 h 824"/>
                  <a:gd name="T34" fmla="*/ 5 w 2244"/>
                  <a:gd name="T35" fmla="*/ 556 h 824"/>
                  <a:gd name="T36" fmla="*/ 22 w 2244"/>
                  <a:gd name="T37" fmla="*/ 477 h 824"/>
                  <a:gd name="T38" fmla="*/ 90 w 2244"/>
                  <a:gd name="T39" fmla="*/ 373 h 824"/>
                  <a:gd name="T40" fmla="*/ 96 w 2244"/>
                  <a:gd name="T41" fmla="*/ 324 h 824"/>
                  <a:gd name="T42" fmla="*/ 160 w 2244"/>
                  <a:gd name="T43" fmla="*/ 150 h 824"/>
                  <a:gd name="T44" fmla="*/ 190 w 2244"/>
                  <a:gd name="T45" fmla="*/ 107 h 824"/>
                  <a:gd name="T46" fmla="*/ 173 w 2244"/>
                  <a:gd name="T47" fmla="*/ 66 h 824"/>
                  <a:gd name="T48" fmla="*/ 173 w 2244"/>
                  <a:gd name="T49" fmla="*/ 65 h 824"/>
                  <a:gd name="T50" fmla="*/ 337 w 2244"/>
                  <a:gd name="T51" fmla="*/ 42 h 824"/>
                  <a:gd name="T52" fmla="*/ 331 w 2244"/>
                  <a:gd name="T53" fmla="*/ 824 h 824"/>
                  <a:gd name="T54" fmla="*/ 489 w 2244"/>
                  <a:gd name="T55" fmla="*/ 666 h 824"/>
                  <a:gd name="T56" fmla="*/ 331 w 2244"/>
                  <a:gd name="T57" fmla="*/ 508 h 824"/>
                  <a:gd name="T58" fmla="*/ 173 w 2244"/>
                  <a:gd name="T59" fmla="*/ 666 h 824"/>
                  <a:gd name="T60" fmla="*/ 331 w 2244"/>
                  <a:gd name="T61" fmla="*/ 824 h 824"/>
                  <a:gd name="T62" fmla="*/ 1845 w 2244"/>
                  <a:gd name="T63" fmla="*/ 824 h 824"/>
                  <a:gd name="T64" fmla="*/ 2003 w 2244"/>
                  <a:gd name="T65" fmla="*/ 666 h 824"/>
                  <a:gd name="T66" fmla="*/ 1845 w 2244"/>
                  <a:gd name="T67" fmla="*/ 508 h 824"/>
                  <a:gd name="T68" fmla="*/ 1687 w 2244"/>
                  <a:gd name="T69" fmla="*/ 666 h 824"/>
                  <a:gd name="T70" fmla="*/ 1845 w 2244"/>
                  <a:gd name="T71" fmla="*/ 8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44" h="824">
                    <a:moveTo>
                      <a:pt x="337" y="42"/>
                    </a:moveTo>
                    <a:cubicBezTo>
                      <a:pt x="715" y="13"/>
                      <a:pt x="715" y="13"/>
                      <a:pt x="715" y="13"/>
                    </a:cubicBezTo>
                    <a:cubicBezTo>
                      <a:pt x="880" y="0"/>
                      <a:pt x="1047" y="20"/>
                      <a:pt x="1205" y="72"/>
                    </a:cubicBezTo>
                    <a:cubicBezTo>
                      <a:pt x="1677" y="226"/>
                      <a:pt x="1677" y="226"/>
                      <a:pt x="1677" y="226"/>
                    </a:cubicBezTo>
                    <a:cubicBezTo>
                      <a:pt x="2062" y="377"/>
                      <a:pt x="2062" y="377"/>
                      <a:pt x="2062" y="377"/>
                    </a:cubicBezTo>
                    <a:cubicBezTo>
                      <a:pt x="2178" y="423"/>
                      <a:pt x="2244" y="549"/>
                      <a:pt x="2211" y="669"/>
                    </a:cubicBezTo>
                    <a:cubicBezTo>
                      <a:pt x="2210" y="672"/>
                      <a:pt x="2209" y="675"/>
                      <a:pt x="2208" y="678"/>
                    </a:cubicBezTo>
                    <a:cubicBezTo>
                      <a:pt x="2186" y="749"/>
                      <a:pt x="2186" y="749"/>
                      <a:pt x="2186" y="749"/>
                    </a:cubicBezTo>
                    <a:cubicBezTo>
                      <a:pt x="2059" y="723"/>
                      <a:pt x="2059" y="723"/>
                      <a:pt x="2059" y="723"/>
                    </a:cubicBezTo>
                    <a:cubicBezTo>
                      <a:pt x="2052" y="721"/>
                      <a:pt x="2048" y="715"/>
                      <a:pt x="2049" y="708"/>
                    </a:cubicBezTo>
                    <a:cubicBezTo>
                      <a:pt x="2062" y="653"/>
                      <a:pt x="2048" y="481"/>
                      <a:pt x="1883" y="462"/>
                    </a:cubicBezTo>
                    <a:cubicBezTo>
                      <a:pt x="1621" y="430"/>
                      <a:pt x="1631" y="734"/>
                      <a:pt x="1631" y="734"/>
                    </a:cubicBezTo>
                    <a:cubicBezTo>
                      <a:pt x="545" y="718"/>
                      <a:pt x="545" y="718"/>
                      <a:pt x="545" y="718"/>
                    </a:cubicBezTo>
                    <a:cubicBezTo>
                      <a:pt x="545" y="718"/>
                      <a:pt x="573" y="442"/>
                      <a:pt x="330" y="442"/>
                    </a:cubicBezTo>
                    <a:cubicBezTo>
                      <a:pt x="125" y="442"/>
                      <a:pt x="125" y="664"/>
                      <a:pt x="125" y="664"/>
                    </a:cubicBezTo>
                    <a:cubicBezTo>
                      <a:pt x="49" y="638"/>
                      <a:pt x="49" y="638"/>
                      <a:pt x="49" y="638"/>
                    </a:cubicBezTo>
                    <a:cubicBezTo>
                      <a:pt x="28" y="631"/>
                      <a:pt x="13" y="613"/>
                      <a:pt x="10" y="591"/>
                    </a:cubicBezTo>
                    <a:cubicBezTo>
                      <a:pt x="5" y="556"/>
                      <a:pt x="5" y="556"/>
                      <a:pt x="5" y="556"/>
                    </a:cubicBezTo>
                    <a:cubicBezTo>
                      <a:pt x="0" y="529"/>
                      <a:pt x="7" y="501"/>
                      <a:pt x="22" y="477"/>
                    </a:cubicBezTo>
                    <a:cubicBezTo>
                      <a:pt x="90" y="373"/>
                      <a:pt x="90" y="373"/>
                      <a:pt x="90" y="373"/>
                    </a:cubicBezTo>
                    <a:cubicBezTo>
                      <a:pt x="96" y="324"/>
                      <a:pt x="96" y="324"/>
                      <a:pt x="96" y="324"/>
                    </a:cubicBezTo>
                    <a:cubicBezTo>
                      <a:pt x="104" y="262"/>
                      <a:pt x="126" y="202"/>
                      <a:pt x="160" y="150"/>
                    </a:cubicBezTo>
                    <a:cubicBezTo>
                      <a:pt x="190" y="107"/>
                      <a:pt x="190" y="107"/>
                      <a:pt x="190" y="107"/>
                    </a:cubicBezTo>
                    <a:cubicBezTo>
                      <a:pt x="173" y="66"/>
                      <a:pt x="173" y="66"/>
                      <a:pt x="173" y="66"/>
                    </a:cubicBezTo>
                    <a:cubicBezTo>
                      <a:pt x="173" y="65"/>
                      <a:pt x="173" y="65"/>
                      <a:pt x="173" y="65"/>
                    </a:cubicBezTo>
                    <a:cubicBezTo>
                      <a:pt x="227" y="54"/>
                      <a:pt x="282" y="46"/>
                      <a:pt x="337" y="42"/>
                    </a:cubicBezTo>
                    <a:close/>
                    <a:moveTo>
                      <a:pt x="331" y="824"/>
                    </a:moveTo>
                    <a:cubicBezTo>
                      <a:pt x="418" y="824"/>
                      <a:pt x="489" y="753"/>
                      <a:pt x="489" y="666"/>
                    </a:cubicBezTo>
                    <a:cubicBezTo>
                      <a:pt x="489" y="579"/>
                      <a:pt x="418" y="508"/>
                      <a:pt x="331" y="508"/>
                    </a:cubicBezTo>
                    <a:cubicBezTo>
                      <a:pt x="244" y="508"/>
                      <a:pt x="173" y="579"/>
                      <a:pt x="173" y="666"/>
                    </a:cubicBezTo>
                    <a:cubicBezTo>
                      <a:pt x="173" y="753"/>
                      <a:pt x="244" y="824"/>
                      <a:pt x="331" y="824"/>
                    </a:cubicBezTo>
                    <a:close/>
                    <a:moveTo>
                      <a:pt x="1845" y="824"/>
                    </a:moveTo>
                    <a:cubicBezTo>
                      <a:pt x="1932" y="824"/>
                      <a:pt x="2003" y="753"/>
                      <a:pt x="2003" y="666"/>
                    </a:cubicBezTo>
                    <a:cubicBezTo>
                      <a:pt x="2003" y="579"/>
                      <a:pt x="1932" y="508"/>
                      <a:pt x="1845" y="508"/>
                    </a:cubicBezTo>
                    <a:cubicBezTo>
                      <a:pt x="1758" y="508"/>
                      <a:pt x="1687" y="579"/>
                      <a:pt x="1687" y="666"/>
                    </a:cubicBezTo>
                    <a:cubicBezTo>
                      <a:pt x="1687" y="753"/>
                      <a:pt x="1758" y="824"/>
                      <a:pt x="1845" y="8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sp>
            <p:nvSpPr>
              <p:cNvPr id="11" name="Freeform 13"/>
              <p:cNvSpPr>
                <a:spLocks noChangeAspect="1" noEditPoints="1"/>
              </p:cNvSpPr>
              <p:nvPr/>
            </p:nvSpPr>
            <p:spPr bwMode="auto">
              <a:xfrm>
                <a:off x="9498556" y="2876785"/>
                <a:ext cx="321386" cy="309600"/>
              </a:xfrm>
              <a:custGeom>
                <a:avLst/>
                <a:gdLst>
                  <a:gd name="T0" fmla="*/ 719 w 1637"/>
                  <a:gd name="T1" fmla="*/ 1577 h 1577"/>
                  <a:gd name="T2" fmla="*/ 719 w 1637"/>
                  <a:gd name="T3" fmla="*/ 1327 h 1577"/>
                  <a:gd name="T4" fmla="*/ 1245 w 1637"/>
                  <a:gd name="T5" fmla="*/ 1327 h 1577"/>
                  <a:gd name="T6" fmla="*/ 1245 w 1637"/>
                  <a:gd name="T7" fmla="*/ 1577 h 1577"/>
                  <a:gd name="T8" fmla="*/ 1245 w 1637"/>
                  <a:gd name="T9" fmla="*/ 1327 h 1577"/>
                  <a:gd name="T10" fmla="*/ 341 w 1637"/>
                  <a:gd name="T11" fmla="*/ 633 h 1577"/>
                  <a:gd name="T12" fmla="*/ 594 w 1637"/>
                  <a:gd name="T13" fmla="*/ 803 h 1577"/>
                  <a:gd name="T14" fmla="*/ 613 w 1637"/>
                  <a:gd name="T15" fmla="*/ 633 h 1577"/>
                  <a:gd name="T16" fmla="*/ 926 w 1637"/>
                  <a:gd name="T17" fmla="*/ 803 h 1577"/>
                  <a:gd name="T18" fmla="*/ 613 w 1637"/>
                  <a:gd name="T19" fmla="*/ 633 h 1577"/>
                  <a:gd name="T20" fmla="*/ 257 w 1637"/>
                  <a:gd name="T21" fmla="*/ 395 h 1577"/>
                  <a:gd name="T22" fmla="*/ 521 w 1637"/>
                  <a:gd name="T23" fmla="*/ 565 h 1577"/>
                  <a:gd name="T24" fmla="*/ 408 w 1637"/>
                  <a:gd name="T25" fmla="*/ 199 h 1577"/>
                  <a:gd name="T26" fmla="*/ 239 w 1637"/>
                  <a:gd name="T27" fmla="*/ 42 h 1577"/>
                  <a:gd name="T28" fmla="*/ 236 w 1637"/>
                  <a:gd name="T29" fmla="*/ 43 h 1577"/>
                  <a:gd name="T30" fmla="*/ 11 w 1637"/>
                  <a:gd name="T31" fmla="*/ 32 h 1577"/>
                  <a:gd name="T32" fmla="*/ 31 w 1637"/>
                  <a:gd name="T33" fmla="*/ 109 h 1577"/>
                  <a:gd name="T34" fmla="*/ 233 w 1637"/>
                  <a:gd name="T35" fmla="*/ 327 h 1577"/>
                  <a:gd name="T36" fmla="*/ 408 w 1637"/>
                  <a:gd name="T37" fmla="*/ 199 h 1577"/>
                  <a:gd name="T38" fmla="*/ 1242 w 1637"/>
                  <a:gd name="T39" fmla="*/ 803 h 1577"/>
                  <a:gd name="T40" fmla="*/ 994 w 1637"/>
                  <a:gd name="T41" fmla="*/ 633 h 1577"/>
                  <a:gd name="T42" fmla="*/ 1354 w 1637"/>
                  <a:gd name="T43" fmla="*/ 327 h 1577"/>
                  <a:gd name="T44" fmla="*/ 994 w 1637"/>
                  <a:gd name="T45" fmla="*/ 199 h 1577"/>
                  <a:gd name="T46" fmla="*/ 1354 w 1637"/>
                  <a:gd name="T47" fmla="*/ 327 h 1577"/>
                  <a:gd name="T48" fmla="*/ 539 w 1637"/>
                  <a:gd name="T49" fmla="*/ 395 h 1577"/>
                  <a:gd name="T50" fmla="*/ 926 w 1637"/>
                  <a:gd name="T51" fmla="*/ 565 h 1577"/>
                  <a:gd name="T52" fmla="*/ 926 w 1637"/>
                  <a:gd name="T53" fmla="*/ 327 h 1577"/>
                  <a:gd name="T54" fmla="*/ 479 w 1637"/>
                  <a:gd name="T55" fmla="*/ 199 h 1577"/>
                  <a:gd name="T56" fmla="*/ 926 w 1637"/>
                  <a:gd name="T57" fmla="*/ 327 h 1577"/>
                  <a:gd name="T58" fmla="*/ 1637 w 1637"/>
                  <a:gd name="T59" fmla="*/ 199 h 1577"/>
                  <a:gd name="T60" fmla="*/ 1424 w 1637"/>
                  <a:gd name="T61" fmla="*/ 327 h 1577"/>
                  <a:gd name="T62" fmla="*/ 994 w 1637"/>
                  <a:gd name="T63" fmla="*/ 565 h 1577"/>
                  <a:gd name="T64" fmla="*/ 1338 w 1637"/>
                  <a:gd name="T65" fmla="*/ 395 h 1577"/>
                  <a:gd name="T66" fmla="*/ 994 w 1637"/>
                  <a:gd name="T67" fmla="*/ 565 h 1577"/>
                  <a:gd name="T68" fmla="*/ 994 w 1637"/>
                  <a:gd name="T69" fmla="*/ 975 h 1577"/>
                  <a:gd name="T70" fmla="*/ 1226 w 1637"/>
                  <a:gd name="T71" fmla="*/ 871 h 1577"/>
                  <a:gd name="T72" fmla="*/ 1312 w 1637"/>
                  <a:gd name="T73" fmla="*/ 803 h 1577"/>
                  <a:gd name="T74" fmla="*/ 1536 w 1637"/>
                  <a:gd name="T75" fmla="*/ 633 h 1577"/>
                  <a:gd name="T76" fmla="*/ 1312 w 1637"/>
                  <a:gd name="T77" fmla="*/ 803 h 1577"/>
                  <a:gd name="T78" fmla="*/ 1456 w 1637"/>
                  <a:gd name="T79" fmla="*/ 975 h 1577"/>
                  <a:gd name="T80" fmla="*/ 1296 w 1637"/>
                  <a:gd name="T81" fmla="*/ 871 h 1577"/>
                  <a:gd name="T82" fmla="*/ 425 w 1637"/>
                  <a:gd name="T83" fmla="*/ 871 h 1577"/>
                  <a:gd name="T84" fmla="*/ 618 w 1637"/>
                  <a:gd name="T85" fmla="*/ 1296 h 1577"/>
                  <a:gd name="T86" fmla="*/ 1388 w 1637"/>
                  <a:gd name="T87" fmla="*/ 1269 h 1577"/>
                  <a:gd name="T88" fmla="*/ 1361 w 1637"/>
                  <a:gd name="T89" fmla="*/ 1195 h 1577"/>
                  <a:gd name="T90" fmla="*/ 632 w 1637"/>
                  <a:gd name="T91" fmla="*/ 1154 h 1577"/>
                  <a:gd name="T92" fmla="*/ 647 w 1637"/>
                  <a:gd name="T93" fmla="*/ 975 h 1577"/>
                  <a:gd name="T94" fmla="*/ 425 w 1637"/>
                  <a:gd name="T95" fmla="*/ 871 h 1577"/>
                  <a:gd name="T96" fmla="*/ 1368 w 1637"/>
                  <a:gd name="T97" fmla="*/ 565 h 1577"/>
                  <a:gd name="T98" fmla="*/ 1592 w 1637"/>
                  <a:gd name="T99" fmla="*/ 395 h 1577"/>
                  <a:gd name="T100" fmla="*/ 686 w 1637"/>
                  <a:gd name="T101" fmla="*/ 871 h 1577"/>
                  <a:gd name="T102" fmla="*/ 926 w 1637"/>
                  <a:gd name="T103" fmla="*/ 975 h 1577"/>
                  <a:gd name="T104" fmla="*/ 686 w 1637"/>
                  <a:gd name="T105" fmla="*/ 871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7" h="1577">
                    <a:moveTo>
                      <a:pt x="844" y="1452"/>
                    </a:moveTo>
                    <a:cubicBezTo>
                      <a:pt x="844" y="1521"/>
                      <a:pt x="788" y="1577"/>
                      <a:pt x="719" y="1577"/>
                    </a:cubicBezTo>
                    <a:cubicBezTo>
                      <a:pt x="651" y="1577"/>
                      <a:pt x="595" y="1521"/>
                      <a:pt x="595" y="1452"/>
                    </a:cubicBezTo>
                    <a:cubicBezTo>
                      <a:pt x="595" y="1383"/>
                      <a:pt x="651" y="1327"/>
                      <a:pt x="719" y="1327"/>
                    </a:cubicBezTo>
                    <a:cubicBezTo>
                      <a:pt x="788" y="1327"/>
                      <a:pt x="844" y="1383"/>
                      <a:pt x="844" y="1452"/>
                    </a:cubicBezTo>
                    <a:close/>
                    <a:moveTo>
                      <a:pt x="1245" y="1327"/>
                    </a:moveTo>
                    <a:cubicBezTo>
                      <a:pt x="1176" y="1327"/>
                      <a:pt x="1120" y="1383"/>
                      <a:pt x="1120" y="1452"/>
                    </a:cubicBezTo>
                    <a:cubicBezTo>
                      <a:pt x="1120" y="1521"/>
                      <a:pt x="1176" y="1577"/>
                      <a:pt x="1245" y="1577"/>
                    </a:cubicBezTo>
                    <a:cubicBezTo>
                      <a:pt x="1314" y="1577"/>
                      <a:pt x="1370" y="1521"/>
                      <a:pt x="1370" y="1452"/>
                    </a:cubicBezTo>
                    <a:cubicBezTo>
                      <a:pt x="1370" y="1383"/>
                      <a:pt x="1314" y="1327"/>
                      <a:pt x="1245" y="1327"/>
                    </a:cubicBezTo>
                    <a:close/>
                    <a:moveTo>
                      <a:pt x="541" y="633"/>
                    </a:moveTo>
                    <a:cubicBezTo>
                      <a:pt x="341" y="633"/>
                      <a:pt x="341" y="633"/>
                      <a:pt x="341" y="633"/>
                    </a:cubicBezTo>
                    <a:cubicBezTo>
                      <a:pt x="401" y="803"/>
                      <a:pt x="401" y="803"/>
                      <a:pt x="401" y="803"/>
                    </a:cubicBezTo>
                    <a:cubicBezTo>
                      <a:pt x="594" y="803"/>
                      <a:pt x="594" y="803"/>
                      <a:pt x="594" y="803"/>
                    </a:cubicBezTo>
                    <a:lnTo>
                      <a:pt x="541" y="633"/>
                    </a:lnTo>
                    <a:close/>
                    <a:moveTo>
                      <a:pt x="613" y="633"/>
                    </a:moveTo>
                    <a:cubicBezTo>
                      <a:pt x="665" y="803"/>
                      <a:pt x="665" y="803"/>
                      <a:pt x="665" y="803"/>
                    </a:cubicBezTo>
                    <a:cubicBezTo>
                      <a:pt x="926" y="803"/>
                      <a:pt x="926" y="803"/>
                      <a:pt x="926" y="803"/>
                    </a:cubicBezTo>
                    <a:cubicBezTo>
                      <a:pt x="926" y="633"/>
                      <a:pt x="926" y="633"/>
                      <a:pt x="926" y="633"/>
                    </a:cubicBezTo>
                    <a:lnTo>
                      <a:pt x="613" y="633"/>
                    </a:lnTo>
                    <a:close/>
                    <a:moveTo>
                      <a:pt x="468" y="395"/>
                    </a:moveTo>
                    <a:cubicBezTo>
                      <a:pt x="257" y="395"/>
                      <a:pt x="257" y="395"/>
                      <a:pt x="257" y="395"/>
                    </a:cubicBezTo>
                    <a:cubicBezTo>
                      <a:pt x="317" y="565"/>
                      <a:pt x="317" y="565"/>
                      <a:pt x="317" y="565"/>
                    </a:cubicBezTo>
                    <a:cubicBezTo>
                      <a:pt x="521" y="565"/>
                      <a:pt x="521" y="565"/>
                      <a:pt x="521" y="565"/>
                    </a:cubicBezTo>
                    <a:lnTo>
                      <a:pt x="468" y="395"/>
                    </a:lnTo>
                    <a:close/>
                    <a:moveTo>
                      <a:pt x="408" y="199"/>
                    </a:moveTo>
                    <a:cubicBezTo>
                      <a:pt x="297" y="199"/>
                      <a:pt x="297" y="199"/>
                      <a:pt x="297" y="199"/>
                    </a:cubicBezTo>
                    <a:cubicBezTo>
                      <a:pt x="239" y="42"/>
                      <a:pt x="239" y="42"/>
                      <a:pt x="239" y="42"/>
                    </a:cubicBezTo>
                    <a:cubicBezTo>
                      <a:pt x="236" y="44"/>
                      <a:pt x="236" y="44"/>
                      <a:pt x="236" y="44"/>
                    </a:cubicBezTo>
                    <a:cubicBezTo>
                      <a:pt x="236" y="43"/>
                      <a:pt x="236" y="43"/>
                      <a:pt x="236" y="43"/>
                    </a:cubicBezTo>
                    <a:cubicBezTo>
                      <a:pt x="54" y="4"/>
                      <a:pt x="54" y="4"/>
                      <a:pt x="54" y="4"/>
                    </a:cubicBezTo>
                    <a:cubicBezTo>
                      <a:pt x="34" y="0"/>
                      <a:pt x="15" y="12"/>
                      <a:pt x="11" y="32"/>
                    </a:cubicBezTo>
                    <a:cubicBezTo>
                      <a:pt x="4" y="67"/>
                      <a:pt x="4" y="67"/>
                      <a:pt x="4" y="67"/>
                    </a:cubicBezTo>
                    <a:cubicBezTo>
                      <a:pt x="0" y="86"/>
                      <a:pt x="12" y="105"/>
                      <a:pt x="31" y="109"/>
                    </a:cubicBezTo>
                    <a:cubicBezTo>
                      <a:pt x="166" y="138"/>
                      <a:pt x="166" y="138"/>
                      <a:pt x="166" y="138"/>
                    </a:cubicBezTo>
                    <a:cubicBezTo>
                      <a:pt x="233" y="327"/>
                      <a:pt x="233" y="327"/>
                      <a:pt x="233" y="327"/>
                    </a:cubicBezTo>
                    <a:cubicBezTo>
                      <a:pt x="447" y="327"/>
                      <a:pt x="447" y="327"/>
                      <a:pt x="447" y="327"/>
                    </a:cubicBezTo>
                    <a:lnTo>
                      <a:pt x="408" y="199"/>
                    </a:lnTo>
                    <a:close/>
                    <a:moveTo>
                      <a:pt x="994" y="803"/>
                    </a:moveTo>
                    <a:cubicBezTo>
                      <a:pt x="1242" y="803"/>
                      <a:pt x="1242" y="803"/>
                      <a:pt x="1242" y="803"/>
                    </a:cubicBezTo>
                    <a:cubicBezTo>
                      <a:pt x="1282" y="633"/>
                      <a:pt x="1282" y="633"/>
                      <a:pt x="1282" y="633"/>
                    </a:cubicBezTo>
                    <a:cubicBezTo>
                      <a:pt x="994" y="633"/>
                      <a:pt x="994" y="633"/>
                      <a:pt x="994" y="633"/>
                    </a:cubicBezTo>
                    <a:lnTo>
                      <a:pt x="994" y="803"/>
                    </a:lnTo>
                    <a:close/>
                    <a:moveTo>
                      <a:pt x="1354" y="327"/>
                    </a:moveTo>
                    <a:cubicBezTo>
                      <a:pt x="1384" y="199"/>
                      <a:pt x="1384" y="199"/>
                      <a:pt x="1384" y="199"/>
                    </a:cubicBezTo>
                    <a:cubicBezTo>
                      <a:pt x="994" y="199"/>
                      <a:pt x="994" y="199"/>
                      <a:pt x="994" y="199"/>
                    </a:cubicBezTo>
                    <a:cubicBezTo>
                      <a:pt x="994" y="327"/>
                      <a:pt x="994" y="327"/>
                      <a:pt x="994" y="327"/>
                    </a:cubicBezTo>
                    <a:lnTo>
                      <a:pt x="1354" y="327"/>
                    </a:lnTo>
                    <a:close/>
                    <a:moveTo>
                      <a:pt x="926" y="395"/>
                    </a:moveTo>
                    <a:cubicBezTo>
                      <a:pt x="539" y="395"/>
                      <a:pt x="539" y="395"/>
                      <a:pt x="539" y="395"/>
                    </a:cubicBezTo>
                    <a:cubicBezTo>
                      <a:pt x="592" y="565"/>
                      <a:pt x="592" y="565"/>
                      <a:pt x="592" y="565"/>
                    </a:cubicBezTo>
                    <a:cubicBezTo>
                      <a:pt x="926" y="565"/>
                      <a:pt x="926" y="565"/>
                      <a:pt x="926" y="565"/>
                    </a:cubicBezTo>
                    <a:lnTo>
                      <a:pt x="926" y="395"/>
                    </a:lnTo>
                    <a:close/>
                    <a:moveTo>
                      <a:pt x="926" y="327"/>
                    </a:moveTo>
                    <a:cubicBezTo>
                      <a:pt x="926" y="199"/>
                      <a:pt x="926" y="199"/>
                      <a:pt x="926" y="199"/>
                    </a:cubicBezTo>
                    <a:cubicBezTo>
                      <a:pt x="479" y="199"/>
                      <a:pt x="479" y="199"/>
                      <a:pt x="479" y="199"/>
                    </a:cubicBezTo>
                    <a:cubicBezTo>
                      <a:pt x="519" y="327"/>
                      <a:pt x="519" y="327"/>
                      <a:pt x="519" y="327"/>
                    </a:cubicBezTo>
                    <a:lnTo>
                      <a:pt x="926" y="327"/>
                    </a:lnTo>
                    <a:close/>
                    <a:moveTo>
                      <a:pt x="1607" y="327"/>
                    </a:moveTo>
                    <a:cubicBezTo>
                      <a:pt x="1637" y="199"/>
                      <a:pt x="1637" y="199"/>
                      <a:pt x="1637" y="199"/>
                    </a:cubicBezTo>
                    <a:cubicBezTo>
                      <a:pt x="1454" y="199"/>
                      <a:pt x="1454" y="199"/>
                      <a:pt x="1454" y="199"/>
                    </a:cubicBezTo>
                    <a:cubicBezTo>
                      <a:pt x="1424" y="327"/>
                      <a:pt x="1424" y="327"/>
                      <a:pt x="1424" y="327"/>
                    </a:cubicBezTo>
                    <a:lnTo>
                      <a:pt x="1607" y="327"/>
                    </a:lnTo>
                    <a:close/>
                    <a:moveTo>
                      <a:pt x="994" y="565"/>
                    </a:moveTo>
                    <a:cubicBezTo>
                      <a:pt x="1298" y="565"/>
                      <a:pt x="1298" y="565"/>
                      <a:pt x="1298" y="565"/>
                    </a:cubicBezTo>
                    <a:cubicBezTo>
                      <a:pt x="1338" y="395"/>
                      <a:pt x="1338" y="395"/>
                      <a:pt x="1338" y="395"/>
                    </a:cubicBezTo>
                    <a:cubicBezTo>
                      <a:pt x="994" y="395"/>
                      <a:pt x="994" y="395"/>
                      <a:pt x="994" y="395"/>
                    </a:cubicBezTo>
                    <a:lnTo>
                      <a:pt x="994" y="565"/>
                    </a:lnTo>
                    <a:close/>
                    <a:moveTo>
                      <a:pt x="994" y="871"/>
                    </a:moveTo>
                    <a:cubicBezTo>
                      <a:pt x="994" y="975"/>
                      <a:pt x="994" y="975"/>
                      <a:pt x="994" y="975"/>
                    </a:cubicBezTo>
                    <a:cubicBezTo>
                      <a:pt x="1202" y="975"/>
                      <a:pt x="1202" y="975"/>
                      <a:pt x="1202" y="975"/>
                    </a:cubicBezTo>
                    <a:cubicBezTo>
                      <a:pt x="1226" y="871"/>
                      <a:pt x="1226" y="871"/>
                      <a:pt x="1226" y="871"/>
                    </a:cubicBezTo>
                    <a:lnTo>
                      <a:pt x="994" y="871"/>
                    </a:lnTo>
                    <a:close/>
                    <a:moveTo>
                      <a:pt x="1312" y="803"/>
                    </a:moveTo>
                    <a:cubicBezTo>
                      <a:pt x="1496" y="803"/>
                      <a:pt x="1496" y="803"/>
                      <a:pt x="1496" y="803"/>
                    </a:cubicBezTo>
                    <a:cubicBezTo>
                      <a:pt x="1536" y="633"/>
                      <a:pt x="1536" y="633"/>
                      <a:pt x="1536" y="633"/>
                    </a:cubicBezTo>
                    <a:cubicBezTo>
                      <a:pt x="1352" y="633"/>
                      <a:pt x="1352" y="633"/>
                      <a:pt x="1352" y="633"/>
                    </a:cubicBezTo>
                    <a:lnTo>
                      <a:pt x="1312" y="803"/>
                    </a:lnTo>
                    <a:close/>
                    <a:moveTo>
                      <a:pt x="1271" y="975"/>
                    </a:moveTo>
                    <a:cubicBezTo>
                      <a:pt x="1456" y="975"/>
                      <a:pt x="1456" y="975"/>
                      <a:pt x="1456" y="975"/>
                    </a:cubicBezTo>
                    <a:cubicBezTo>
                      <a:pt x="1480" y="871"/>
                      <a:pt x="1480" y="871"/>
                      <a:pt x="1480" y="871"/>
                    </a:cubicBezTo>
                    <a:cubicBezTo>
                      <a:pt x="1296" y="871"/>
                      <a:pt x="1296" y="871"/>
                      <a:pt x="1296" y="871"/>
                    </a:cubicBezTo>
                    <a:lnTo>
                      <a:pt x="1271" y="975"/>
                    </a:lnTo>
                    <a:close/>
                    <a:moveTo>
                      <a:pt x="425" y="871"/>
                    </a:moveTo>
                    <a:cubicBezTo>
                      <a:pt x="561" y="1256"/>
                      <a:pt x="561" y="1256"/>
                      <a:pt x="561" y="1256"/>
                    </a:cubicBezTo>
                    <a:cubicBezTo>
                      <a:pt x="570" y="1280"/>
                      <a:pt x="593" y="1296"/>
                      <a:pt x="618" y="1296"/>
                    </a:cubicBezTo>
                    <a:cubicBezTo>
                      <a:pt x="1361" y="1296"/>
                      <a:pt x="1361" y="1296"/>
                      <a:pt x="1361" y="1296"/>
                    </a:cubicBezTo>
                    <a:cubicBezTo>
                      <a:pt x="1376" y="1296"/>
                      <a:pt x="1388" y="1284"/>
                      <a:pt x="1388" y="1269"/>
                    </a:cubicBezTo>
                    <a:cubicBezTo>
                      <a:pt x="1388" y="1222"/>
                      <a:pt x="1388" y="1222"/>
                      <a:pt x="1388" y="1222"/>
                    </a:cubicBezTo>
                    <a:cubicBezTo>
                      <a:pt x="1388" y="1207"/>
                      <a:pt x="1376" y="1195"/>
                      <a:pt x="1361" y="1195"/>
                    </a:cubicBezTo>
                    <a:cubicBezTo>
                      <a:pt x="691" y="1195"/>
                      <a:pt x="691" y="1195"/>
                      <a:pt x="691" y="1195"/>
                    </a:cubicBezTo>
                    <a:cubicBezTo>
                      <a:pt x="664" y="1195"/>
                      <a:pt x="641" y="1178"/>
                      <a:pt x="632" y="1154"/>
                    </a:cubicBezTo>
                    <a:cubicBezTo>
                      <a:pt x="569" y="975"/>
                      <a:pt x="569" y="975"/>
                      <a:pt x="569" y="975"/>
                    </a:cubicBezTo>
                    <a:cubicBezTo>
                      <a:pt x="647" y="975"/>
                      <a:pt x="647" y="975"/>
                      <a:pt x="647" y="975"/>
                    </a:cubicBezTo>
                    <a:cubicBezTo>
                      <a:pt x="615" y="871"/>
                      <a:pt x="615" y="871"/>
                      <a:pt x="615" y="871"/>
                    </a:cubicBezTo>
                    <a:lnTo>
                      <a:pt x="425" y="871"/>
                    </a:lnTo>
                    <a:close/>
                    <a:moveTo>
                      <a:pt x="1408" y="395"/>
                    </a:moveTo>
                    <a:cubicBezTo>
                      <a:pt x="1368" y="565"/>
                      <a:pt x="1368" y="565"/>
                      <a:pt x="1368" y="565"/>
                    </a:cubicBezTo>
                    <a:cubicBezTo>
                      <a:pt x="1552" y="565"/>
                      <a:pt x="1552" y="565"/>
                      <a:pt x="1552" y="565"/>
                    </a:cubicBezTo>
                    <a:cubicBezTo>
                      <a:pt x="1592" y="395"/>
                      <a:pt x="1592" y="395"/>
                      <a:pt x="1592" y="395"/>
                    </a:cubicBezTo>
                    <a:lnTo>
                      <a:pt x="1408" y="395"/>
                    </a:lnTo>
                    <a:close/>
                    <a:moveTo>
                      <a:pt x="686" y="871"/>
                    </a:moveTo>
                    <a:cubicBezTo>
                      <a:pt x="718" y="975"/>
                      <a:pt x="718" y="975"/>
                      <a:pt x="718" y="975"/>
                    </a:cubicBezTo>
                    <a:cubicBezTo>
                      <a:pt x="926" y="975"/>
                      <a:pt x="926" y="975"/>
                      <a:pt x="926" y="975"/>
                    </a:cubicBezTo>
                    <a:cubicBezTo>
                      <a:pt x="926" y="871"/>
                      <a:pt x="926" y="871"/>
                      <a:pt x="926" y="871"/>
                    </a:cubicBezTo>
                    <a:lnTo>
                      <a:pt x="686" y="8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grpSp>
            <p:nvGrpSpPr>
              <p:cNvPr id="12" name="Group 11"/>
              <p:cNvGrpSpPr/>
              <p:nvPr/>
            </p:nvGrpSpPr>
            <p:grpSpPr>
              <a:xfrm>
                <a:off x="9352470" y="2441220"/>
                <a:ext cx="403599" cy="298307"/>
                <a:chOff x="10058054" y="2529982"/>
                <a:chExt cx="336190" cy="248484"/>
              </a:xfrm>
            </p:grpSpPr>
            <p:grpSp>
              <p:nvGrpSpPr>
                <p:cNvPr id="19" name="Group 8"/>
                <p:cNvGrpSpPr>
                  <a:grpSpLocks noChangeAspect="1"/>
                </p:cNvGrpSpPr>
                <p:nvPr/>
              </p:nvGrpSpPr>
              <p:grpSpPr bwMode="auto">
                <a:xfrm>
                  <a:off x="10058054" y="2598630"/>
                  <a:ext cx="179836" cy="179836"/>
                  <a:chOff x="242" y="-1018"/>
                  <a:chExt cx="5272" cy="5272"/>
                </a:xfrm>
                <a:solidFill>
                  <a:schemeClr val="bg1"/>
                </a:solidFill>
              </p:grpSpPr>
              <p:sp>
                <p:nvSpPr>
                  <p:cNvPr id="25" name="Freeform 9"/>
                  <p:cNvSpPr>
                    <a:spLocks/>
                  </p:cNvSpPr>
                  <p:nvPr/>
                </p:nvSpPr>
                <p:spPr bwMode="auto">
                  <a:xfrm>
                    <a:off x="2609" y="1011"/>
                    <a:ext cx="733" cy="563"/>
                  </a:xfrm>
                  <a:custGeom>
                    <a:avLst/>
                    <a:gdLst>
                      <a:gd name="T0" fmla="*/ 186 w 310"/>
                      <a:gd name="T1" fmla="*/ 0 h 238"/>
                      <a:gd name="T2" fmla="*/ 0 w 310"/>
                      <a:gd name="T3" fmla="*/ 0 h 238"/>
                      <a:gd name="T4" fmla="*/ 0 w 310"/>
                      <a:gd name="T5" fmla="*/ 238 h 238"/>
                      <a:gd name="T6" fmla="*/ 184 w 310"/>
                      <a:gd name="T7" fmla="*/ 238 h 238"/>
                      <a:gd name="T8" fmla="*/ 310 w 310"/>
                      <a:gd name="T9" fmla="*/ 119 h 238"/>
                      <a:gd name="T10" fmla="*/ 186 w 310"/>
                      <a:gd name="T11" fmla="*/ 0 h 238"/>
                    </a:gdLst>
                    <a:ahLst/>
                    <a:cxnLst>
                      <a:cxn ang="0">
                        <a:pos x="T0" y="T1"/>
                      </a:cxn>
                      <a:cxn ang="0">
                        <a:pos x="T2" y="T3"/>
                      </a:cxn>
                      <a:cxn ang="0">
                        <a:pos x="T4" y="T5"/>
                      </a:cxn>
                      <a:cxn ang="0">
                        <a:pos x="T6" y="T7"/>
                      </a:cxn>
                      <a:cxn ang="0">
                        <a:pos x="T8" y="T9"/>
                      </a:cxn>
                      <a:cxn ang="0">
                        <a:pos x="T10" y="T11"/>
                      </a:cxn>
                    </a:cxnLst>
                    <a:rect l="0" t="0" r="r" b="b"/>
                    <a:pathLst>
                      <a:path w="310" h="238">
                        <a:moveTo>
                          <a:pt x="186" y="0"/>
                        </a:moveTo>
                        <a:cubicBezTo>
                          <a:pt x="0" y="0"/>
                          <a:pt x="0" y="0"/>
                          <a:pt x="0" y="0"/>
                        </a:cubicBezTo>
                        <a:cubicBezTo>
                          <a:pt x="0" y="238"/>
                          <a:pt x="0" y="238"/>
                          <a:pt x="0" y="238"/>
                        </a:cubicBezTo>
                        <a:cubicBezTo>
                          <a:pt x="184" y="238"/>
                          <a:pt x="184" y="238"/>
                          <a:pt x="184" y="238"/>
                        </a:cubicBezTo>
                        <a:cubicBezTo>
                          <a:pt x="241" y="238"/>
                          <a:pt x="310" y="209"/>
                          <a:pt x="310" y="119"/>
                        </a:cubicBezTo>
                        <a:cubicBezTo>
                          <a:pt x="310" y="24"/>
                          <a:pt x="253" y="0"/>
                          <a:pt x="1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sp>
                <p:nvSpPr>
                  <p:cNvPr id="26" name="Freeform 10"/>
                  <p:cNvSpPr>
                    <a:spLocks/>
                  </p:cNvSpPr>
                  <p:nvPr/>
                </p:nvSpPr>
                <p:spPr bwMode="auto">
                  <a:xfrm>
                    <a:off x="1074" y="1061"/>
                    <a:ext cx="521" cy="730"/>
                  </a:xfrm>
                  <a:custGeom>
                    <a:avLst/>
                    <a:gdLst>
                      <a:gd name="T0" fmla="*/ 258 w 521"/>
                      <a:gd name="T1" fmla="*/ 0 h 730"/>
                      <a:gd name="T2" fmla="*/ 0 w 521"/>
                      <a:gd name="T3" fmla="*/ 730 h 730"/>
                      <a:gd name="T4" fmla="*/ 521 w 521"/>
                      <a:gd name="T5" fmla="*/ 730 h 730"/>
                      <a:gd name="T6" fmla="*/ 265 w 521"/>
                      <a:gd name="T7" fmla="*/ 0 h 730"/>
                      <a:gd name="T8" fmla="*/ 258 w 521"/>
                      <a:gd name="T9" fmla="*/ 0 h 730"/>
                    </a:gdLst>
                    <a:ahLst/>
                    <a:cxnLst>
                      <a:cxn ang="0">
                        <a:pos x="T0" y="T1"/>
                      </a:cxn>
                      <a:cxn ang="0">
                        <a:pos x="T2" y="T3"/>
                      </a:cxn>
                      <a:cxn ang="0">
                        <a:pos x="T4" y="T5"/>
                      </a:cxn>
                      <a:cxn ang="0">
                        <a:pos x="T6" y="T7"/>
                      </a:cxn>
                      <a:cxn ang="0">
                        <a:pos x="T8" y="T9"/>
                      </a:cxn>
                    </a:cxnLst>
                    <a:rect l="0" t="0" r="r" b="b"/>
                    <a:pathLst>
                      <a:path w="521" h="730">
                        <a:moveTo>
                          <a:pt x="258" y="0"/>
                        </a:moveTo>
                        <a:lnTo>
                          <a:pt x="0" y="730"/>
                        </a:lnTo>
                        <a:lnTo>
                          <a:pt x="521" y="730"/>
                        </a:lnTo>
                        <a:lnTo>
                          <a:pt x="265" y="0"/>
                        </a:lnTo>
                        <a:lnTo>
                          <a:pt x="2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sp>
                <p:nvSpPr>
                  <p:cNvPr id="27" name="Freeform 11"/>
                  <p:cNvSpPr>
                    <a:spLocks/>
                  </p:cNvSpPr>
                  <p:nvPr/>
                </p:nvSpPr>
                <p:spPr bwMode="auto">
                  <a:xfrm>
                    <a:off x="4196" y="1011"/>
                    <a:ext cx="733" cy="563"/>
                  </a:xfrm>
                  <a:custGeom>
                    <a:avLst/>
                    <a:gdLst>
                      <a:gd name="T0" fmla="*/ 186 w 310"/>
                      <a:gd name="T1" fmla="*/ 0 h 238"/>
                      <a:gd name="T2" fmla="*/ 0 w 310"/>
                      <a:gd name="T3" fmla="*/ 0 h 238"/>
                      <a:gd name="T4" fmla="*/ 0 w 310"/>
                      <a:gd name="T5" fmla="*/ 238 h 238"/>
                      <a:gd name="T6" fmla="*/ 184 w 310"/>
                      <a:gd name="T7" fmla="*/ 238 h 238"/>
                      <a:gd name="T8" fmla="*/ 310 w 310"/>
                      <a:gd name="T9" fmla="*/ 119 h 238"/>
                      <a:gd name="T10" fmla="*/ 186 w 310"/>
                      <a:gd name="T11" fmla="*/ 0 h 238"/>
                    </a:gdLst>
                    <a:ahLst/>
                    <a:cxnLst>
                      <a:cxn ang="0">
                        <a:pos x="T0" y="T1"/>
                      </a:cxn>
                      <a:cxn ang="0">
                        <a:pos x="T2" y="T3"/>
                      </a:cxn>
                      <a:cxn ang="0">
                        <a:pos x="T4" y="T5"/>
                      </a:cxn>
                      <a:cxn ang="0">
                        <a:pos x="T6" y="T7"/>
                      </a:cxn>
                      <a:cxn ang="0">
                        <a:pos x="T8" y="T9"/>
                      </a:cxn>
                      <a:cxn ang="0">
                        <a:pos x="T10" y="T11"/>
                      </a:cxn>
                    </a:cxnLst>
                    <a:rect l="0" t="0" r="r" b="b"/>
                    <a:pathLst>
                      <a:path w="310" h="238">
                        <a:moveTo>
                          <a:pt x="186" y="0"/>
                        </a:moveTo>
                        <a:cubicBezTo>
                          <a:pt x="0" y="0"/>
                          <a:pt x="0" y="0"/>
                          <a:pt x="0" y="0"/>
                        </a:cubicBezTo>
                        <a:cubicBezTo>
                          <a:pt x="0" y="238"/>
                          <a:pt x="0" y="238"/>
                          <a:pt x="0" y="238"/>
                        </a:cubicBezTo>
                        <a:cubicBezTo>
                          <a:pt x="184" y="238"/>
                          <a:pt x="184" y="238"/>
                          <a:pt x="184" y="238"/>
                        </a:cubicBezTo>
                        <a:cubicBezTo>
                          <a:pt x="240" y="238"/>
                          <a:pt x="310" y="209"/>
                          <a:pt x="310" y="119"/>
                        </a:cubicBezTo>
                        <a:cubicBezTo>
                          <a:pt x="310" y="24"/>
                          <a:pt x="252" y="0"/>
                          <a:pt x="1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sp>
                <p:nvSpPr>
                  <p:cNvPr id="28" name="Freeform 12"/>
                  <p:cNvSpPr>
                    <a:spLocks noEditPoints="1"/>
                  </p:cNvSpPr>
                  <p:nvPr/>
                </p:nvSpPr>
                <p:spPr bwMode="auto">
                  <a:xfrm>
                    <a:off x="242" y="-1018"/>
                    <a:ext cx="5272" cy="5272"/>
                  </a:xfrm>
                  <a:custGeom>
                    <a:avLst/>
                    <a:gdLst>
                      <a:gd name="T0" fmla="*/ 1966 w 2229"/>
                      <a:gd name="T1" fmla="*/ 0 h 2229"/>
                      <a:gd name="T2" fmla="*/ 262 w 2229"/>
                      <a:gd name="T3" fmla="*/ 0 h 2229"/>
                      <a:gd name="T4" fmla="*/ 0 w 2229"/>
                      <a:gd name="T5" fmla="*/ 263 h 2229"/>
                      <a:gd name="T6" fmla="*/ 0 w 2229"/>
                      <a:gd name="T7" fmla="*/ 1967 h 2229"/>
                      <a:gd name="T8" fmla="*/ 262 w 2229"/>
                      <a:gd name="T9" fmla="*/ 2229 h 2229"/>
                      <a:gd name="T10" fmla="*/ 1966 w 2229"/>
                      <a:gd name="T11" fmla="*/ 2229 h 2229"/>
                      <a:gd name="T12" fmla="*/ 2229 w 2229"/>
                      <a:gd name="T13" fmla="*/ 1967 h 2229"/>
                      <a:gd name="T14" fmla="*/ 2229 w 2229"/>
                      <a:gd name="T15" fmla="*/ 263 h 2229"/>
                      <a:gd name="T16" fmla="*/ 1966 w 2229"/>
                      <a:gd name="T17" fmla="*/ 0 h 2229"/>
                      <a:gd name="T18" fmla="*/ 672 w 2229"/>
                      <a:gd name="T19" fmla="*/ 1474 h 2229"/>
                      <a:gd name="T20" fmla="*/ 605 w 2229"/>
                      <a:gd name="T21" fmla="*/ 1284 h 2229"/>
                      <a:gd name="T22" fmla="*/ 318 w 2229"/>
                      <a:gd name="T23" fmla="*/ 1284 h 2229"/>
                      <a:gd name="T24" fmla="*/ 251 w 2229"/>
                      <a:gd name="T25" fmla="*/ 1474 h 2229"/>
                      <a:gd name="T26" fmla="*/ 121 w 2229"/>
                      <a:gd name="T27" fmla="*/ 1474 h 2229"/>
                      <a:gd name="T28" fmla="*/ 397 w 2229"/>
                      <a:gd name="T29" fmla="*/ 756 h 2229"/>
                      <a:gd name="T30" fmla="*/ 530 w 2229"/>
                      <a:gd name="T31" fmla="*/ 756 h 2229"/>
                      <a:gd name="T32" fmla="*/ 807 w 2229"/>
                      <a:gd name="T33" fmla="*/ 1474 h 2229"/>
                      <a:gd name="T34" fmla="*/ 672 w 2229"/>
                      <a:gd name="T35" fmla="*/ 1474 h 2229"/>
                      <a:gd name="T36" fmla="*/ 1192 w 2229"/>
                      <a:gd name="T37" fmla="*/ 1198 h 2229"/>
                      <a:gd name="T38" fmla="*/ 1001 w 2229"/>
                      <a:gd name="T39" fmla="*/ 1198 h 2229"/>
                      <a:gd name="T40" fmla="*/ 1001 w 2229"/>
                      <a:gd name="T41" fmla="*/ 1474 h 2229"/>
                      <a:gd name="T42" fmla="*/ 875 w 2229"/>
                      <a:gd name="T43" fmla="*/ 1474 h 2229"/>
                      <a:gd name="T44" fmla="*/ 875 w 2229"/>
                      <a:gd name="T45" fmla="*/ 756 h 2229"/>
                      <a:gd name="T46" fmla="*/ 1192 w 2229"/>
                      <a:gd name="T47" fmla="*/ 756 h 2229"/>
                      <a:gd name="T48" fmla="*/ 1437 w 2229"/>
                      <a:gd name="T49" fmla="*/ 978 h 2229"/>
                      <a:gd name="T50" fmla="*/ 1192 w 2229"/>
                      <a:gd name="T51" fmla="*/ 1198 h 2229"/>
                      <a:gd name="T52" fmla="*/ 1863 w 2229"/>
                      <a:gd name="T53" fmla="*/ 1198 h 2229"/>
                      <a:gd name="T54" fmla="*/ 1672 w 2229"/>
                      <a:gd name="T55" fmla="*/ 1198 h 2229"/>
                      <a:gd name="T56" fmla="*/ 1672 w 2229"/>
                      <a:gd name="T57" fmla="*/ 1474 h 2229"/>
                      <a:gd name="T58" fmla="*/ 1546 w 2229"/>
                      <a:gd name="T59" fmla="*/ 1474 h 2229"/>
                      <a:gd name="T60" fmla="*/ 1546 w 2229"/>
                      <a:gd name="T61" fmla="*/ 756 h 2229"/>
                      <a:gd name="T62" fmla="*/ 1863 w 2229"/>
                      <a:gd name="T63" fmla="*/ 756 h 2229"/>
                      <a:gd name="T64" fmla="*/ 2108 w 2229"/>
                      <a:gd name="T65" fmla="*/ 978 h 2229"/>
                      <a:gd name="T66" fmla="*/ 1863 w 2229"/>
                      <a:gd name="T67" fmla="*/ 1198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9" h="2229">
                        <a:moveTo>
                          <a:pt x="1966" y="0"/>
                        </a:moveTo>
                        <a:cubicBezTo>
                          <a:pt x="262" y="0"/>
                          <a:pt x="262" y="0"/>
                          <a:pt x="262" y="0"/>
                        </a:cubicBezTo>
                        <a:cubicBezTo>
                          <a:pt x="117" y="0"/>
                          <a:pt x="0" y="118"/>
                          <a:pt x="0" y="263"/>
                        </a:cubicBezTo>
                        <a:cubicBezTo>
                          <a:pt x="0" y="1967"/>
                          <a:pt x="0" y="1967"/>
                          <a:pt x="0" y="1967"/>
                        </a:cubicBezTo>
                        <a:cubicBezTo>
                          <a:pt x="0" y="2112"/>
                          <a:pt x="117" y="2229"/>
                          <a:pt x="262" y="2229"/>
                        </a:cubicBezTo>
                        <a:cubicBezTo>
                          <a:pt x="1966" y="2229"/>
                          <a:pt x="1966" y="2229"/>
                          <a:pt x="1966" y="2229"/>
                        </a:cubicBezTo>
                        <a:cubicBezTo>
                          <a:pt x="2111" y="2229"/>
                          <a:pt x="2229" y="2112"/>
                          <a:pt x="2229" y="1967"/>
                        </a:cubicBezTo>
                        <a:cubicBezTo>
                          <a:pt x="2229" y="263"/>
                          <a:pt x="2229" y="263"/>
                          <a:pt x="2229" y="263"/>
                        </a:cubicBezTo>
                        <a:cubicBezTo>
                          <a:pt x="2229" y="118"/>
                          <a:pt x="2111" y="0"/>
                          <a:pt x="1966" y="0"/>
                        </a:cubicBezTo>
                        <a:close/>
                        <a:moveTo>
                          <a:pt x="672" y="1474"/>
                        </a:moveTo>
                        <a:cubicBezTo>
                          <a:pt x="605" y="1284"/>
                          <a:pt x="605" y="1284"/>
                          <a:pt x="605" y="1284"/>
                        </a:cubicBezTo>
                        <a:cubicBezTo>
                          <a:pt x="318" y="1284"/>
                          <a:pt x="318" y="1284"/>
                          <a:pt x="318" y="1284"/>
                        </a:cubicBezTo>
                        <a:cubicBezTo>
                          <a:pt x="251" y="1474"/>
                          <a:pt x="251" y="1474"/>
                          <a:pt x="251" y="1474"/>
                        </a:cubicBezTo>
                        <a:cubicBezTo>
                          <a:pt x="121" y="1474"/>
                          <a:pt x="121" y="1474"/>
                          <a:pt x="121" y="1474"/>
                        </a:cubicBezTo>
                        <a:cubicBezTo>
                          <a:pt x="397" y="756"/>
                          <a:pt x="397" y="756"/>
                          <a:pt x="397" y="756"/>
                        </a:cubicBezTo>
                        <a:cubicBezTo>
                          <a:pt x="530" y="756"/>
                          <a:pt x="530" y="756"/>
                          <a:pt x="530" y="756"/>
                        </a:cubicBezTo>
                        <a:cubicBezTo>
                          <a:pt x="807" y="1474"/>
                          <a:pt x="807" y="1474"/>
                          <a:pt x="807" y="1474"/>
                        </a:cubicBezTo>
                        <a:lnTo>
                          <a:pt x="672" y="1474"/>
                        </a:lnTo>
                        <a:close/>
                        <a:moveTo>
                          <a:pt x="1192" y="1198"/>
                        </a:moveTo>
                        <a:cubicBezTo>
                          <a:pt x="1001" y="1198"/>
                          <a:pt x="1001" y="1198"/>
                          <a:pt x="1001" y="1198"/>
                        </a:cubicBezTo>
                        <a:cubicBezTo>
                          <a:pt x="1001" y="1474"/>
                          <a:pt x="1001" y="1474"/>
                          <a:pt x="1001" y="1474"/>
                        </a:cubicBezTo>
                        <a:cubicBezTo>
                          <a:pt x="875" y="1474"/>
                          <a:pt x="875" y="1474"/>
                          <a:pt x="875" y="1474"/>
                        </a:cubicBezTo>
                        <a:cubicBezTo>
                          <a:pt x="875" y="756"/>
                          <a:pt x="875" y="756"/>
                          <a:pt x="875" y="756"/>
                        </a:cubicBezTo>
                        <a:cubicBezTo>
                          <a:pt x="1192" y="756"/>
                          <a:pt x="1192" y="756"/>
                          <a:pt x="1192" y="756"/>
                        </a:cubicBezTo>
                        <a:cubicBezTo>
                          <a:pt x="1397" y="756"/>
                          <a:pt x="1437" y="888"/>
                          <a:pt x="1437" y="978"/>
                        </a:cubicBezTo>
                        <a:cubicBezTo>
                          <a:pt x="1437" y="1066"/>
                          <a:pt x="1397" y="1199"/>
                          <a:pt x="1192" y="1198"/>
                        </a:cubicBezTo>
                        <a:close/>
                        <a:moveTo>
                          <a:pt x="1863" y="1198"/>
                        </a:moveTo>
                        <a:cubicBezTo>
                          <a:pt x="1672" y="1198"/>
                          <a:pt x="1672" y="1198"/>
                          <a:pt x="1672" y="1198"/>
                        </a:cubicBezTo>
                        <a:cubicBezTo>
                          <a:pt x="1672" y="1474"/>
                          <a:pt x="1672" y="1474"/>
                          <a:pt x="1672" y="1474"/>
                        </a:cubicBezTo>
                        <a:cubicBezTo>
                          <a:pt x="1546" y="1474"/>
                          <a:pt x="1546" y="1474"/>
                          <a:pt x="1546" y="1474"/>
                        </a:cubicBezTo>
                        <a:cubicBezTo>
                          <a:pt x="1546" y="756"/>
                          <a:pt x="1546" y="756"/>
                          <a:pt x="1546" y="756"/>
                        </a:cubicBezTo>
                        <a:cubicBezTo>
                          <a:pt x="1863" y="756"/>
                          <a:pt x="1863" y="756"/>
                          <a:pt x="1863" y="756"/>
                        </a:cubicBezTo>
                        <a:cubicBezTo>
                          <a:pt x="2068" y="756"/>
                          <a:pt x="2108" y="888"/>
                          <a:pt x="2108" y="978"/>
                        </a:cubicBezTo>
                        <a:cubicBezTo>
                          <a:pt x="2108" y="1066"/>
                          <a:pt x="2068" y="1199"/>
                          <a:pt x="1863"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grpSp>
            <p:grpSp>
              <p:nvGrpSpPr>
                <p:cNvPr id="20" name="Group 8"/>
                <p:cNvGrpSpPr>
                  <a:grpSpLocks noChangeAspect="1"/>
                </p:cNvGrpSpPr>
                <p:nvPr/>
              </p:nvGrpSpPr>
              <p:grpSpPr bwMode="auto">
                <a:xfrm>
                  <a:off x="10271414" y="2529982"/>
                  <a:ext cx="122830" cy="122833"/>
                  <a:chOff x="242" y="-1018"/>
                  <a:chExt cx="5272" cy="5272"/>
                </a:xfrm>
                <a:solidFill>
                  <a:schemeClr val="bg1"/>
                </a:solidFill>
              </p:grpSpPr>
              <p:sp>
                <p:nvSpPr>
                  <p:cNvPr id="21" name="Freeform 9"/>
                  <p:cNvSpPr>
                    <a:spLocks/>
                  </p:cNvSpPr>
                  <p:nvPr/>
                </p:nvSpPr>
                <p:spPr bwMode="auto">
                  <a:xfrm>
                    <a:off x="2609" y="1011"/>
                    <a:ext cx="733" cy="563"/>
                  </a:xfrm>
                  <a:custGeom>
                    <a:avLst/>
                    <a:gdLst>
                      <a:gd name="T0" fmla="*/ 186 w 310"/>
                      <a:gd name="T1" fmla="*/ 0 h 238"/>
                      <a:gd name="T2" fmla="*/ 0 w 310"/>
                      <a:gd name="T3" fmla="*/ 0 h 238"/>
                      <a:gd name="T4" fmla="*/ 0 w 310"/>
                      <a:gd name="T5" fmla="*/ 238 h 238"/>
                      <a:gd name="T6" fmla="*/ 184 w 310"/>
                      <a:gd name="T7" fmla="*/ 238 h 238"/>
                      <a:gd name="T8" fmla="*/ 310 w 310"/>
                      <a:gd name="T9" fmla="*/ 119 h 238"/>
                      <a:gd name="T10" fmla="*/ 186 w 310"/>
                      <a:gd name="T11" fmla="*/ 0 h 238"/>
                    </a:gdLst>
                    <a:ahLst/>
                    <a:cxnLst>
                      <a:cxn ang="0">
                        <a:pos x="T0" y="T1"/>
                      </a:cxn>
                      <a:cxn ang="0">
                        <a:pos x="T2" y="T3"/>
                      </a:cxn>
                      <a:cxn ang="0">
                        <a:pos x="T4" y="T5"/>
                      </a:cxn>
                      <a:cxn ang="0">
                        <a:pos x="T6" y="T7"/>
                      </a:cxn>
                      <a:cxn ang="0">
                        <a:pos x="T8" y="T9"/>
                      </a:cxn>
                      <a:cxn ang="0">
                        <a:pos x="T10" y="T11"/>
                      </a:cxn>
                    </a:cxnLst>
                    <a:rect l="0" t="0" r="r" b="b"/>
                    <a:pathLst>
                      <a:path w="310" h="238">
                        <a:moveTo>
                          <a:pt x="186" y="0"/>
                        </a:moveTo>
                        <a:cubicBezTo>
                          <a:pt x="0" y="0"/>
                          <a:pt x="0" y="0"/>
                          <a:pt x="0" y="0"/>
                        </a:cubicBezTo>
                        <a:cubicBezTo>
                          <a:pt x="0" y="238"/>
                          <a:pt x="0" y="238"/>
                          <a:pt x="0" y="238"/>
                        </a:cubicBezTo>
                        <a:cubicBezTo>
                          <a:pt x="184" y="238"/>
                          <a:pt x="184" y="238"/>
                          <a:pt x="184" y="238"/>
                        </a:cubicBezTo>
                        <a:cubicBezTo>
                          <a:pt x="241" y="238"/>
                          <a:pt x="310" y="209"/>
                          <a:pt x="310" y="119"/>
                        </a:cubicBezTo>
                        <a:cubicBezTo>
                          <a:pt x="310" y="24"/>
                          <a:pt x="253" y="0"/>
                          <a:pt x="1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sp>
                <p:nvSpPr>
                  <p:cNvPr id="22" name="Freeform 10"/>
                  <p:cNvSpPr>
                    <a:spLocks/>
                  </p:cNvSpPr>
                  <p:nvPr/>
                </p:nvSpPr>
                <p:spPr bwMode="auto">
                  <a:xfrm>
                    <a:off x="1074" y="1061"/>
                    <a:ext cx="521" cy="730"/>
                  </a:xfrm>
                  <a:custGeom>
                    <a:avLst/>
                    <a:gdLst>
                      <a:gd name="T0" fmla="*/ 258 w 521"/>
                      <a:gd name="T1" fmla="*/ 0 h 730"/>
                      <a:gd name="T2" fmla="*/ 0 w 521"/>
                      <a:gd name="T3" fmla="*/ 730 h 730"/>
                      <a:gd name="T4" fmla="*/ 521 w 521"/>
                      <a:gd name="T5" fmla="*/ 730 h 730"/>
                      <a:gd name="T6" fmla="*/ 265 w 521"/>
                      <a:gd name="T7" fmla="*/ 0 h 730"/>
                      <a:gd name="T8" fmla="*/ 258 w 521"/>
                      <a:gd name="T9" fmla="*/ 0 h 730"/>
                    </a:gdLst>
                    <a:ahLst/>
                    <a:cxnLst>
                      <a:cxn ang="0">
                        <a:pos x="T0" y="T1"/>
                      </a:cxn>
                      <a:cxn ang="0">
                        <a:pos x="T2" y="T3"/>
                      </a:cxn>
                      <a:cxn ang="0">
                        <a:pos x="T4" y="T5"/>
                      </a:cxn>
                      <a:cxn ang="0">
                        <a:pos x="T6" y="T7"/>
                      </a:cxn>
                      <a:cxn ang="0">
                        <a:pos x="T8" y="T9"/>
                      </a:cxn>
                    </a:cxnLst>
                    <a:rect l="0" t="0" r="r" b="b"/>
                    <a:pathLst>
                      <a:path w="521" h="730">
                        <a:moveTo>
                          <a:pt x="258" y="0"/>
                        </a:moveTo>
                        <a:lnTo>
                          <a:pt x="0" y="730"/>
                        </a:lnTo>
                        <a:lnTo>
                          <a:pt x="521" y="730"/>
                        </a:lnTo>
                        <a:lnTo>
                          <a:pt x="265" y="0"/>
                        </a:lnTo>
                        <a:lnTo>
                          <a:pt x="2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sp>
                <p:nvSpPr>
                  <p:cNvPr id="23" name="Freeform 11"/>
                  <p:cNvSpPr>
                    <a:spLocks/>
                  </p:cNvSpPr>
                  <p:nvPr/>
                </p:nvSpPr>
                <p:spPr bwMode="auto">
                  <a:xfrm>
                    <a:off x="4196" y="1011"/>
                    <a:ext cx="733" cy="563"/>
                  </a:xfrm>
                  <a:custGeom>
                    <a:avLst/>
                    <a:gdLst>
                      <a:gd name="T0" fmla="*/ 186 w 310"/>
                      <a:gd name="T1" fmla="*/ 0 h 238"/>
                      <a:gd name="T2" fmla="*/ 0 w 310"/>
                      <a:gd name="T3" fmla="*/ 0 h 238"/>
                      <a:gd name="T4" fmla="*/ 0 w 310"/>
                      <a:gd name="T5" fmla="*/ 238 h 238"/>
                      <a:gd name="T6" fmla="*/ 184 w 310"/>
                      <a:gd name="T7" fmla="*/ 238 h 238"/>
                      <a:gd name="T8" fmla="*/ 310 w 310"/>
                      <a:gd name="T9" fmla="*/ 119 h 238"/>
                      <a:gd name="T10" fmla="*/ 186 w 310"/>
                      <a:gd name="T11" fmla="*/ 0 h 238"/>
                    </a:gdLst>
                    <a:ahLst/>
                    <a:cxnLst>
                      <a:cxn ang="0">
                        <a:pos x="T0" y="T1"/>
                      </a:cxn>
                      <a:cxn ang="0">
                        <a:pos x="T2" y="T3"/>
                      </a:cxn>
                      <a:cxn ang="0">
                        <a:pos x="T4" y="T5"/>
                      </a:cxn>
                      <a:cxn ang="0">
                        <a:pos x="T6" y="T7"/>
                      </a:cxn>
                      <a:cxn ang="0">
                        <a:pos x="T8" y="T9"/>
                      </a:cxn>
                      <a:cxn ang="0">
                        <a:pos x="T10" y="T11"/>
                      </a:cxn>
                    </a:cxnLst>
                    <a:rect l="0" t="0" r="r" b="b"/>
                    <a:pathLst>
                      <a:path w="310" h="238">
                        <a:moveTo>
                          <a:pt x="186" y="0"/>
                        </a:moveTo>
                        <a:cubicBezTo>
                          <a:pt x="0" y="0"/>
                          <a:pt x="0" y="0"/>
                          <a:pt x="0" y="0"/>
                        </a:cubicBezTo>
                        <a:cubicBezTo>
                          <a:pt x="0" y="238"/>
                          <a:pt x="0" y="238"/>
                          <a:pt x="0" y="238"/>
                        </a:cubicBezTo>
                        <a:cubicBezTo>
                          <a:pt x="184" y="238"/>
                          <a:pt x="184" y="238"/>
                          <a:pt x="184" y="238"/>
                        </a:cubicBezTo>
                        <a:cubicBezTo>
                          <a:pt x="240" y="238"/>
                          <a:pt x="310" y="209"/>
                          <a:pt x="310" y="119"/>
                        </a:cubicBezTo>
                        <a:cubicBezTo>
                          <a:pt x="310" y="24"/>
                          <a:pt x="252" y="0"/>
                          <a:pt x="1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sp>
                <p:nvSpPr>
                  <p:cNvPr id="24" name="Freeform 12"/>
                  <p:cNvSpPr>
                    <a:spLocks noEditPoints="1"/>
                  </p:cNvSpPr>
                  <p:nvPr/>
                </p:nvSpPr>
                <p:spPr bwMode="auto">
                  <a:xfrm>
                    <a:off x="242" y="-1018"/>
                    <a:ext cx="5272" cy="5272"/>
                  </a:xfrm>
                  <a:custGeom>
                    <a:avLst/>
                    <a:gdLst>
                      <a:gd name="T0" fmla="*/ 1966 w 2229"/>
                      <a:gd name="T1" fmla="*/ 0 h 2229"/>
                      <a:gd name="T2" fmla="*/ 262 w 2229"/>
                      <a:gd name="T3" fmla="*/ 0 h 2229"/>
                      <a:gd name="T4" fmla="*/ 0 w 2229"/>
                      <a:gd name="T5" fmla="*/ 263 h 2229"/>
                      <a:gd name="T6" fmla="*/ 0 w 2229"/>
                      <a:gd name="T7" fmla="*/ 1967 h 2229"/>
                      <a:gd name="T8" fmla="*/ 262 w 2229"/>
                      <a:gd name="T9" fmla="*/ 2229 h 2229"/>
                      <a:gd name="T10" fmla="*/ 1966 w 2229"/>
                      <a:gd name="T11" fmla="*/ 2229 h 2229"/>
                      <a:gd name="T12" fmla="*/ 2229 w 2229"/>
                      <a:gd name="T13" fmla="*/ 1967 h 2229"/>
                      <a:gd name="T14" fmla="*/ 2229 w 2229"/>
                      <a:gd name="T15" fmla="*/ 263 h 2229"/>
                      <a:gd name="T16" fmla="*/ 1966 w 2229"/>
                      <a:gd name="T17" fmla="*/ 0 h 2229"/>
                      <a:gd name="T18" fmla="*/ 672 w 2229"/>
                      <a:gd name="T19" fmla="*/ 1474 h 2229"/>
                      <a:gd name="T20" fmla="*/ 605 w 2229"/>
                      <a:gd name="T21" fmla="*/ 1284 h 2229"/>
                      <a:gd name="T22" fmla="*/ 318 w 2229"/>
                      <a:gd name="T23" fmla="*/ 1284 h 2229"/>
                      <a:gd name="T24" fmla="*/ 251 w 2229"/>
                      <a:gd name="T25" fmla="*/ 1474 h 2229"/>
                      <a:gd name="T26" fmla="*/ 121 w 2229"/>
                      <a:gd name="T27" fmla="*/ 1474 h 2229"/>
                      <a:gd name="T28" fmla="*/ 397 w 2229"/>
                      <a:gd name="T29" fmla="*/ 756 h 2229"/>
                      <a:gd name="T30" fmla="*/ 530 w 2229"/>
                      <a:gd name="T31" fmla="*/ 756 h 2229"/>
                      <a:gd name="T32" fmla="*/ 807 w 2229"/>
                      <a:gd name="T33" fmla="*/ 1474 h 2229"/>
                      <a:gd name="T34" fmla="*/ 672 w 2229"/>
                      <a:gd name="T35" fmla="*/ 1474 h 2229"/>
                      <a:gd name="T36" fmla="*/ 1192 w 2229"/>
                      <a:gd name="T37" fmla="*/ 1198 h 2229"/>
                      <a:gd name="T38" fmla="*/ 1001 w 2229"/>
                      <a:gd name="T39" fmla="*/ 1198 h 2229"/>
                      <a:gd name="T40" fmla="*/ 1001 w 2229"/>
                      <a:gd name="T41" fmla="*/ 1474 h 2229"/>
                      <a:gd name="T42" fmla="*/ 875 w 2229"/>
                      <a:gd name="T43" fmla="*/ 1474 h 2229"/>
                      <a:gd name="T44" fmla="*/ 875 w 2229"/>
                      <a:gd name="T45" fmla="*/ 756 h 2229"/>
                      <a:gd name="T46" fmla="*/ 1192 w 2229"/>
                      <a:gd name="T47" fmla="*/ 756 h 2229"/>
                      <a:gd name="T48" fmla="*/ 1437 w 2229"/>
                      <a:gd name="T49" fmla="*/ 978 h 2229"/>
                      <a:gd name="T50" fmla="*/ 1192 w 2229"/>
                      <a:gd name="T51" fmla="*/ 1198 h 2229"/>
                      <a:gd name="T52" fmla="*/ 1863 w 2229"/>
                      <a:gd name="T53" fmla="*/ 1198 h 2229"/>
                      <a:gd name="T54" fmla="*/ 1672 w 2229"/>
                      <a:gd name="T55" fmla="*/ 1198 h 2229"/>
                      <a:gd name="T56" fmla="*/ 1672 w 2229"/>
                      <a:gd name="T57" fmla="*/ 1474 h 2229"/>
                      <a:gd name="T58" fmla="*/ 1546 w 2229"/>
                      <a:gd name="T59" fmla="*/ 1474 h 2229"/>
                      <a:gd name="T60" fmla="*/ 1546 w 2229"/>
                      <a:gd name="T61" fmla="*/ 756 h 2229"/>
                      <a:gd name="T62" fmla="*/ 1863 w 2229"/>
                      <a:gd name="T63" fmla="*/ 756 h 2229"/>
                      <a:gd name="T64" fmla="*/ 2108 w 2229"/>
                      <a:gd name="T65" fmla="*/ 978 h 2229"/>
                      <a:gd name="T66" fmla="*/ 1863 w 2229"/>
                      <a:gd name="T67" fmla="*/ 1198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9" h="2229">
                        <a:moveTo>
                          <a:pt x="1966" y="0"/>
                        </a:moveTo>
                        <a:cubicBezTo>
                          <a:pt x="262" y="0"/>
                          <a:pt x="262" y="0"/>
                          <a:pt x="262" y="0"/>
                        </a:cubicBezTo>
                        <a:cubicBezTo>
                          <a:pt x="117" y="0"/>
                          <a:pt x="0" y="118"/>
                          <a:pt x="0" y="263"/>
                        </a:cubicBezTo>
                        <a:cubicBezTo>
                          <a:pt x="0" y="1967"/>
                          <a:pt x="0" y="1967"/>
                          <a:pt x="0" y="1967"/>
                        </a:cubicBezTo>
                        <a:cubicBezTo>
                          <a:pt x="0" y="2112"/>
                          <a:pt x="117" y="2229"/>
                          <a:pt x="262" y="2229"/>
                        </a:cubicBezTo>
                        <a:cubicBezTo>
                          <a:pt x="1966" y="2229"/>
                          <a:pt x="1966" y="2229"/>
                          <a:pt x="1966" y="2229"/>
                        </a:cubicBezTo>
                        <a:cubicBezTo>
                          <a:pt x="2111" y="2229"/>
                          <a:pt x="2229" y="2112"/>
                          <a:pt x="2229" y="1967"/>
                        </a:cubicBezTo>
                        <a:cubicBezTo>
                          <a:pt x="2229" y="263"/>
                          <a:pt x="2229" y="263"/>
                          <a:pt x="2229" y="263"/>
                        </a:cubicBezTo>
                        <a:cubicBezTo>
                          <a:pt x="2229" y="118"/>
                          <a:pt x="2111" y="0"/>
                          <a:pt x="1966" y="0"/>
                        </a:cubicBezTo>
                        <a:close/>
                        <a:moveTo>
                          <a:pt x="672" y="1474"/>
                        </a:moveTo>
                        <a:cubicBezTo>
                          <a:pt x="605" y="1284"/>
                          <a:pt x="605" y="1284"/>
                          <a:pt x="605" y="1284"/>
                        </a:cubicBezTo>
                        <a:cubicBezTo>
                          <a:pt x="318" y="1284"/>
                          <a:pt x="318" y="1284"/>
                          <a:pt x="318" y="1284"/>
                        </a:cubicBezTo>
                        <a:cubicBezTo>
                          <a:pt x="251" y="1474"/>
                          <a:pt x="251" y="1474"/>
                          <a:pt x="251" y="1474"/>
                        </a:cubicBezTo>
                        <a:cubicBezTo>
                          <a:pt x="121" y="1474"/>
                          <a:pt x="121" y="1474"/>
                          <a:pt x="121" y="1474"/>
                        </a:cubicBezTo>
                        <a:cubicBezTo>
                          <a:pt x="397" y="756"/>
                          <a:pt x="397" y="756"/>
                          <a:pt x="397" y="756"/>
                        </a:cubicBezTo>
                        <a:cubicBezTo>
                          <a:pt x="530" y="756"/>
                          <a:pt x="530" y="756"/>
                          <a:pt x="530" y="756"/>
                        </a:cubicBezTo>
                        <a:cubicBezTo>
                          <a:pt x="807" y="1474"/>
                          <a:pt x="807" y="1474"/>
                          <a:pt x="807" y="1474"/>
                        </a:cubicBezTo>
                        <a:lnTo>
                          <a:pt x="672" y="1474"/>
                        </a:lnTo>
                        <a:close/>
                        <a:moveTo>
                          <a:pt x="1192" y="1198"/>
                        </a:moveTo>
                        <a:cubicBezTo>
                          <a:pt x="1001" y="1198"/>
                          <a:pt x="1001" y="1198"/>
                          <a:pt x="1001" y="1198"/>
                        </a:cubicBezTo>
                        <a:cubicBezTo>
                          <a:pt x="1001" y="1474"/>
                          <a:pt x="1001" y="1474"/>
                          <a:pt x="1001" y="1474"/>
                        </a:cubicBezTo>
                        <a:cubicBezTo>
                          <a:pt x="875" y="1474"/>
                          <a:pt x="875" y="1474"/>
                          <a:pt x="875" y="1474"/>
                        </a:cubicBezTo>
                        <a:cubicBezTo>
                          <a:pt x="875" y="756"/>
                          <a:pt x="875" y="756"/>
                          <a:pt x="875" y="756"/>
                        </a:cubicBezTo>
                        <a:cubicBezTo>
                          <a:pt x="1192" y="756"/>
                          <a:pt x="1192" y="756"/>
                          <a:pt x="1192" y="756"/>
                        </a:cubicBezTo>
                        <a:cubicBezTo>
                          <a:pt x="1397" y="756"/>
                          <a:pt x="1437" y="888"/>
                          <a:pt x="1437" y="978"/>
                        </a:cubicBezTo>
                        <a:cubicBezTo>
                          <a:pt x="1437" y="1066"/>
                          <a:pt x="1397" y="1199"/>
                          <a:pt x="1192" y="1198"/>
                        </a:cubicBezTo>
                        <a:close/>
                        <a:moveTo>
                          <a:pt x="1863" y="1198"/>
                        </a:moveTo>
                        <a:cubicBezTo>
                          <a:pt x="1672" y="1198"/>
                          <a:pt x="1672" y="1198"/>
                          <a:pt x="1672" y="1198"/>
                        </a:cubicBezTo>
                        <a:cubicBezTo>
                          <a:pt x="1672" y="1474"/>
                          <a:pt x="1672" y="1474"/>
                          <a:pt x="1672" y="1474"/>
                        </a:cubicBezTo>
                        <a:cubicBezTo>
                          <a:pt x="1546" y="1474"/>
                          <a:pt x="1546" y="1474"/>
                          <a:pt x="1546" y="1474"/>
                        </a:cubicBezTo>
                        <a:cubicBezTo>
                          <a:pt x="1546" y="756"/>
                          <a:pt x="1546" y="756"/>
                          <a:pt x="1546" y="756"/>
                        </a:cubicBezTo>
                        <a:cubicBezTo>
                          <a:pt x="1863" y="756"/>
                          <a:pt x="1863" y="756"/>
                          <a:pt x="1863" y="756"/>
                        </a:cubicBezTo>
                        <a:cubicBezTo>
                          <a:pt x="2068" y="756"/>
                          <a:pt x="2108" y="888"/>
                          <a:pt x="2108" y="978"/>
                        </a:cubicBezTo>
                        <a:cubicBezTo>
                          <a:pt x="2108" y="1066"/>
                          <a:pt x="2068" y="1199"/>
                          <a:pt x="1863"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grpSp>
          </p:grpSp>
          <p:grpSp>
            <p:nvGrpSpPr>
              <p:cNvPr id="13" name="Group 12"/>
              <p:cNvGrpSpPr/>
              <p:nvPr/>
            </p:nvGrpSpPr>
            <p:grpSpPr>
              <a:xfrm>
                <a:off x="8799840" y="2538482"/>
                <a:ext cx="686038" cy="599696"/>
                <a:chOff x="-1142486" y="3266949"/>
                <a:chExt cx="733985" cy="641607"/>
              </a:xfrm>
              <a:solidFill>
                <a:srgbClr val="FFFFFF"/>
              </a:solidFill>
            </p:grpSpPr>
            <p:sp>
              <p:nvSpPr>
                <p:cNvPr id="17" name="Freeform 93"/>
                <p:cNvSpPr>
                  <a:spLocks/>
                </p:cNvSpPr>
                <p:nvPr/>
              </p:nvSpPr>
              <p:spPr bwMode="auto">
                <a:xfrm>
                  <a:off x="-890588" y="3587751"/>
                  <a:ext cx="230188" cy="206375"/>
                </a:xfrm>
                <a:custGeom>
                  <a:avLst/>
                  <a:gdLst>
                    <a:gd name="T0" fmla="*/ 607 w 1164"/>
                    <a:gd name="T1" fmla="*/ 2 h 1037"/>
                    <a:gd name="T2" fmla="*/ 650 w 1164"/>
                    <a:gd name="T3" fmla="*/ 23 h 1037"/>
                    <a:gd name="T4" fmla="*/ 681 w 1164"/>
                    <a:gd name="T5" fmla="*/ 60 h 1037"/>
                    <a:gd name="T6" fmla="*/ 691 w 1164"/>
                    <a:gd name="T7" fmla="*/ 109 h 1037"/>
                    <a:gd name="T8" fmla="*/ 693 w 1164"/>
                    <a:gd name="T9" fmla="*/ 557 h 1037"/>
                    <a:gd name="T10" fmla="*/ 709 w 1164"/>
                    <a:gd name="T11" fmla="*/ 592 h 1037"/>
                    <a:gd name="T12" fmla="*/ 739 w 1164"/>
                    <a:gd name="T13" fmla="*/ 619 h 1037"/>
                    <a:gd name="T14" fmla="*/ 1128 w 1164"/>
                    <a:gd name="T15" fmla="*/ 846 h 1037"/>
                    <a:gd name="T16" fmla="*/ 1153 w 1164"/>
                    <a:gd name="T17" fmla="*/ 880 h 1037"/>
                    <a:gd name="T18" fmla="*/ 1164 w 1164"/>
                    <a:gd name="T19" fmla="*/ 920 h 1037"/>
                    <a:gd name="T20" fmla="*/ 1158 w 1164"/>
                    <a:gd name="T21" fmla="*/ 962 h 1037"/>
                    <a:gd name="T22" fmla="*/ 1136 w 1164"/>
                    <a:gd name="T23" fmla="*/ 1001 h 1037"/>
                    <a:gd name="T24" fmla="*/ 1103 w 1164"/>
                    <a:gd name="T25" fmla="*/ 1026 h 1037"/>
                    <a:gd name="T26" fmla="*/ 1063 w 1164"/>
                    <a:gd name="T27" fmla="*/ 1037 h 1037"/>
                    <a:gd name="T28" fmla="*/ 1020 w 1164"/>
                    <a:gd name="T29" fmla="*/ 1031 h 1037"/>
                    <a:gd name="T30" fmla="*/ 630 w 1164"/>
                    <a:gd name="T31" fmla="*/ 807 h 1037"/>
                    <a:gd name="T32" fmla="*/ 591 w 1164"/>
                    <a:gd name="T33" fmla="*/ 796 h 1037"/>
                    <a:gd name="T34" fmla="*/ 553 w 1164"/>
                    <a:gd name="T35" fmla="*/ 800 h 1037"/>
                    <a:gd name="T36" fmla="*/ 163 w 1164"/>
                    <a:gd name="T37" fmla="*/ 1022 h 1037"/>
                    <a:gd name="T38" fmla="*/ 122 w 1164"/>
                    <a:gd name="T39" fmla="*/ 1036 h 1037"/>
                    <a:gd name="T40" fmla="*/ 81 w 1164"/>
                    <a:gd name="T41" fmla="*/ 1033 h 1037"/>
                    <a:gd name="T42" fmla="*/ 42 w 1164"/>
                    <a:gd name="T43" fmla="*/ 1014 h 1037"/>
                    <a:gd name="T44" fmla="*/ 14 w 1164"/>
                    <a:gd name="T45" fmla="*/ 983 h 1037"/>
                    <a:gd name="T46" fmla="*/ 0 w 1164"/>
                    <a:gd name="T47" fmla="*/ 941 h 1037"/>
                    <a:gd name="T48" fmla="*/ 3 w 1164"/>
                    <a:gd name="T49" fmla="*/ 900 h 1037"/>
                    <a:gd name="T50" fmla="*/ 21 w 1164"/>
                    <a:gd name="T51" fmla="*/ 862 h 1037"/>
                    <a:gd name="T52" fmla="*/ 54 w 1164"/>
                    <a:gd name="T53" fmla="*/ 833 h 1037"/>
                    <a:gd name="T54" fmla="*/ 442 w 1164"/>
                    <a:gd name="T55" fmla="*/ 607 h 1037"/>
                    <a:gd name="T56" fmla="*/ 464 w 1164"/>
                    <a:gd name="T57" fmla="*/ 575 h 1037"/>
                    <a:gd name="T58" fmla="*/ 472 w 1164"/>
                    <a:gd name="T59" fmla="*/ 537 h 1037"/>
                    <a:gd name="T60" fmla="*/ 476 w 1164"/>
                    <a:gd name="T61" fmla="*/ 84 h 1037"/>
                    <a:gd name="T62" fmla="*/ 497 w 1164"/>
                    <a:gd name="T63" fmla="*/ 40 h 1037"/>
                    <a:gd name="T64" fmla="*/ 534 w 1164"/>
                    <a:gd name="T65" fmla="*/ 10 h 1037"/>
                    <a:gd name="T66" fmla="*/ 582 w 1164"/>
                    <a:gd name="T67" fmla="*/ 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4" h="1037">
                      <a:moveTo>
                        <a:pt x="582" y="0"/>
                      </a:moveTo>
                      <a:lnTo>
                        <a:pt x="607" y="2"/>
                      </a:lnTo>
                      <a:lnTo>
                        <a:pt x="630" y="10"/>
                      </a:lnTo>
                      <a:lnTo>
                        <a:pt x="650" y="23"/>
                      </a:lnTo>
                      <a:lnTo>
                        <a:pt x="667" y="40"/>
                      </a:lnTo>
                      <a:lnTo>
                        <a:pt x="681" y="60"/>
                      </a:lnTo>
                      <a:lnTo>
                        <a:pt x="688" y="84"/>
                      </a:lnTo>
                      <a:lnTo>
                        <a:pt x="691" y="109"/>
                      </a:lnTo>
                      <a:lnTo>
                        <a:pt x="691" y="537"/>
                      </a:lnTo>
                      <a:lnTo>
                        <a:pt x="693" y="557"/>
                      </a:lnTo>
                      <a:lnTo>
                        <a:pt x="700" y="575"/>
                      </a:lnTo>
                      <a:lnTo>
                        <a:pt x="709" y="592"/>
                      </a:lnTo>
                      <a:lnTo>
                        <a:pt x="722" y="607"/>
                      </a:lnTo>
                      <a:lnTo>
                        <a:pt x="739" y="619"/>
                      </a:lnTo>
                      <a:lnTo>
                        <a:pt x="1109" y="833"/>
                      </a:lnTo>
                      <a:lnTo>
                        <a:pt x="1128" y="846"/>
                      </a:lnTo>
                      <a:lnTo>
                        <a:pt x="1142" y="862"/>
                      </a:lnTo>
                      <a:lnTo>
                        <a:pt x="1153" y="880"/>
                      </a:lnTo>
                      <a:lnTo>
                        <a:pt x="1160" y="900"/>
                      </a:lnTo>
                      <a:lnTo>
                        <a:pt x="1164" y="920"/>
                      </a:lnTo>
                      <a:lnTo>
                        <a:pt x="1164" y="941"/>
                      </a:lnTo>
                      <a:lnTo>
                        <a:pt x="1158" y="962"/>
                      </a:lnTo>
                      <a:lnTo>
                        <a:pt x="1150" y="983"/>
                      </a:lnTo>
                      <a:lnTo>
                        <a:pt x="1136" y="1001"/>
                      </a:lnTo>
                      <a:lnTo>
                        <a:pt x="1121" y="1014"/>
                      </a:lnTo>
                      <a:lnTo>
                        <a:pt x="1103" y="1026"/>
                      </a:lnTo>
                      <a:lnTo>
                        <a:pt x="1083" y="1033"/>
                      </a:lnTo>
                      <a:lnTo>
                        <a:pt x="1063" y="1037"/>
                      </a:lnTo>
                      <a:lnTo>
                        <a:pt x="1042" y="1036"/>
                      </a:lnTo>
                      <a:lnTo>
                        <a:pt x="1020" y="1031"/>
                      </a:lnTo>
                      <a:lnTo>
                        <a:pt x="1000" y="1022"/>
                      </a:lnTo>
                      <a:lnTo>
                        <a:pt x="630" y="807"/>
                      </a:lnTo>
                      <a:lnTo>
                        <a:pt x="610" y="800"/>
                      </a:lnTo>
                      <a:lnTo>
                        <a:pt x="591" y="796"/>
                      </a:lnTo>
                      <a:lnTo>
                        <a:pt x="572" y="796"/>
                      </a:lnTo>
                      <a:lnTo>
                        <a:pt x="553" y="800"/>
                      </a:lnTo>
                      <a:lnTo>
                        <a:pt x="535" y="807"/>
                      </a:lnTo>
                      <a:lnTo>
                        <a:pt x="163" y="1022"/>
                      </a:lnTo>
                      <a:lnTo>
                        <a:pt x="143" y="1031"/>
                      </a:lnTo>
                      <a:lnTo>
                        <a:pt x="122" y="1036"/>
                      </a:lnTo>
                      <a:lnTo>
                        <a:pt x="101" y="1037"/>
                      </a:lnTo>
                      <a:lnTo>
                        <a:pt x="81" y="1033"/>
                      </a:lnTo>
                      <a:lnTo>
                        <a:pt x="60" y="1026"/>
                      </a:lnTo>
                      <a:lnTo>
                        <a:pt x="42" y="1014"/>
                      </a:lnTo>
                      <a:lnTo>
                        <a:pt x="27" y="1001"/>
                      </a:lnTo>
                      <a:lnTo>
                        <a:pt x="14" y="983"/>
                      </a:lnTo>
                      <a:lnTo>
                        <a:pt x="5" y="962"/>
                      </a:lnTo>
                      <a:lnTo>
                        <a:pt x="0" y="941"/>
                      </a:lnTo>
                      <a:lnTo>
                        <a:pt x="0" y="920"/>
                      </a:lnTo>
                      <a:lnTo>
                        <a:pt x="3" y="900"/>
                      </a:lnTo>
                      <a:lnTo>
                        <a:pt x="10" y="880"/>
                      </a:lnTo>
                      <a:lnTo>
                        <a:pt x="21" y="862"/>
                      </a:lnTo>
                      <a:lnTo>
                        <a:pt x="36" y="846"/>
                      </a:lnTo>
                      <a:lnTo>
                        <a:pt x="54" y="833"/>
                      </a:lnTo>
                      <a:lnTo>
                        <a:pt x="426" y="619"/>
                      </a:lnTo>
                      <a:lnTo>
                        <a:pt x="442" y="607"/>
                      </a:lnTo>
                      <a:lnTo>
                        <a:pt x="454" y="592"/>
                      </a:lnTo>
                      <a:lnTo>
                        <a:pt x="464" y="575"/>
                      </a:lnTo>
                      <a:lnTo>
                        <a:pt x="470" y="557"/>
                      </a:lnTo>
                      <a:lnTo>
                        <a:pt x="472" y="537"/>
                      </a:lnTo>
                      <a:lnTo>
                        <a:pt x="472" y="109"/>
                      </a:lnTo>
                      <a:lnTo>
                        <a:pt x="476" y="84"/>
                      </a:lnTo>
                      <a:lnTo>
                        <a:pt x="484" y="60"/>
                      </a:lnTo>
                      <a:lnTo>
                        <a:pt x="497" y="40"/>
                      </a:lnTo>
                      <a:lnTo>
                        <a:pt x="514" y="23"/>
                      </a:lnTo>
                      <a:lnTo>
                        <a:pt x="534" y="10"/>
                      </a:lnTo>
                      <a:lnTo>
                        <a:pt x="556" y="2"/>
                      </a:lnTo>
                      <a:lnTo>
                        <a:pt x="5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 name="Freeform 94"/>
                <p:cNvSpPr>
                  <a:spLocks noEditPoints="1"/>
                </p:cNvSpPr>
                <p:nvPr/>
              </p:nvSpPr>
              <p:spPr bwMode="auto">
                <a:xfrm>
                  <a:off x="-1142486" y="3266949"/>
                  <a:ext cx="733985" cy="641607"/>
                </a:xfrm>
                <a:custGeom>
                  <a:avLst/>
                  <a:gdLst>
                    <a:gd name="T0" fmla="*/ 3040 w 3496"/>
                    <a:gd name="T1" fmla="*/ 1814 h 3057"/>
                    <a:gd name="T2" fmla="*/ 3165 w 3496"/>
                    <a:gd name="T3" fmla="*/ 2028 h 3057"/>
                    <a:gd name="T4" fmla="*/ 3190 w 3496"/>
                    <a:gd name="T5" fmla="*/ 2283 h 3057"/>
                    <a:gd name="T6" fmla="*/ 3084 w 3496"/>
                    <a:gd name="T7" fmla="*/ 2434 h 3057"/>
                    <a:gd name="T8" fmla="*/ 3016 w 3496"/>
                    <a:gd name="T9" fmla="*/ 2628 h 3057"/>
                    <a:gd name="T10" fmla="*/ 3079 w 3496"/>
                    <a:gd name="T11" fmla="*/ 2724 h 3057"/>
                    <a:gd name="T12" fmla="*/ 3160 w 3496"/>
                    <a:gd name="T13" fmla="*/ 2746 h 3057"/>
                    <a:gd name="T14" fmla="*/ 3268 w 3496"/>
                    <a:gd name="T15" fmla="*/ 2775 h 3057"/>
                    <a:gd name="T16" fmla="*/ 3434 w 3496"/>
                    <a:gd name="T17" fmla="*/ 2879 h 3057"/>
                    <a:gd name="T18" fmla="*/ 2185 w 3496"/>
                    <a:gd name="T19" fmla="*/ 3057 h 3057"/>
                    <a:gd name="T20" fmla="*/ 2271 w 3496"/>
                    <a:gd name="T21" fmla="*/ 2851 h 3057"/>
                    <a:gd name="T22" fmla="*/ 2428 w 3496"/>
                    <a:gd name="T23" fmla="*/ 2772 h 3057"/>
                    <a:gd name="T24" fmla="*/ 2536 w 3496"/>
                    <a:gd name="T25" fmla="*/ 2742 h 3057"/>
                    <a:gd name="T26" fmla="*/ 2620 w 3496"/>
                    <a:gd name="T27" fmla="*/ 2714 h 3057"/>
                    <a:gd name="T28" fmla="*/ 2665 w 3496"/>
                    <a:gd name="T29" fmla="*/ 2623 h 3057"/>
                    <a:gd name="T30" fmla="*/ 2582 w 3496"/>
                    <a:gd name="T31" fmla="*/ 2395 h 3057"/>
                    <a:gd name="T32" fmla="*/ 2487 w 3496"/>
                    <a:gd name="T33" fmla="*/ 2257 h 3057"/>
                    <a:gd name="T34" fmla="*/ 2524 w 3496"/>
                    <a:gd name="T35" fmla="*/ 1986 h 3057"/>
                    <a:gd name="T36" fmla="*/ 2675 w 3496"/>
                    <a:gd name="T37" fmla="*/ 1791 h 3057"/>
                    <a:gd name="T38" fmla="*/ 700 w 3496"/>
                    <a:gd name="T39" fmla="*/ 1750 h 3057"/>
                    <a:gd name="T40" fmla="*/ 915 w 3496"/>
                    <a:gd name="T41" fmla="*/ 1874 h 3057"/>
                    <a:gd name="T42" fmla="*/ 983 w 3496"/>
                    <a:gd name="T43" fmla="*/ 2181 h 3057"/>
                    <a:gd name="T44" fmla="*/ 983 w 3496"/>
                    <a:gd name="T45" fmla="*/ 2332 h 3057"/>
                    <a:gd name="T46" fmla="*/ 868 w 3496"/>
                    <a:gd name="T47" fmla="*/ 2507 h 3057"/>
                    <a:gd name="T48" fmla="*/ 838 w 3496"/>
                    <a:gd name="T49" fmla="*/ 2671 h 3057"/>
                    <a:gd name="T50" fmla="*/ 938 w 3496"/>
                    <a:gd name="T51" fmla="*/ 2737 h 3057"/>
                    <a:gd name="T52" fmla="*/ 1011 w 3496"/>
                    <a:gd name="T53" fmla="*/ 2757 h 3057"/>
                    <a:gd name="T54" fmla="*/ 1132 w 3496"/>
                    <a:gd name="T55" fmla="*/ 2790 h 3057"/>
                    <a:gd name="T56" fmla="*/ 1288 w 3496"/>
                    <a:gd name="T57" fmla="*/ 2945 h 3057"/>
                    <a:gd name="T58" fmla="*/ 11 w 3496"/>
                    <a:gd name="T59" fmla="*/ 2981 h 3057"/>
                    <a:gd name="T60" fmla="*/ 145 w 3496"/>
                    <a:gd name="T61" fmla="*/ 2805 h 3057"/>
                    <a:gd name="T62" fmla="*/ 280 w 3496"/>
                    <a:gd name="T63" fmla="*/ 2762 h 3057"/>
                    <a:gd name="T64" fmla="*/ 371 w 3496"/>
                    <a:gd name="T65" fmla="*/ 2737 h 3057"/>
                    <a:gd name="T66" fmla="*/ 463 w 3496"/>
                    <a:gd name="T67" fmla="*/ 2688 h 3057"/>
                    <a:gd name="T68" fmla="*/ 461 w 3496"/>
                    <a:gd name="T69" fmla="*/ 2540 h 3057"/>
                    <a:gd name="T70" fmla="*/ 346 w 3496"/>
                    <a:gd name="T71" fmla="*/ 2354 h 3057"/>
                    <a:gd name="T72" fmla="*/ 314 w 3496"/>
                    <a:gd name="T73" fmla="*/ 2206 h 3057"/>
                    <a:gd name="T74" fmla="*/ 373 w 3496"/>
                    <a:gd name="T75" fmla="*/ 1908 h 3057"/>
                    <a:gd name="T76" fmla="*/ 568 w 3496"/>
                    <a:gd name="T77" fmla="*/ 1758 h 3057"/>
                    <a:gd name="T78" fmla="*/ 1875 w 3496"/>
                    <a:gd name="T79" fmla="*/ 25 h 3057"/>
                    <a:gd name="T80" fmla="*/ 2049 w 3496"/>
                    <a:gd name="T81" fmla="*/ 199 h 3057"/>
                    <a:gd name="T82" fmla="*/ 2098 w 3496"/>
                    <a:gd name="T83" fmla="*/ 484 h 3057"/>
                    <a:gd name="T84" fmla="*/ 2033 w 3496"/>
                    <a:gd name="T85" fmla="*/ 629 h 3057"/>
                    <a:gd name="T86" fmla="*/ 1924 w 3496"/>
                    <a:gd name="T87" fmla="*/ 824 h 3057"/>
                    <a:gd name="T88" fmla="*/ 1953 w 3496"/>
                    <a:gd name="T89" fmla="*/ 955 h 3057"/>
                    <a:gd name="T90" fmla="*/ 2041 w 3496"/>
                    <a:gd name="T91" fmla="*/ 992 h 3057"/>
                    <a:gd name="T92" fmla="*/ 2142 w 3496"/>
                    <a:gd name="T93" fmla="*/ 1019 h 3057"/>
                    <a:gd name="T94" fmla="*/ 2289 w 3496"/>
                    <a:gd name="T95" fmla="*/ 1079 h 3057"/>
                    <a:gd name="T96" fmla="*/ 2401 w 3496"/>
                    <a:gd name="T97" fmla="*/ 1271 h 3057"/>
                    <a:gd name="T98" fmla="*/ 1133 w 3496"/>
                    <a:gd name="T99" fmla="*/ 1164 h 3057"/>
                    <a:gd name="T100" fmla="*/ 1307 w 3496"/>
                    <a:gd name="T101" fmla="*/ 1031 h 3057"/>
                    <a:gd name="T102" fmla="*/ 1411 w 3496"/>
                    <a:gd name="T103" fmla="*/ 1005 h 3057"/>
                    <a:gd name="T104" fmla="*/ 1488 w 3496"/>
                    <a:gd name="T105" fmla="*/ 983 h 3057"/>
                    <a:gd name="T106" fmla="*/ 1571 w 3496"/>
                    <a:gd name="T107" fmla="*/ 904 h 3057"/>
                    <a:gd name="T108" fmla="*/ 1519 w 3496"/>
                    <a:gd name="T109" fmla="*/ 724 h 3057"/>
                    <a:gd name="T110" fmla="*/ 1407 w 3496"/>
                    <a:gd name="T111" fmla="*/ 561 h 3057"/>
                    <a:gd name="T112" fmla="*/ 1420 w 3496"/>
                    <a:gd name="T113" fmla="*/ 325 h 3057"/>
                    <a:gd name="T114" fmla="*/ 1516 w 3496"/>
                    <a:gd name="T115" fmla="*/ 95 h 3057"/>
                    <a:gd name="T116" fmla="*/ 1748 w 3496"/>
                    <a:gd name="T117" fmla="*/ 0 h 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96" h="3057">
                      <a:moveTo>
                        <a:pt x="2840" y="1746"/>
                      </a:moveTo>
                      <a:lnTo>
                        <a:pt x="2885" y="1750"/>
                      </a:lnTo>
                      <a:lnTo>
                        <a:pt x="2927" y="1758"/>
                      </a:lnTo>
                      <a:lnTo>
                        <a:pt x="2968" y="1773"/>
                      </a:lnTo>
                      <a:lnTo>
                        <a:pt x="3006" y="1791"/>
                      </a:lnTo>
                      <a:lnTo>
                        <a:pt x="3040" y="1814"/>
                      </a:lnTo>
                      <a:lnTo>
                        <a:pt x="3072" y="1842"/>
                      </a:lnTo>
                      <a:lnTo>
                        <a:pt x="3099" y="1874"/>
                      </a:lnTo>
                      <a:lnTo>
                        <a:pt x="3123" y="1908"/>
                      </a:lnTo>
                      <a:lnTo>
                        <a:pt x="3142" y="1946"/>
                      </a:lnTo>
                      <a:lnTo>
                        <a:pt x="3156" y="1986"/>
                      </a:lnTo>
                      <a:lnTo>
                        <a:pt x="3165" y="2028"/>
                      </a:lnTo>
                      <a:lnTo>
                        <a:pt x="3167" y="2072"/>
                      </a:lnTo>
                      <a:lnTo>
                        <a:pt x="3167" y="2181"/>
                      </a:lnTo>
                      <a:lnTo>
                        <a:pt x="3181" y="2206"/>
                      </a:lnTo>
                      <a:lnTo>
                        <a:pt x="3190" y="2230"/>
                      </a:lnTo>
                      <a:lnTo>
                        <a:pt x="3193" y="2257"/>
                      </a:lnTo>
                      <a:lnTo>
                        <a:pt x="3190" y="2283"/>
                      </a:lnTo>
                      <a:lnTo>
                        <a:pt x="3181" y="2308"/>
                      </a:lnTo>
                      <a:lnTo>
                        <a:pt x="3167" y="2332"/>
                      </a:lnTo>
                      <a:lnTo>
                        <a:pt x="3149" y="2354"/>
                      </a:lnTo>
                      <a:lnTo>
                        <a:pt x="3126" y="2376"/>
                      </a:lnTo>
                      <a:lnTo>
                        <a:pt x="3098" y="2395"/>
                      </a:lnTo>
                      <a:lnTo>
                        <a:pt x="3084" y="2434"/>
                      </a:lnTo>
                      <a:lnTo>
                        <a:pt x="3069" y="2471"/>
                      </a:lnTo>
                      <a:lnTo>
                        <a:pt x="3053" y="2507"/>
                      </a:lnTo>
                      <a:lnTo>
                        <a:pt x="3035" y="2540"/>
                      </a:lnTo>
                      <a:lnTo>
                        <a:pt x="3016" y="2571"/>
                      </a:lnTo>
                      <a:lnTo>
                        <a:pt x="3016" y="2623"/>
                      </a:lnTo>
                      <a:lnTo>
                        <a:pt x="3016" y="2628"/>
                      </a:lnTo>
                      <a:lnTo>
                        <a:pt x="3017" y="2651"/>
                      </a:lnTo>
                      <a:lnTo>
                        <a:pt x="3023" y="2671"/>
                      </a:lnTo>
                      <a:lnTo>
                        <a:pt x="3033" y="2688"/>
                      </a:lnTo>
                      <a:lnTo>
                        <a:pt x="3045" y="2703"/>
                      </a:lnTo>
                      <a:lnTo>
                        <a:pt x="3061" y="2714"/>
                      </a:lnTo>
                      <a:lnTo>
                        <a:pt x="3079" y="2724"/>
                      </a:lnTo>
                      <a:lnTo>
                        <a:pt x="3101" y="2731"/>
                      </a:lnTo>
                      <a:lnTo>
                        <a:pt x="3123" y="2737"/>
                      </a:lnTo>
                      <a:lnTo>
                        <a:pt x="3125" y="2737"/>
                      </a:lnTo>
                      <a:lnTo>
                        <a:pt x="3133" y="2739"/>
                      </a:lnTo>
                      <a:lnTo>
                        <a:pt x="3145" y="2742"/>
                      </a:lnTo>
                      <a:lnTo>
                        <a:pt x="3160" y="2746"/>
                      </a:lnTo>
                      <a:lnTo>
                        <a:pt x="3177" y="2751"/>
                      </a:lnTo>
                      <a:lnTo>
                        <a:pt x="3196" y="2757"/>
                      </a:lnTo>
                      <a:lnTo>
                        <a:pt x="3215" y="2762"/>
                      </a:lnTo>
                      <a:lnTo>
                        <a:pt x="3234" y="2766"/>
                      </a:lnTo>
                      <a:lnTo>
                        <a:pt x="3252" y="2772"/>
                      </a:lnTo>
                      <a:lnTo>
                        <a:pt x="3268" y="2775"/>
                      </a:lnTo>
                      <a:lnTo>
                        <a:pt x="3281" y="2778"/>
                      </a:lnTo>
                      <a:lnTo>
                        <a:pt x="3317" y="2790"/>
                      </a:lnTo>
                      <a:lnTo>
                        <a:pt x="3350" y="2805"/>
                      </a:lnTo>
                      <a:lnTo>
                        <a:pt x="3382" y="2826"/>
                      </a:lnTo>
                      <a:lnTo>
                        <a:pt x="3409" y="2851"/>
                      </a:lnTo>
                      <a:lnTo>
                        <a:pt x="3434" y="2879"/>
                      </a:lnTo>
                      <a:lnTo>
                        <a:pt x="3455" y="2911"/>
                      </a:lnTo>
                      <a:lnTo>
                        <a:pt x="3472" y="2945"/>
                      </a:lnTo>
                      <a:lnTo>
                        <a:pt x="3485" y="2981"/>
                      </a:lnTo>
                      <a:lnTo>
                        <a:pt x="3493" y="3018"/>
                      </a:lnTo>
                      <a:lnTo>
                        <a:pt x="3496" y="3057"/>
                      </a:lnTo>
                      <a:lnTo>
                        <a:pt x="2185" y="3057"/>
                      </a:lnTo>
                      <a:lnTo>
                        <a:pt x="2187" y="3018"/>
                      </a:lnTo>
                      <a:lnTo>
                        <a:pt x="2195" y="2981"/>
                      </a:lnTo>
                      <a:lnTo>
                        <a:pt x="2208" y="2945"/>
                      </a:lnTo>
                      <a:lnTo>
                        <a:pt x="2225" y="2911"/>
                      </a:lnTo>
                      <a:lnTo>
                        <a:pt x="2246" y="2879"/>
                      </a:lnTo>
                      <a:lnTo>
                        <a:pt x="2271" y="2851"/>
                      </a:lnTo>
                      <a:lnTo>
                        <a:pt x="2299" y="2826"/>
                      </a:lnTo>
                      <a:lnTo>
                        <a:pt x="2330" y="2805"/>
                      </a:lnTo>
                      <a:lnTo>
                        <a:pt x="2364" y="2790"/>
                      </a:lnTo>
                      <a:lnTo>
                        <a:pt x="2400" y="2778"/>
                      </a:lnTo>
                      <a:lnTo>
                        <a:pt x="2412" y="2775"/>
                      </a:lnTo>
                      <a:lnTo>
                        <a:pt x="2428" y="2772"/>
                      </a:lnTo>
                      <a:lnTo>
                        <a:pt x="2446" y="2766"/>
                      </a:lnTo>
                      <a:lnTo>
                        <a:pt x="2464" y="2762"/>
                      </a:lnTo>
                      <a:lnTo>
                        <a:pt x="2485" y="2757"/>
                      </a:lnTo>
                      <a:lnTo>
                        <a:pt x="2503" y="2751"/>
                      </a:lnTo>
                      <a:lnTo>
                        <a:pt x="2521" y="2746"/>
                      </a:lnTo>
                      <a:lnTo>
                        <a:pt x="2536" y="2742"/>
                      </a:lnTo>
                      <a:lnTo>
                        <a:pt x="2547" y="2739"/>
                      </a:lnTo>
                      <a:lnTo>
                        <a:pt x="2555" y="2737"/>
                      </a:lnTo>
                      <a:lnTo>
                        <a:pt x="2558" y="2737"/>
                      </a:lnTo>
                      <a:lnTo>
                        <a:pt x="2580" y="2731"/>
                      </a:lnTo>
                      <a:lnTo>
                        <a:pt x="2601" y="2724"/>
                      </a:lnTo>
                      <a:lnTo>
                        <a:pt x="2620" y="2714"/>
                      </a:lnTo>
                      <a:lnTo>
                        <a:pt x="2635" y="2703"/>
                      </a:lnTo>
                      <a:lnTo>
                        <a:pt x="2648" y="2688"/>
                      </a:lnTo>
                      <a:lnTo>
                        <a:pt x="2658" y="2671"/>
                      </a:lnTo>
                      <a:lnTo>
                        <a:pt x="2663" y="2651"/>
                      </a:lnTo>
                      <a:lnTo>
                        <a:pt x="2665" y="2628"/>
                      </a:lnTo>
                      <a:lnTo>
                        <a:pt x="2665" y="2623"/>
                      </a:lnTo>
                      <a:lnTo>
                        <a:pt x="2664" y="2571"/>
                      </a:lnTo>
                      <a:lnTo>
                        <a:pt x="2645" y="2540"/>
                      </a:lnTo>
                      <a:lnTo>
                        <a:pt x="2628" y="2507"/>
                      </a:lnTo>
                      <a:lnTo>
                        <a:pt x="2612" y="2471"/>
                      </a:lnTo>
                      <a:lnTo>
                        <a:pt x="2597" y="2434"/>
                      </a:lnTo>
                      <a:lnTo>
                        <a:pt x="2582" y="2395"/>
                      </a:lnTo>
                      <a:lnTo>
                        <a:pt x="2555" y="2376"/>
                      </a:lnTo>
                      <a:lnTo>
                        <a:pt x="2531" y="2354"/>
                      </a:lnTo>
                      <a:lnTo>
                        <a:pt x="2512" y="2332"/>
                      </a:lnTo>
                      <a:lnTo>
                        <a:pt x="2498" y="2308"/>
                      </a:lnTo>
                      <a:lnTo>
                        <a:pt x="2490" y="2283"/>
                      </a:lnTo>
                      <a:lnTo>
                        <a:pt x="2487" y="2257"/>
                      </a:lnTo>
                      <a:lnTo>
                        <a:pt x="2490" y="2230"/>
                      </a:lnTo>
                      <a:lnTo>
                        <a:pt x="2498" y="2206"/>
                      </a:lnTo>
                      <a:lnTo>
                        <a:pt x="2512" y="2181"/>
                      </a:lnTo>
                      <a:lnTo>
                        <a:pt x="2512" y="2072"/>
                      </a:lnTo>
                      <a:lnTo>
                        <a:pt x="2515" y="2028"/>
                      </a:lnTo>
                      <a:lnTo>
                        <a:pt x="2524" y="1986"/>
                      </a:lnTo>
                      <a:lnTo>
                        <a:pt x="2539" y="1946"/>
                      </a:lnTo>
                      <a:lnTo>
                        <a:pt x="2557" y="1908"/>
                      </a:lnTo>
                      <a:lnTo>
                        <a:pt x="2581" y="1874"/>
                      </a:lnTo>
                      <a:lnTo>
                        <a:pt x="2609" y="1842"/>
                      </a:lnTo>
                      <a:lnTo>
                        <a:pt x="2640" y="1814"/>
                      </a:lnTo>
                      <a:lnTo>
                        <a:pt x="2675" y="1791"/>
                      </a:lnTo>
                      <a:lnTo>
                        <a:pt x="2713" y="1773"/>
                      </a:lnTo>
                      <a:lnTo>
                        <a:pt x="2753" y="1758"/>
                      </a:lnTo>
                      <a:lnTo>
                        <a:pt x="2796" y="1750"/>
                      </a:lnTo>
                      <a:lnTo>
                        <a:pt x="2840" y="1746"/>
                      </a:lnTo>
                      <a:close/>
                      <a:moveTo>
                        <a:pt x="655" y="1746"/>
                      </a:moveTo>
                      <a:lnTo>
                        <a:pt x="700" y="1750"/>
                      </a:lnTo>
                      <a:lnTo>
                        <a:pt x="742" y="1758"/>
                      </a:lnTo>
                      <a:lnTo>
                        <a:pt x="783" y="1773"/>
                      </a:lnTo>
                      <a:lnTo>
                        <a:pt x="821" y="1791"/>
                      </a:lnTo>
                      <a:lnTo>
                        <a:pt x="856" y="1814"/>
                      </a:lnTo>
                      <a:lnTo>
                        <a:pt x="888" y="1842"/>
                      </a:lnTo>
                      <a:lnTo>
                        <a:pt x="915" y="1874"/>
                      </a:lnTo>
                      <a:lnTo>
                        <a:pt x="939" y="1908"/>
                      </a:lnTo>
                      <a:lnTo>
                        <a:pt x="958" y="1946"/>
                      </a:lnTo>
                      <a:lnTo>
                        <a:pt x="972" y="1986"/>
                      </a:lnTo>
                      <a:lnTo>
                        <a:pt x="980" y="2028"/>
                      </a:lnTo>
                      <a:lnTo>
                        <a:pt x="983" y="2072"/>
                      </a:lnTo>
                      <a:lnTo>
                        <a:pt x="983" y="2181"/>
                      </a:lnTo>
                      <a:lnTo>
                        <a:pt x="997" y="2206"/>
                      </a:lnTo>
                      <a:lnTo>
                        <a:pt x="1006" y="2230"/>
                      </a:lnTo>
                      <a:lnTo>
                        <a:pt x="1009" y="2257"/>
                      </a:lnTo>
                      <a:lnTo>
                        <a:pt x="1006" y="2283"/>
                      </a:lnTo>
                      <a:lnTo>
                        <a:pt x="997" y="2308"/>
                      </a:lnTo>
                      <a:lnTo>
                        <a:pt x="983" y="2332"/>
                      </a:lnTo>
                      <a:lnTo>
                        <a:pt x="964" y="2354"/>
                      </a:lnTo>
                      <a:lnTo>
                        <a:pt x="941" y="2376"/>
                      </a:lnTo>
                      <a:lnTo>
                        <a:pt x="914" y="2395"/>
                      </a:lnTo>
                      <a:lnTo>
                        <a:pt x="899" y="2434"/>
                      </a:lnTo>
                      <a:lnTo>
                        <a:pt x="883" y="2471"/>
                      </a:lnTo>
                      <a:lnTo>
                        <a:pt x="868" y="2507"/>
                      </a:lnTo>
                      <a:lnTo>
                        <a:pt x="851" y="2540"/>
                      </a:lnTo>
                      <a:lnTo>
                        <a:pt x="831" y="2571"/>
                      </a:lnTo>
                      <a:lnTo>
                        <a:pt x="830" y="2623"/>
                      </a:lnTo>
                      <a:lnTo>
                        <a:pt x="830" y="2628"/>
                      </a:lnTo>
                      <a:lnTo>
                        <a:pt x="832" y="2651"/>
                      </a:lnTo>
                      <a:lnTo>
                        <a:pt x="838" y="2671"/>
                      </a:lnTo>
                      <a:lnTo>
                        <a:pt x="847" y="2688"/>
                      </a:lnTo>
                      <a:lnTo>
                        <a:pt x="861" y="2703"/>
                      </a:lnTo>
                      <a:lnTo>
                        <a:pt x="876" y="2714"/>
                      </a:lnTo>
                      <a:lnTo>
                        <a:pt x="895" y="2724"/>
                      </a:lnTo>
                      <a:lnTo>
                        <a:pt x="915" y="2731"/>
                      </a:lnTo>
                      <a:lnTo>
                        <a:pt x="938" y="2737"/>
                      </a:lnTo>
                      <a:lnTo>
                        <a:pt x="941" y="2737"/>
                      </a:lnTo>
                      <a:lnTo>
                        <a:pt x="948" y="2739"/>
                      </a:lnTo>
                      <a:lnTo>
                        <a:pt x="960" y="2742"/>
                      </a:lnTo>
                      <a:lnTo>
                        <a:pt x="975" y="2746"/>
                      </a:lnTo>
                      <a:lnTo>
                        <a:pt x="993" y="2751"/>
                      </a:lnTo>
                      <a:lnTo>
                        <a:pt x="1011" y="2757"/>
                      </a:lnTo>
                      <a:lnTo>
                        <a:pt x="1031" y="2762"/>
                      </a:lnTo>
                      <a:lnTo>
                        <a:pt x="1050" y="2766"/>
                      </a:lnTo>
                      <a:lnTo>
                        <a:pt x="1067" y="2772"/>
                      </a:lnTo>
                      <a:lnTo>
                        <a:pt x="1083" y="2775"/>
                      </a:lnTo>
                      <a:lnTo>
                        <a:pt x="1096" y="2778"/>
                      </a:lnTo>
                      <a:lnTo>
                        <a:pt x="1132" y="2790"/>
                      </a:lnTo>
                      <a:lnTo>
                        <a:pt x="1166" y="2805"/>
                      </a:lnTo>
                      <a:lnTo>
                        <a:pt x="1197" y="2826"/>
                      </a:lnTo>
                      <a:lnTo>
                        <a:pt x="1225" y="2851"/>
                      </a:lnTo>
                      <a:lnTo>
                        <a:pt x="1250" y="2879"/>
                      </a:lnTo>
                      <a:lnTo>
                        <a:pt x="1271" y="2911"/>
                      </a:lnTo>
                      <a:lnTo>
                        <a:pt x="1288" y="2945"/>
                      </a:lnTo>
                      <a:lnTo>
                        <a:pt x="1301" y="2981"/>
                      </a:lnTo>
                      <a:lnTo>
                        <a:pt x="1308" y="3018"/>
                      </a:lnTo>
                      <a:lnTo>
                        <a:pt x="1311" y="3057"/>
                      </a:lnTo>
                      <a:lnTo>
                        <a:pt x="0" y="3057"/>
                      </a:lnTo>
                      <a:lnTo>
                        <a:pt x="3" y="3018"/>
                      </a:lnTo>
                      <a:lnTo>
                        <a:pt x="11" y="2981"/>
                      </a:lnTo>
                      <a:lnTo>
                        <a:pt x="23" y="2945"/>
                      </a:lnTo>
                      <a:lnTo>
                        <a:pt x="40" y="2911"/>
                      </a:lnTo>
                      <a:lnTo>
                        <a:pt x="62" y="2879"/>
                      </a:lnTo>
                      <a:lnTo>
                        <a:pt x="86" y="2851"/>
                      </a:lnTo>
                      <a:lnTo>
                        <a:pt x="114" y="2826"/>
                      </a:lnTo>
                      <a:lnTo>
                        <a:pt x="145" y="2805"/>
                      </a:lnTo>
                      <a:lnTo>
                        <a:pt x="179" y="2790"/>
                      </a:lnTo>
                      <a:lnTo>
                        <a:pt x="214" y="2778"/>
                      </a:lnTo>
                      <a:lnTo>
                        <a:pt x="227" y="2775"/>
                      </a:lnTo>
                      <a:lnTo>
                        <a:pt x="243" y="2772"/>
                      </a:lnTo>
                      <a:lnTo>
                        <a:pt x="261" y="2766"/>
                      </a:lnTo>
                      <a:lnTo>
                        <a:pt x="280" y="2762"/>
                      </a:lnTo>
                      <a:lnTo>
                        <a:pt x="299" y="2757"/>
                      </a:lnTo>
                      <a:lnTo>
                        <a:pt x="319" y="2751"/>
                      </a:lnTo>
                      <a:lnTo>
                        <a:pt x="336" y="2746"/>
                      </a:lnTo>
                      <a:lnTo>
                        <a:pt x="350" y="2742"/>
                      </a:lnTo>
                      <a:lnTo>
                        <a:pt x="363" y="2739"/>
                      </a:lnTo>
                      <a:lnTo>
                        <a:pt x="371" y="2737"/>
                      </a:lnTo>
                      <a:lnTo>
                        <a:pt x="374" y="2737"/>
                      </a:lnTo>
                      <a:lnTo>
                        <a:pt x="396" y="2731"/>
                      </a:lnTo>
                      <a:lnTo>
                        <a:pt x="416" y="2724"/>
                      </a:lnTo>
                      <a:lnTo>
                        <a:pt x="434" y="2714"/>
                      </a:lnTo>
                      <a:lnTo>
                        <a:pt x="450" y="2703"/>
                      </a:lnTo>
                      <a:lnTo>
                        <a:pt x="463" y="2688"/>
                      </a:lnTo>
                      <a:lnTo>
                        <a:pt x="473" y="2671"/>
                      </a:lnTo>
                      <a:lnTo>
                        <a:pt x="479" y="2651"/>
                      </a:lnTo>
                      <a:lnTo>
                        <a:pt x="481" y="2628"/>
                      </a:lnTo>
                      <a:lnTo>
                        <a:pt x="481" y="2623"/>
                      </a:lnTo>
                      <a:lnTo>
                        <a:pt x="480" y="2571"/>
                      </a:lnTo>
                      <a:lnTo>
                        <a:pt x="461" y="2540"/>
                      </a:lnTo>
                      <a:lnTo>
                        <a:pt x="444" y="2507"/>
                      </a:lnTo>
                      <a:lnTo>
                        <a:pt x="427" y="2471"/>
                      </a:lnTo>
                      <a:lnTo>
                        <a:pt x="412" y="2434"/>
                      </a:lnTo>
                      <a:lnTo>
                        <a:pt x="397" y="2395"/>
                      </a:lnTo>
                      <a:lnTo>
                        <a:pt x="370" y="2376"/>
                      </a:lnTo>
                      <a:lnTo>
                        <a:pt x="346" y="2354"/>
                      </a:lnTo>
                      <a:lnTo>
                        <a:pt x="328" y="2332"/>
                      </a:lnTo>
                      <a:lnTo>
                        <a:pt x="314" y="2308"/>
                      </a:lnTo>
                      <a:lnTo>
                        <a:pt x="306" y="2283"/>
                      </a:lnTo>
                      <a:lnTo>
                        <a:pt x="303" y="2257"/>
                      </a:lnTo>
                      <a:lnTo>
                        <a:pt x="306" y="2230"/>
                      </a:lnTo>
                      <a:lnTo>
                        <a:pt x="314" y="2206"/>
                      </a:lnTo>
                      <a:lnTo>
                        <a:pt x="328" y="2181"/>
                      </a:lnTo>
                      <a:lnTo>
                        <a:pt x="328" y="2072"/>
                      </a:lnTo>
                      <a:lnTo>
                        <a:pt x="330" y="2028"/>
                      </a:lnTo>
                      <a:lnTo>
                        <a:pt x="340" y="1986"/>
                      </a:lnTo>
                      <a:lnTo>
                        <a:pt x="354" y="1946"/>
                      </a:lnTo>
                      <a:lnTo>
                        <a:pt x="373" y="1908"/>
                      </a:lnTo>
                      <a:lnTo>
                        <a:pt x="396" y="1874"/>
                      </a:lnTo>
                      <a:lnTo>
                        <a:pt x="424" y="1842"/>
                      </a:lnTo>
                      <a:lnTo>
                        <a:pt x="456" y="1814"/>
                      </a:lnTo>
                      <a:lnTo>
                        <a:pt x="489" y="1791"/>
                      </a:lnTo>
                      <a:lnTo>
                        <a:pt x="528" y="1773"/>
                      </a:lnTo>
                      <a:lnTo>
                        <a:pt x="568" y="1758"/>
                      </a:lnTo>
                      <a:lnTo>
                        <a:pt x="611" y="1750"/>
                      </a:lnTo>
                      <a:lnTo>
                        <a:pt x="655" y="1746"/>
                      </a:lnTo>
                      <a:close/>
                      <a:moveTo>
                        <a:pt x="1748" y="0"/>
                      </a:moveTo>
                      <a:lnTo>
                        <a:pt x="1792" y="3"/>
                      </a:lnTo>
                      <a:lnTo>
                        <a:pt x="1835" y="11"/>
                      </a:lnTo>
                      <a:lnTo>
                        <a:pt x="1875" y="25"/>
                      </a:lnTo>
                      <a:lnTo>
                        <a:pt x="1913" y="44"/>
                      </a:lnTo>
                      <a:lnTo>
                        <a:pt x="1948" y="68"/>
                      </a:lnTo>
                      <a:lnTo>
                        <a:pt x="1979" y="95"/>
                      </a:lnTo>
                      <a:lnTo>
                        <a:pt x="2007" y="127"/>
                      </a:lnTo>
                      <a:lnTo>
                        <a:pt x="2031" y="161"/>
                      </a:lnTo>
                      <a:lnTo>
                        <a:pt x="2049" y="199"/>
                      </a:lnTo>
                      <a:lnTo>
                        <a:pt x="2064" y="238"/>
                      </a:lnTo>
                      <a:lnTo>
                        <a:pt x="2073" y="281"/>
                      </a:lnTo>
                      <a:lnTo>
                        <a:pt x="2076" y="325"/>
                      </a:lnTo>
                      <a:lnTo>
                        <a:pt x="2076" y="435"/>
                      </a:lnTo>
                      <a:lnTo>
                        <a:pt x="2090" y="458"/>
                      </a:lnTo>
                      <a:lnTo>
                        <a:pt x="2098" y="484"/>
                      </a:lnTo>
                      <a:lnTo>
                        <a:pt x="2100" y="510"/>
                      </a:lnTo>
                      <a:lnTo>
                        <a:pt x="2098" y="537"/>
                      </a:lnTo>
                      <a:lnTo>
                        <a:pt x="2090" y="561"/>
                      </a:lnTo>
                      <a:lnTo>
                        <a:pt x="2076" y="585"/>
                      </a:lnTo>
                      <a:lnTo>
                        <a:pt x="2057" y="608"/>
                      </a:lnTo>
                      <a:lnTo>
                        <a:pt x="2033" y="629"/>
                      </a:lnTo>
                      <a:lnTo>
                        <a:pt x="2006" y="648"/>
                      </a:lnTo>
                      <a:lnTo>
                        <a:pt x="1991" y="687"/>
                      </a:lnTo>
                      <a:lnTo>
                        <a:pt x="1976" y="724"/>
                      </a:lnTo>
                      <a:lnTo>
                        <a:pt x="1960" y="761"/>
                      </a:lnTo>
                      <a:lnTo>
                        <a:pt x="1943" y="793"/>
                      </a:lnTo>
                      <a:lnTo>
                        <a:pt x="1924" y="824"/>
                      </a:lnTo>
                      <a:lnTo>
                        <a:pt x="1923" y="876"/>
                      </a:lnTo>
                      <a:lnTo>
                        <a:pt x="1923" y="880"/>
                      </a:lnTo>
                      <a:lnTo>
                        <a:pt x="1925" y="904"/>
                      </a:lnTo>
                      <a:lnTo>
                        <a:pt x="1930" y="924"/>
                      </a:lnTo>
                      <a:lnTo>
                        <a:pt x="1940" y="941"/>
                      </a:lnTo>
                      <a:lnTo>
                        <a:pt x="1953" y="955"/>
                      </a:lnTo>
                      <a:lnTo>
                        <a:pt x="1969" y="967"/>
                      </a:lnTo>
                      <a:lnTo>
                        <a:pt x="1987" y="977"/>
                      </a:lnTo>
                      <a:lnTo>
                        <a:pt x="2008" y="983"/>
                      </a:lnTo>
                      <a:lnTo>
                        <a:pt x="2030" y="989"/>
                      </a:lnTo>
                      <a:lnTo>
                        <a:pt x="2033" y="990"/>
                      </a:lnTo>
                      <a:lnTo>
                        <a:pt x="2041" y="992"/>
                      </a:lnTo>
                      <a:lnTo>
                        <a:pt x="2052" y="995"/>
                      </a:lnTo>
                      <a:lnTo>
                        <a:pt x="2067" y="999"/>
                      </a:lnTo>
                      <a:lnTo>
                        <a:pt x="2085" y="1005"/>
                      </a:lnTo>
                      <a:lnTo>
                        <a:pt x="2103" y="1010"/>
                      </a:lnTo>
                      <a:lnTo>
                        <a:pt x="2124" y="1014"/>
                      </a:lnTo>
                      <a:lnTo>
                        <a:pt x="2142" y="1019"/>
                      </a:lnTo>
                      <a:lnTo>
                        <a:pt x="2160" y="1025"/>
                      </a:lnTo>
                      <a:lnTo>
                        <a:pt x="2176" y="1028"/>
                      </a:lnTo>
                      <a:lnTo>
                        <a:pt x="2188" y="1031"/>
                      </a:lnTo>
                      <a:lnTo>
                        <a:pt x="2225" y="1043"/>
                      </a:lnTo>
                      <a:lnTo>
                        <a:pt x="2258" y="1059"/>
                      </a:lnTo>
                      <a:lnTo>
                        <a:pt x="2289" y="1079"/>
                      </a:lnTo>
                      <a:lnTo>
                        <a:pt x="2317" y="1104"/>
                      </a:lnTo>
                      <a:lnTo>
                        <a:pt x="2342" y="1132"/>
                      </a:lnTo>
                      <a:lnTo>
                        <a:pt x="2364" y="1164"/>
                      </a:lnTo>
                      <a:lnTo>
                        <a:pt x="2381" y="1198"/>
                      </a:lnTo>
                      <a:lnTo>
                        <a:pt x="2392" y="1234"/>
                      </a:lnTo>
                      <a:lnTo>
                        <a:pt x="2401" y="1271"/>
                      </a:lnTo>
                      <a:lnTo>
                        <a:pt x="2403" y="1310"/>
                      </a:lnTo>
                      <a:lnTo>
                        <a:pt x="1093" y="1310"/>
                      </a:lnTo>
                      <a:lnTo>
                        <a:pt x="1095" y="1271"/>
                      </a:lnTo>
                      <a:lnTo>
                        <a:pt x="1103" y="1234"/>
                      </a:lnTo>
                      <a:lnTo>
                        <a:pt x="1116" y="1198"/>
                      </a:lnTo>
                      <a:lnTo>
                        <a:pt x="1133" y="1164"/>
                      </a:lnTo>
                      <a:lnTo>
                        <a:pt x="1153" y="1132"/>
                      </a:lnTo>
                      <a:lnTo>
                        <a:pt x="1179" y="1104"/>
                      </a:lnTo>
                      <a:lnTo>
                        <a:pt x="1206" y="1079"/>
                      </a:lnTo>
                      <a:lnTo>
                        <a:pt x="1238" y="1059"/>
                      </a:lnTo>
                      <a:lnTo>
                        <a:pt x="1271" y="1043"/>
                      </a:lnTo>
                      <a:lnTo>
                        <a:pt x="1307" y="1031"/>
                      </a:lnTo>
                      <a:lnTo>
                        <a:pt x="1320" y="1028"/>
                      </a:lnTo>
                      <a:lnTo>
                        <a:pt x="1336" y="1025"/>
                      </a:lnTo>
                      <a:lnTo>
                        <a:pt x="1354" y="1019"/>
                      </a:lnTo>
                      <a:lnTo>
                        <a:pt x="1373" y="1014"/>
                      </a:lnTo>
                      <a:lnTo>
                        <a:pt x="1392" y="1010"/>
                      </a:lnTo>
                      <a:lnTo>
                        <a:pt x="1411" y="1005"/>
                      </a:lnTo>
                      <a:lnTo>
                        <a:pt x="1428" y="999"/>
                      </a:lnTo>
                      <a:lnTo>
                        <a:pt x="1443" y="995"/>
                      </a:lnTo>
                      <a:lnTo>
                        <a:pt x="1455" y="992"/>
                      </a:lnTo>
                      <a:lnTo>
                        <a:pt x="1463" y="990"/>
                      </a:lnTo>
                      <a:lnTo>
                        <a:pt x="1465" y="989"/>
                      </a:lnTo>
                      <a:lnTo>
                        <a:pt x="1488" y="983"/>
                      </a:lnTo>
                      <a:lnTo>
                        <a:pt x="1509" y="977"/>
                      </a:lnTo>
                      <a:lnTo>
                        <a:pt x="1527" y="967"/>
                      </a:lnTo>
                      <a:lnTo>
                        <a:pt x="1543" y="955"/>
                      </a:lnTo>
                      <a:lnTo>
                        <a:pt x="1556" y="941"/>
                      </a:lnTo>
                      <a:lnTo>
                        <a:pt x="1565" y="924"/>
                      </a:lnTo>
                      <a:lnTo>
                        <a:pt x="1571" y="904"/>
                      </a:lnTo>
                      <a:lnTo>
                        <a:pt x="1573" y="880"/>
                      </a:lnTo>
                      <a:lnTo>
                        <a:pt x="1573" y="876"/>
                      </a:lnTo>
                      <a:lnTo>
                        <a:pt x="1573" y="824"/>
                      </a:lnTo>
                      <a:lnTo>
                        <a:pt x="1553" y="793"/>
                      </a:lnTo>
                      <a:lnTo>
                        <a:pt x="1535" y="761"/>
                      </a:lnTo>
                      <a:lnTo>
                        <a:pt x="1519" y="724"/>
                      </a:lnTo>
                      <a:lnTo>
                        <a:pt x="1505" y="687"/>
                      </a:lnTo>
                      <a:lnTo>
                        <a:pt x="1490" y="648"/>
                      </a:lnTo>
                      <a:lnTo>
                        <a:pt x="1462" y="629"/>
                      </a:lnTo>
                      <a:lnTo>
                        <a:pt x="1439" y="608"/>
                      </a:lnTo>
                      <a:lnTo>
                        <a:pt x="1421" y="585"/>
                      </a:lnTo>
                      <a:lnTo>
                        <a:pt x="1407" y="561"/>
                      </a:lnTo>
                      <a:lnTo>
                        <a:pt x="1397" y="537"/>
                      </a:lnTo>
                      <a:lnTo>
                        <a:pt x="1395" y="510"/>
                      </a:lnTo>
                      <a:lnTo>
                        <a:pt x="1397" y="484"/>
                      </a:lnTo>
                      <a:lnTo>
                        <a:pt x="1407" y="458"/>
                      </a:lnTo>
                      <a:lnTo>
                        <a:pt x="1420" y="435"/>
                      </a:lnTo>
                      <a:lnTo>
                        <a:pt x="1420" y="325"/>
                      </a:lnTo>
                      <a:lnTo>
                        <a:pt x="1423" y="281"/>
                      </a:lnTo>
                      <a:lnTo>
                        <a:pt x="1431" y="238"/>
                      </a:lnTo>
                      <a:lnTo>
                        <a:pt x="1446" y="199"/>
                      </a:lnTo>
                      <a:lnTo>
                        <a:pt x="1465" y="161"/>
                      </a:lnTo>
                      <a:lnTo>
                        <a:pt x="1489" y="127"/>
                      </a:lnTo>
                      <a:lnTo>
                        <a:pt x="1516" y="95"/>
                      </a:lnTo>
                      <a:lnTo>
                        <a:pt x="1547" y="68"/>
                      </a:lnTo>
                      <a:lnTo>
                        <a:pt x="1582" y="44"/>
                      </a:lnTo>
                      <a:lnTo>
                        <a:pt x="1620" y="25"/>
                      </a:lnTo>
                      <a:lnTo>
                        <a:pt x="1661" y="11"/>
                      </a:lnTo>
                      <a:lnTo>
                        <a:pt x="1703" y="3"/>
                      </a:lnTo>
                      <a:lnTo>
                        <a:pt x="17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14" name="Group 13"/>
              <p:cNvGrpSpPr/>
              <p:nvPr/>
            </p:nvGrpSpPr>
            <p:grpSpPr>
              <a:xfrm>
                <a:off x="8428000" y="3042112"/>
                <a:ext cx="421838" cy="410800"/>
                <a:chOff x="587689" y="2812347"/>
                <a:chExt cx="787165" cy="766567"/>
              </a:xfrm>
            </p:grpSpPr>
            <p:sp>
              <p:nvSpPr>
                <p:cNvPr id="15" name="Freeform 6"/>
                <p:cNvSpPr>
                  <a:spLocks noEditPoints="1"/>
                </p:cNvSpPr>
                <p:nvPr/>
              </p:nvSpPr>
              <p:spPr bwMode="auto">
                <a:xfrm>
                  <a:off x="587689" y="2812347"/>
                  <a:ext cx="514911" cy="665201"/>
                </a:xfrm>
                <a:custGeom>
                  <a:avLst/>
                  <a:gdLst/>
                  <a:ahLst/>
                  <a:cxnLst>
                    <a:cxn ang="0">
                      <a:pos x="535" y="1200"/>
                    </a:cxn>
                    <a:cxn ang="0">
                      <a:pos x="476" y="1259"/>
                    </a:cxn>
                    <a:cxn ang="0">
                      <a:pos x="535" y="1317"/>
                    </a:cxn>
                    <a:cxn ang="0">
                      <a:pos x="593" y="1259"/>
                    </a:cxn>
                    <a:cxn ang="0">
                      <a:pos x="535" y="1200"/>
                    </a:cxn>
                    <a:cxn ang="0">
                      <a:pos x="1021" y="0"/>
                    </a:cxn>
                    <a:cxn ang="0">
                      <a:pos x="48" y="0"/>
                    </a:cxn>
                    <a:cxn ang="0">
                      <a:pos x="0" y="48"/>
                    </a:cxn>
                    <a:cxn ang="0">
                      <a:pos x="0" y="1333"/>
                    </a:cxn>
                    <a:cxn ang="0">
                      <a:pos x="48" y="1381"/>
                    </a:cxn>
                    <a:cxn ang="0">
                      <a:pos x="1021" y="1381"/>
                    </a:cxn>
                    <a:cxn ang="0">
                      <a:pos x="1069" y="1333"/>
                    </a:cxn>
                    <a:cxn ang="0">
                      <a:pos x="1069" y="48"/>
                    </a:cxn>
                    <a:cxn ang="0">
                      <a:pos x="1021" y="0"/>
                    </a:cxn>
                    <a:cxn ang="0">
                      <a:pos x="445" y="77"/>
                    </a:cxn>
                    <a:cxn ang="0">
                      <a:pos x="625" y="77"/>
                    </a:cxn>
                    <a:cxn ang="0">
                      <a:pos x="632" y="84"/>
                    </a:cxn>
                    <a:cxn ang="0">
                      <a:pos x="625" y="91"/>
                    </a:cxn>
                    <a:cxn ang="0">
                      <a:pos x="445" y="91"/>
                    </a:cxn>
                    <a:cxn ang="0">
                      <a:pos x="437" y="84"/>
                    </a:cxn>
                    <a:cxn ang="0">
                      <a:pos x="445" y="77"/>
                    </a:cxn>
                    <a:cxn ang="0">
                      <a:pos x="535" y="1333"/>
                    </a:cxn>
                    <a:cxn ang="0">
                      <a:pos x="460" y="1259"/>
                    </a:cxn>
                    <a:cxn ang="0">
                      <a:pos x="535" y="1184"/>
                    </a:cxn>
                    <a:cxn ang="0">
                      <a:pos x="609" y="1259"/>
                    </a:cxn>
                    <a:cxn ang="0">
                      <a:pos x="535" y="1333"/>
                    </a:cxn>
                    <a:cxn ang="0">
                      <a:pos x="989" y="1135"/>
                    </a:cxn>
                    <a:cxn ang="0">
                      <a:pos x="80" y="1135"/>
                    </a:cxn>
                    <a:cxn ang="0">
                      <a:pos x="80" y="156"/>
                    </a:cxn>
                    <a:cxn ang="0">
                      <a:pos x="989" y="156"/>
                    </a:cxn>
                    <a:cxn ang="0">
                      <a:pos x="989" y="1135"/>
                    </a:cxn>
                  </a:cxnLst>
                  <a:rect l="0" t="0" r="r" b="b"/>
                  <a:pathLst>
                    <a:path w="1069" h="1381">
                      <a:moveTo>
                        <a:pt x="535" y="1200"/>
                      </a:moveTo>
                      <a:cubicBezTo>
                        <a:pt x="502" y="1200"/>
                        <a:pt x="476" y="1226"/>
                        <a:pt x="476" y="1259"/>
                      </a:cubicBezTo>
                      <a:cubicBezTo>
                        <a:pt x="476" y="1291"/>
                        <a:pt x="502" y="1317"/>
                        <a:pt x="535" y="1317"/>
                      </a:cubicBezTo>
                      <a:cubicBezTo>
                        <a:pt x="567" y="1317"/>
                        <a:pt x="593" y="1291"/>
                        <a:pt x="593" y="1259"/>
                      </a:cubicBezTo>
                      <a:cubicBezTo>
                        <a:pt x="593" y="1226"/>
                        <a:pt x="567" y="1200"/>
                        <a:pt x="535" y="1200"/>
                      </a:cubicBezTo>
                      <a:close/>
                      <a:moveTo>
                        <a:pt x="1021" y="0"/>
                      </a:moveTo>
                      <a:cubicBezTo>
                        <a:pt x="48" y="0"/>
                        <a:pt x="48" y="0"/>
                        <a:pt x="48" y="0"/>
                      </a:cubicBezTo>
                      <a:cubicBezTo>
                        <a:pt x="21" y="0"/>
                        <a:pt x="0" y="21"/>
                        <a:pt x="0" y="48"/>
                      </a:cubicBezTo>
                      <a:cubicBezTo>
                        <a:pt x="0" y="1333"/>
                        <a:pt x="0" y="1333"/>
                        <a:pt x="0" y="1333"/>
                      </a:cubicBezTo>
                      <a:cubicBezTo>
                        <a:pt x="0" y="1360"/>
                        <a:pt x="21" y="1381"/>
                        <a:pt x="48" y="1381"/>
                      </a:cubicBezTo>
                      <a:cubicBezTo>
                        <a:pt x="1021" y="1381"/>
                        <a:pt x="1021" y="1381"/>
                        <a:pt x="1021" y="1381"/>
                      </a:cubicBezTo>
                      <a:cubicBezTo>
                        <a:pt x="1048" y="1381"/>
                        <a:pt x="1069" y="1360"/>
                        <a:pt x="1069" y="1333"/>
                      </a:cubicBezTo>
                      <a:cubicBezTo>
                        <a:pt x="1069" y="48"/>
                        <a:pt x="1069" y="48"/>
                        <a:pt x="1069" y="48"/>
                      </a:cubicBezTo>
                      <a:cubicBezTo>
                        <a:pt x="1069" y="21"/>
                        <a:pt x="1048" y="0"/>
                        <a:pt x="1021" y="0"/>
                      </a:cubicBezTo>
                      <a:close/>
                      <a:moveTo>
                        <a:pt x="445" y="77"/>
                      </a:moveTo>
                      <a:cubicBezTo>
                        <a:pt x="625" y="77"/>
                        <a:pt x="625" y="77"/>
                        <a:pt x="625" y="77"/>
                      </a:cubicBezTo>
                      <a:cubicBezTo>
                        <a:pt x="630" y="77"/>
                        <a:pt x="632" y="80"/>
                        <a:pt x="632" y="84"/>
                      </a:cubicBezTo>
                      <a:cubicBezTo>
                        <a:pt x="632" y="88"/>
                        <a:pt x="630" y="91"/>
                        <a:pt x="625" y="91"/>
                      </a:cubicBezTo>
                      <a:cubicBezTo>
                        <a:pt x="445" y="91"/>
                        <a:pt x="445" y="91"/>
                        <a:pt x="445" y="91"/>
                      </a:cubicBezTo>
                      <a:cubicBezTo>
                        <a:pt x="441" y="91"/>
                        <a:pt x="437" y="88"/>
                        <a:pt x="437" y="84"/>
                      </a:cubicBezTo>
                      <a:cubicBezTo>
                        <a:pt x="437" y="80"/>
                        <a:pt x="441" y="77"/>
                        <a:pt x="445" y="77"/>
                      </a:cubicBezTo>
                      <a:close/>
                      <a:moveTo>
                        <a:pt x="535" y="1333"/>
                      </a:moveTo>
                      <a:cubicBezTo>
                        <a:pt x="493" y="1333"/>
                        <a:pt x="460" y="1300"/>
                        <a:pt x="460" y="1259"/>
                      </a:cubicBezTo>
                      <a:cubicBezTo>
                        <a:pt x="460" y="1217"/>
                        <a:pt x="493" y="1184"/>
                        <a:pt x="535" y="1184"/>
                      </a:cubicBezTo>
                      <a:cubicBezTo>
                        <a:pt x="576" y="1184"/>
                        <a:pt x="609" y="1217"/>
                        <a:pt x="609" y="1259"/>
                      </a:cubicBezTo>
                      <a:cubicBezTo>
                        <a:pt x="609" y="1300"/>
                        <a:pt x="576" y="1333"/>
                        <a:pt x="535" y="1333"/>
                      </a:cubicBezTo>
                      <a:close/>
                      <a:moveTo>
                        <a:pt x="989" y="1135"/>
                      </a:moveTo>
                      <a:cubicBezTo>
                        <a:pt x="80" y="1135"/>
                        <a:pt x="80" y="1135"/>
                        <a:pt x="80" y="1135"/>
                      </a:cubicBezTo>
                      <a:cubicBezTo>
                        <a:pt x="80" y="156"/>
                        <a:pt x="80" y="156"/>
                        <a:pt x="80" y="156"/>
                      </a:cubicBezTo>
                      <a:cubicBezTo>
                        <a:pt x="989" y="156"/>
                        <a:pt x="989" y="156"/>
                        <a:pt x="989" y="156"/>
                      </a:cubicBezTo>
                      <a:lnTo>
                        <a:pt x="989" y="1135"/>
                      </a:lnTo>
                      <a:close/>
                    </a:path>
                  </a:pathLst>
                </a:custGeom>
                <a:solidFill>
                  <a:schemeClr val="bg1"/>
                </a:solidFill>
                <a:ln>
                  <a:noFill/>
                </a:ln>
              </p:spPr>
              <p:txBody>
                <a:bodyPr vert="horz" wrap="square" lIns="91430" tIns="45715" rIns="91430" bIns="45715" numCol="1" anchor="t" anchorCtr="0" compatLnSpc="1">
                  <a:prstTxWarp prst="textNoShape">
                    <a:avLst/>
                  </a:prstTxWarp>
                </a:bodyPr>
                <a:lstStyle/>
                <a:p>
                  <a:pPr defTabSz="257108"/>
                  <a:endParaRPr lang="en-US" sz="1100" strike="sngStrike">
                    <a:solidFill>
                      <a:schemeClr val="accent1"/>
                    </a:solidFill>
                    <a:latin typeface="Arial" panose="020B0604020202020204" pitchFamily="34" charset="0"/>
                    <a:cs typeface="Arial" panose="020B0604020202020204" pitchFamily="34" charset="0"/>
                  </a:endParaRPr>
                </a:p>
              </p:txBody>
            </p:sp>
            <p:sp>
              <p:nvSpPr>
                <p:cNvPr id="16" name="Freeform 7"/>
                <p:cNvSpPr>
                  <a:spLocks noEditPoints="1"/>
                </p:cNvSpPr>
                <p:nvPr/>
              </p:nvSpPr>
              <p:spPr bwMode="auto">
                <a:xfrm>
                  <a:off x="1131149" y="3096797"/>
                  <a:ext cx="243705" cy="482117"/>
                </a:xfrm>
                <a:custGeom>
                  <a:avLst/>
                  <a:gdLst/>
                  <a:ahLst/>
                  <a:cxnLst>
                    <a:cxn ang="0">
                      <a:pos x="478" y="0"/>
                    </a:cxn>
                    <a:cxn ang="0">
                      <a:pos x="48" y="0"/>
                    </a:cxn>
                    <a:cxn ang="0">
                      <a:pos x="0" y="48"/>
                    </a:cxn>
                    <a:cxn ang="0">
                      <a:pos x="0" y="992"/>
                    </a:cxn>
                    <a:cxn ang="0">
                      <a:pos x="48" y="1040"/>
                    </a:cxn>
                    <a:cxn ang="0">
                      <a:pos x="478" y="1040"/>
                    </a:cxn>
                    <a:cxn ang="0">
                      <a:pos x="526" y="992"/>
                    </a:cxn>
                    <a:cxn ang="0">
                      <a:pos x="526" y="48"/>
                    </a:cxn>
                    <a:cxn ang="0">
                      <a:pos x="478" y="0"/>
                    </a:cxn>
                    <a:cxn ang="0">
                      <a:pos x="195" y="75"/>
                    </a:cxn>
                    <a:cxn ang="0">
                      <a:pos x="331" y="75"/>
                    </a:cxn>
                    <a:cxn ang="0">
                      <a:pos x="340" y="82"/>
                    </a:cxn>
                    <a:cxn ang="0">
                      <a:pos x="331" y="89"/>
                    </a:cxn>
                    <a:cxn ang="0">
                      <a:pos x="195" y="89"/>
                    </a:cxn>
                    <a:cxn ang="0">
                      <a:pos x="186" y="82"/>
                    </a:cxn>
                    <a:cxn ang="0">
                      <a:pos x="195" y="75"/>
                    </a:cxn>
                    <a:cxn ang="0">
                      <a:pos x="263" y="999"/>
                    </a:cxn>
                    <a:cxn ang="0">
                      <a:pos x="207" y="943"/>
                    </a:cxn>
                    <a:cxn ang="0">
                      <a:pos x="263" y="887"/>
                    </a:cxn>
                    <a:cxn ang="0">
                      <a:pos x="319" y="943"/>
                    </a:cxn>
                    <a:cxn ang="0">
                      <a:pos x="263" y="999"/>
                    </a:cxn>
                    <a:cxn ang="0">
                      <a:pos x="473" y="817"/>
                    </a:cxn>
                    <a:cxn ang="0">
                      <a:pos x="53" y="817"/>
                    </a:cxn>
                    <a:cxn ang="0">
                      <a:pos x="53" y="131"/>
                    </a:cxn>
                    <a:cxn ang="0">
                      <a:pos x="473" y="131"/>
                    </a:cxn>
                    <a:cxn ang="0">
                      <a:pos x="473" y="817"/>
                    </a:cxn>
                    <a:cxn ang="0">
                      <a:pos x="263" y="899"/>
                    </a:cxn>
                    <a:cxn ang="0">
                      <a:pos x="219" y="943"/>
                    </a:cxn>
                    <a:cxn ang="0">
                      <a:pos x="263" y="987"/>
                    </a:cxn>
                    <a:cxn ang="0">
                      <a:pos x="307" y="943"/>
                    </a:cxn>
                    <a:cxn ang="0">
                      <a:pos x="263" y="899"/>
                    </a:cxn>
                  </a:cxnLst>
                  <a:rect l="0" t="0" r="r" b="b"/>
                  <a:pathLst>
                    <a:path w="526" h="1040">
                      <a:moveTo>
                        <a:pt x="478" y="0"/>
                      </a:moveTo>
                      <a:cubicBezTo>
                        <a:pt x="48" y="0"/>
                        <a:pt x="48" y="0"/>
                        <a:pt x="48" y="0"/>
                      </a:cubicBezTo>
                      <a:cubicBezTo>
                        <a:pt x="22" y="0"/>
                        <a:pt x="0" y="21"/>
                        <a:pt x="0" y="48"/>
                      </a:cubicBezTo>
                      <a:cubicBezTo>
                        <a:pt x="0" y="992"/>
                        <a:pt x="0" y="992"/>
                        <a:pt x="0" y="992"/>
                      </a:cubicBezTo>
                      <a:cubicBezTo>
                        <a:pt x="0" y="1019"/>
                        <a:pt x="22" y="1040"/>
                        <a:pt x="48" y="1040"/>
                      </a:cubicBezTo>
                      <a:cubicBezTo>
                        <a:pt x="478" y="1040"/>
                        <a:pt x="478" y="1040"/>
                        <a:pt x="478" y="1040"/>
                      </a:cubicBezTo>
                      <a:cubicBezTo>
                        <a:pt x="504" y="1040"/>
                        <a:pt x="526" y="1019"/>
                        <a:pt x="526" y="992"/>
                      </a:cubicBezTo>
                      <a:cubicBezTo>
                        <a:pt x="526" y="48"/>
                        <a:pt x="526" y="48"/>
                        <a:pt x="526" y="48"/>
                      </a:cubicBezTo>
                      <a:cubicBezTo>
                        <a:pt x="526" y="21"/>
                        <a:pt x="504" y="0"/>
                        <a:pt x="478" y="0"/>
                      </a:cubicBezTo>
                      <a:close/>
                      <a:moveTo>
                        <a:pt x="195" y="75"/>
                      </a:moveTo>
                      <a:cubicBezTo>
                        <a:pt x="331" y="75"/>
                        <a:pt x="331" y="75"/>
                        <a:pt x="331" y="75"/>
                      </a:cubicBezTo>
                      <a:cubicBezTo>
                        <a:pt x="335" y="75"/>
                        <a:pt x="340" y="79"/>
                        <a:pt x="340" y="82"/>
                      </a:cubicBezTo>
                      <a:cubicBezTo>
                        <a:pt x="340" y="87"/>
                        <a:pt x="335" y="89"/>
                        <a:pt x="331" y="89"/>
                      </a:cubicBezTo>
                      <a:cubicBezTo>
                        <a:pt x="195" y="89"/>
                        <a:pt x="195" y="89"/>
                        <a:pt x="195" y="89"/>
                      </a:cubicBezTo>
                      <a:cubicBezTo>
                        <a:pt x="189" y="89"/>
                        <a:pt x="186" y="87"/>
                        <a:pt x="186" y="82"/>
                      </a:cubicBezTo>
                      <a:cubicBezTo>
                        <a:pt x="186" y="79"/>
                        <a:pt x="189" y="75"/>
                        <a:pt x="195" y="75"/>
                      </a:cubicBezTo>
                      <a:close/>
                      <a:moveTo>
                        <a:pt x="263" y="999"/>
                      </a:moveTo>
                      <a:cubicBezTo>
                        <a:pt x="232" y="999"/>
                        <a:pt x="207" y="974"/>
                        <a:pt x="207" y="943"/>
                      </a:cubicBezTo>
                      <a:cubicBezTo>
                        <a:pt x="207" y="912"/>
                        <a:pt x="232" y="887"/>
                        <a:pt x="263" y="887"/>
                      </a:cubicBezTo>
                      <a:cubicBezTo>
                        <a:pt x="294" y="887"/>
                        <a:pt x="319" y="912"/>
                        <a:pt x="319" y="943"/>
                      </a:cubicBezTo>
                      <a:cubicBezTo>
                        <a:pt x="319" y="974"/>
                        <a:pt x="294" y="999"/>
                        <a:pt x="263" y="999"/>
                      </a:cubicBezTo>
                      <a:close/>
                      <a:moveTo>
                        <a:pt x="473" y="817"/>
                      </a:moveTo>
                      <a:cubicBezTo>
                        <a:pt x="53" y="817"/>
                        <a:pt x="53" y="817"/>
                        <a:pt x="53" y="817"/>
                      </a:cubicBezTo>
                      <a:cubicBezTo>
                        <a:pt x="53" y="131"/>
                        <a:pt x="53" y="131"/>
                        <a:pt x="53" y="131"/>
                      </a:cubicBezTo>
                      <a:cubicBezTo>
                        <a:pt x="473" y="131"/>
                        <a:pt x="473" y="131"/>
                        <a:pt x="473" y="131"/>
                      </a:cubicBezTo>
                      <a:lnTo>
                        <a:pt x="473" y="817"/>
                      </a:lnTo>
                      <a:close/>
                      <a:moveTo>
                        <a:pt x="263" y="899"/>
                      </a:moveTo>
                      <a:cubicBezTo>
                        <a:pt x="239" y="899"/>
                        <a:pt x="219" y="918"/>
                        <a:pt x="219" y="943"/>
                      </a:cubicBezTo>
                      <a:cubicBezTo>
                        <a:pt x="219" y="967"/>
                        <a:pt x="239" y="987"/>
                        <a:pt x="263" y="987"/>
                      </a:cubicBezTo>
                      <a:cubicBezTo>
                        <a:pt x="287" y="987"/>
                        <a:pt x="307" y="967"/>
                        <a:pt x="307" y="943"/>
                      </a:cubicBezTo>
                      <a:cubicBezTo>
                        <a:pt x="307" y="918"/>
                        <a:pt x="287" y="899"/>
                        <a:pt x="263" y="899"/>
                      </a:cubicBezTo>
                      <a:close/>
                    </a:path>
                  </a:pathLst>
                </a:custGeom>
                <a:solidFill>
                  <a:schemeClr val="bg1"/>
                </a:solidFill>
                <a:ln>
                  <a:noFill/>
                </a:ln>
              </p:spPr>
              <p:txBody>
                <a:bodyPr vert="horz" wrap="square" lIns="91430" tIns="45715" rIns="91430" bIns="45715" numCol="1" anchor="t" anchorCtr="0" compatLnSpc="1">
                  <a:prstTxWarp prst="textNoShape">
                    <a:avLst/>
                  </a:prstTxWarp>
                </a:bodyPr>
                <a:lstStyle/>
                <a:p>
                  <a:pPr defTabSz="257108"/>
                  <a:endParaRPr lang="en-US" sz="1100" strike="sngStrike">
                    <a:solidFill>
                      <a:schemeClr val="accent1"/>
                    </a:solidFill>
                    <a:latin typeface="Arial" panose="020B0604020202020204" pitchFamily="34" charset="0"/>
                    <a:cs typeface="Arial" panose="020B0604020202020204" pitchFamily="34" charset="0"/>
                  </a:endParaRPr>
                </a:p>
              </p:txBody>
            </p:sp>
          </p:grpSp>
        </p:grpSp>
      </p:grpSp>
      <p:grpSp>
        <p:nvGrpSpPr>
          <p:cNvPr id="29" name="Group 28"/>
          <p:cNvGrpSpPr/>
          <p:nvPr/>
        </p:nvGrpSpPr>
        <p:grpSpPr>
          <a:xfrm>
            <a:off x="425205" y="4123808"/>
            <a:ext cx="8265955" cy="586060"/>
            <a:chOff x="623632" y="5130713"/>
            <a:chExt cx="11021273" cy="781413"/>
          </a:xfrm>
        </p:grpSpPr>
        <p:sp>
          <p:nvSpPr>
            <p:cNvPr id="30" name="Left-Right Arrow 29"/>
            <p:cNvSpPr/>
            <p:nvPr/>
          </p:nvSpPr>
          <p:spPr>
            <a:xfrm>
              <a:off x="623632" y="5318565"/>
              <a:ext cx="11021273" cy="509946"/>
            </a:xfrm>
            <a:prstGeom prst="leftRightArrow">
              <a:avLst>
                <a:gd name="adj1" fmla="val 95552"/>
                <a:gd name="adj2" fmla="val 27765"/>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612">
                <a:lnSpc>
                  <a:spcPct val="90000"/>
                </a:lnSpc>
              </a:pPr>
              <a:endParaRPr lang="en-US" sz="1100" dirty="0">
                <a:solidFill>
                  <a:srgbClr val="E7E6E6"/>
                </a:solidFill>
                <a:latin typeface="Arial" panose="020B0604020202020204" pitchFamily="34" charset="0"/>
                <a:ea typeface="Apple LiGothic Medium"/>
                <a:cs typeface="Arial" panose="020B0604020202020204" pitchFamily="34" charset="0"/>
              </a:endParaRPr>
            </a:p>
          </p:txBody>
        </p:sp>
        <p:sp>
          <p:nvSpPr>
            <p:cNvPr id="31" name="Rectangle 30"/>
            <p:cNvSpPr/>
            <p:nvPr/>
          </p:nvSpPr>
          <p:spPr>
            <a:xfrm>
              <a:off x="3992613" y="5214115"/>
              <a:ext cx="1747987" cy="686672"/>
            </a:xfrm>
            <a:prstGeom prst="rect">
              <a:avLst/>
            </a:prstGeom>
            <a:noFill/>
            <a:effectLst/>
          </p:spPr>
          <p:txBody>
            <a:bodyPr wrap="square" lIns="68579" tIns="34289" rIns="45720" bIns="34289" anchor="ctr">
              <a:noAutofit/>
            </a:bodyPr>
            <a:lstStyle/>
            <a:p>
              <a:pPr algn="r" defTabSz="685612">
                <a:lnSpc>
                  <a:spcPct val="90000"/>
                </a:lnSpc>
              </a:pPr>
              <a:r>
                <a:rPr lang="en-US" sz="1700" dirty="0">
                  <a:ln w="1905"/>
                  <a:solidFill>
                    <a:schemeClr val="bg1"/>
                  </a:solidFill>
                  <a:latin typeface="Arial" panose="020B0604020202020204" pitchFamily="34" charset="0"/>
                  <a:cs typeface="Arial" panose="020B0604020202020204" pitchFamily="34" charset="0"/>
                </a:rPr>
                <a:t>Security</a:t>
              </a:r>
            </a:p>
          </p:txBody>
        </p:sp>
        <p:grpSp>
          <p:nvGrpSpPr>
            <p:cNvPr id="32" name="Group 31"/>
            <p:cNvGrpSpPr/>
            <p:nvPr/>
          </p:nvGrpSpPr>
          <p:grpSpPr>
            <a:xfrm>
              <a:off x="5831242" y="5130713"/>
              <a:ext cx="779254" cy="779254"/>
              <a:chOff x="5753568" y="5030361"/>
              <a:chExt cx="979958" cy="979958"/>
            </a:xfrm>
          </p:grpSpPr>
          <p:sp>
            <p:nvSpPr>
              <p:cNvPr id="34" name="Oval 33"/>
              <p:cNvSpPr/>
              <p:nvPr/>
            </p:nvSpPr>
            <p:spPr>
              <a:xfrm>
                <a:off x="5753568" y="5030361"/>
                <a:ext cx="979958" cy="979958"/>
              </a:xfrm>
              <a:prstGeom prst="ellipse">
                <a:avLst/>
              </a:prstGeom>
              <a:solidFill>
                <a:schemeClr val="accent1"/>
              </a:solidFill>
              <a:ln>
                <a:noFill/>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35" name="Group 34"/>
              <p:cNvGrpSpPr/>
              <p:nvPr/>
            </p:nvGrpSpPr>
            <p:grpSpPr>
              <a:xfrm>
                <a:off x="5958734" y="5169296"/>
                <a:ext cx="572166" cy="725924"/>
                <a:chOff x="5055824" y="3806549"/>
                <a:chExt cx="498778" cy="632815"/>
              </a:xfrm>
              <a:solidFill>
                <a:schemeClr val="bg1"/>
              </a:solidFill>
            </p:grpSpPr>
            <p:sp>
              <p:nvSpPr>
                <p:cNvPr id="36" name="Freeform 9"/>
                <p:cNvSpPr>
                  <a:spLocks noEditPoints="1"/>
                </p:cNvSpPr>
                <p:nvPr/>
              </p:nvSpPr>
              <p:spPr bwMode="auto">
                <a:xfrm>
                  <a:off x="5055824" y="3806549"/>
                  <a:ext cx="498778" cy="632815"/>
                </a:xfrm>
                <a:custGeom>
                  <a:avLst/>
                  <a:gdLst/>
                  <a:ahLst/>
                  <a:cxnLst>
                    <a:cxn ang="0">
                      <a:pos x="1441" y="342"/>
                    </a:cxn>
                    <a:cxn ang="0">
                      <a:pos x="1107" y="237"/>
                    </a:cxn>
                    <a:cxn ang="0">
                      <a:pos x="913" y="79"/>
                    </a:cxn>
                    <a:cxn ang="0">
                      <a:pos x="746" y="9"/>
                    </a:cxn>
                    <a:cxn ang="0">
                      <a:pos x="745" y="9"/>
                    </a:cxn>
                    <a:cxn ang="0">
                      <a:pos x="579" y="79"/>
                    </a:cxn>
                    <a:cxn ang="0">
                      <a:pos x="384" y="237"/>
                    </a:cxn>
                    <a:cxn ang="0">
                      <a:pos x="51" y="342"/>
                    </a:cxn>
                    <a:cxn ang="0">
                      <a:pos x="171" y="1158"/>
                    </a:cxn>
                    <a:cxn ang="0">
                      <a:pos x="746" y="1699"/>
                    </a:cxn>
                    <a:cxn ang="0">
                      <a:pos x="1320" y="1158"/>
                    </a:cxn>
                    <a:cxn ang="0">
                      <a:pos x="1441" y="342"/>
                    </a:cxn>
                    <a:cxn ang="0">
                      <a:pos x="1234" y="1110"/>
                    </a:cxn>
                    <a:cxn ang="0">
                      <a:pos x="746" y="1570"/>
                    </a:cxn>
                    <a:cxn ang="0">
                      <a:pos x="257" y="1110"/>
                    </a:cxn>
                    <a:cxn ang="0">
                      <a:pos x="155" y="417"/>
                    </a:cxn>
                    <a:cxn ang="0">
                      <a:pos x="438" y="327"/>
                    </a:cxn>
                    <a:cxn ang="0">
                      <a:pos x="604" y="193"/>
                    </a:cxn>
                    <a:cxn ang="0">
                      <a:pos x="745" y="133"/>
                    </a:cxn>
                    <a:cxn ang="0">
                      <a:pos x="746" y="133"/>
                    </a:cxn>
                    <a:cxn ang="0">
                      <a:pos x="887" y="193"/>
                    </a:cxn>
                    <a:cxn ang="0">
                      <a:pos x="1053" y="327"/>
                    </a:cxn>
                    <a:cxn ang="0">
                      <a:pos x="1336" y="417"/>
                    </a:cxn>
                    <a:cxn ang="0">
                      <a:pos x="1234" y="1110"/>
                    </a:cxn>
                  </a:cxnLst>
                  <a:rect l="0" t="0" r="r" b="b"/>
                  <a:pathLst>
                    <a:path w="1484" h="1699">
                      <a:moveTo>
                        <a:pt x="1441" y="342"/>
                      </a:moveTo>
                      <a:cubicBezTo>
                        <a:pt x="1459" y="325"/>
                        <a:pt x="1218" y="281"/>
                        <a:pt x="1107" y="237"/>
                      </a:cubicBezTo>
                      <a:cubicBezTo>
                        <a:pt x="996" y="193"/>
                        <a:pt x="1005" y="158"/>
                        <a:pt x="913" y="79"/>
                      </a:cubicBezTo>
                      <a:cubicBezTo>
                        <a:pt x="820" y="0"/>
                        <a:pt x="746" y="9"/>
                        <a:pt x="746" y="9"/>
                      </a:cubicBezTo>
                      <a:cubicBezTo>
                        <a:pt x="745" y="9"/>
                        <a:pt x="745" y="9"/>
                        <a:pt x="745" y="9"/>
                      </a:cubicBezTo>
                      <a:cubicBezTo>
                        <a:pt x="745" y="9"/>
                        <a:pt x="671" y="0"/>
                        <a:pt x="579" y="79"/>
                      </a:cubicBezTo>
                      <a:cubicBezTo>
                        <a:pt x="486" y="158"/>
                        <a:pt x="495" y="193"/>
                        <a:pt x="384" y="237"/>
                      </a:cubicBezTo>
                      <a:cubicBezTo>
                        <a:pt x="273" y="281"/>
                        <a:pt x="32" y="325"/>
                        <a:pt x="51" y="342"/>
                      </a:cubicBezTo>
                      <a:cubicBezTo>
                        <a:pt x="51" y="342"/>
                        <a:pt x="0" y="861"/>
                        <a:pt x="171" y="1158"/>
                      </a:cubicBezTo>
                      <a:cubicBezTo>
                        <a:pt x="452" y="1647"/>
                        <a:pt x="746" y="1699"/>
                        <a:pt x="746" y="1699"/>
                      </a:cubicBezTo>
                      <a:cubicBezTo>
                        <a:pt x="746" y="1699"/>
                        <a:pt x="1058" y="1641"/>
                        <a:pt x="1320" y="1158"/>
                      </a:cubicBezTo>
                      <a:cubicBezTo>
                        <a:pt x="1484" y="857"/>
                        <a:pt x="1441" y="342"/>
                        <a:pt x="1441" y="342"/>
                      </a:cubicBezTo>
                      <a:close/>
                      <a:moveTo>
                        <a:pt x="1234" y="1110"/>
                      </a:moveTo>
                      <a:cubicBezTo>
                        <a:pt x="1011" y="1520"/>
                        <a:pt x="746" y="1570"/>
                        <a:pt x="746" y="1570"/>
                      </a:cubicBezTo>
                      <a:cubicBezTo>
                        <a:pt x="746" y="1570"/>
                        <a:pt x="496" y="1526"/>
                        <a:pt x="257" y="1110"/>
                      </a:cubicBezTo>
                      <a:cubicBezTo>
                        <a:pt x="112" y="857"/>
                        <a:pt x="155" y="417"/>
                        <a:pt x="155" y="417"/>
                      </a:cubicBezTo>
                      <a:cubicBezTo>
                        <a:pt x="139" y="402"/>
                        <a:pt x="344" y="364"/>
                        <a:pt x="438" y="327"/>
                      </a:cubicBezTo>
                      <a:cubicBezTo>
                        <a:pt x="533" y="290"/>
                        <a:pt x="525" y="260"/>
                        <a:pt x="604" y="193"/>
                      </a:cubicBezTo>
                      <a:cubicBezTo>
                        <a:pt x="682" y="126"/>
                        <a:pt x="745" y="133"/>
                        <a:pt x="745" y="133"/>
                      </a:cubicBezTo>
                      <a:cubicBezTo>
                        <a:pt x="746" y="133"/>
                        <a:pt x="746" y="133"/>
                        <a:pt x="746" y="133"/>
                      </a:cubicBezTo>
                      <a:cubicBezTo>
                        <a:pt x="746" y="133"/>
                        <a:pt x="809" y="126"/>
                        <a:pt x="887" y="193"/>
                      </a:cubicBezTo>
                      <a:cubicBezTo>
                        <a:pt x="966" y="260"/>
                        <a:pt x="958" y="290"/>
                        <a:pt x="1053" y="327"/>
                      </a:cubicBezTo>
                      <a:cubicBezTo>
                        <a:pt x="1147" y="364"/>
                        <a:pt x="1352" y="402"/>
                        <a:pt x="1336" y="417"/>
                      </a:cubicBezTo>
                      <a:cubicBezTo>
                        <a:pt x="1336" y="417"/>
                        <a:pt x="1373" y="854"/>
                        <a:pt x="1234" y="111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schemeClr val="lt1"/>
                    </a:solidFill>
                    <a:latin typeface="Arial" panose="020B0604020202020204" pitchFamily="34" charset="0"/>
                    <a:cs typeface="Arial" panose="020B0604020202020204" pitchFamily="34" charset="0"/>
                  </a:endParaRPr>
                </a:p>
              </p:txBody>
            </p:sp>
            <p:sp>
              <p:nvSpPr>
                <p:cNvPr id="37" name="Freeform 93"/>
                <p:cNvSpPr>
                  <a:spLocks noEditPoints="1"/>
                </p:cNvSpPr>
                <p:nvPr/>
              </p:nvSpPr>
              <p:spPr bwMode="auto">
                <a:xfrm>
                  <a:off x="5181948" y="3924863"/>
                  <a:ext cx="238600" cy="329318"/>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grpSp>
        <p:sp>
          <p:nvSpPr>
            <p:cNvPr id="33" name="Rectangle 32"/>
            <p:cNvSpPr/>
            <p:nvPr/>
          </p:nvSpPr>
          <p:spPr>
            <a:xfrm>
              <a:off x="6657227" y="5225454"/>
              <a:ext cx="1747987" cy="686672"/>
            </a:xfrm>
            <a:prstGeom prst="rect">
              <a:avLst/>
            </a:prstGeom>
            <a:noFill/>
            <a:effectLst/>
          </p:spPr>
          <p:txBody>
            <a:bodyPr wrap="square" lIns="68579" tIns="34289" rIns="45720" bIns="34289" anchor="ctr">
              <a:noAutofit/>
            </a:bodyPr>
            <a:lstStyle/>
            <a:p>
              <a:pPr defTabSz="685612">
                <a:lnSpc>
                  <a:spcPct val="90000"/>
                </a:lnSpc>
              </a:pPr>
              <a:r>
                <a:rPr lang="en-US" sz="1700" dirty="0">
                  <a:ln w="1905"/>
                  <a:solidFill>
                    <a:schemeClr val="bg1"/>
                  </a:solidFill>
                  <a:latin typeface="Arial" panose="020B0604020202020204" pitchFamily="34" charset="0"/>
                  <a:cs typeface="Arial" panose="020B0604020202020204" pitchFamily="34" charset="0"/>
                </a:rPr>
                <a:t>Everywhere</a:t>
              </a:r>
            </a:p>
          </p:txBody>
        </p:sp>
      </p:grpSp>
      <p:grpSp>
        <p:nvGrpSpPr>
          <p:cNvPr id="86" name="Group 85"/>
          <p:cNvGrpSpPr/>
          <p:nvPr/>
        </p:nvGrpSpPr>
        <p:grpSpPr>
          <a:xfrm>
            <a:off x="897047" y="1785135"/>
            <a:ext cx="4711114" cy="2262374"/>
            <a:chOff x="897047" y="1609579"/>
            <a:chExt cx="4711114" cy="2262374"/>
          </a:xfrm>
          <a:solidFill>
            <a:srgbClr val="0070C0"/>
          </a:solidFill>
        </p:grpSpPr>
        <p:sp>
          <p:nvSpPr>
            <p:cNvPr id="39" name="Rectangle 38"/>
            <p:cNvSpPr>
              <a:spLocks/>
            </p:cNvSpPr>
            <p:nvPr/>
          </p:nvSpPr>
          <p:spPr>
            <a:xfrm>
              <a:off x="897047" y="1609579"/>
              <a:ext cx="4711114" cy="2262374"/>
            </a:xfrm>
            <a:prstGeom prst="rect">
              <a:avLst/>
            </a:prstGeom>
            <a:solidFill>
              <a:srgbClr val="0097B3"/>
            </a:solidFill>
            <a:ln>
              <a:noFill/>
            </a:ln>
          </p:spPr>
          <p:style>
            <a:lnRef idx="1">
              <a:schemeClr val="accent1"/>
            </a:lnRef>
            <a:fillRef idx="3">
              <a:schemeClr val="accent1"/>
            </a:fillRef>
            <a:effectRef idx="2">
              <a:schemeClr val="accent1"/>
            </a:effectRef>
            <a:fontRef idx="minor">
              <a:schemeClr val="lt1"/>
            </a:fontRef>
          </p:style>
          <p:txBody>
            <a:bodyPr vert="horz" wrap="square" lIns="91430" tIns="45715" rIns="91430" bIns="45715" numCol="1" anchor="t" anchorCtr="0" compatLnSpc="1">
              <a:prstTxWarp prst="textNoShape">
                <a:avLst/>
              </a:prstTxWarp>
            </a:bodyPr>
            <a:lstStyle/>
            <a:p>
              <a:pPr defTabSz="457067"/>
              <a:endParaRPr lang="en-US" sz="1600" strike="sngStrike" kern="0" dirty="0">
                <a:solidFill>
                  <a:srgbClr val="FFFFFF"/>
                </a:solidFill>
                <a:latin typeface="Arial" panose="020B0604020202020204" pitchFamily="34" charset="0"/>
                <a:cs typeface="Arial" panose="020B0604020202020204" pitchFamily="34" charset="0"/>
              </a:endParaRPr>
            </a:p>
          </p:txBody>
        </p:sp>
        <p:sp>
          <p:nvSpPr>
            <p:cNvPr id="40" name="Rectangle 39"/>
            <p:cNvSpPr/>
            <p:nvPr/>
          </p:nvSpPr>
          <p:spPr>
            <a:xfrm>
              <a:off x="3689444" y="3167461"/>
              <a:ext cx="1428596" cy="369332"/>
            </a:xfrm>
            <a:prstGeom prst="rect">
              <a:avLst/>
            </a:prstGeom>
            <a:solidFill>
              <a:srgbClr val="003F66"/>
            </a:solidFill>
          </p:spPr>
          <p:txBody>
            <a:bodyPr wrap="none" anchor="ctr">
              <a:spAutoFit/>
            </a:bodyPr>
            <a:lstStyle/>
            <a:p>
              <a:pPr algn="ctr" defTabSz="457067">
                <a:defRPr/>
              </a:pPr>
              <a:r>
                <a:rPr lang="en-US" kern="0" dirty="0">
                  <a:solidFill>
                    <a:srgbClr val="FFFFFF"/>
                  </a:solidFill>
                  <a:latin typeface="Arial" panose="020B0604020202020204" pitchFamily="34" charset="0"/>
                  <a:cs typeface="Arial" panose="020B0604020202020204" pitchFamily="34" charset="0"/>
                </a:rPr>
                <a:t>Applications</a:t>
              </a:r>
            </a:p>
          </p:txBody>
        </p:sp>
        <p:cxnSp>
          <p:nvCxnSpPr>
            <p:cNvPr id="41" name="Straight Connector 40"/>
            <p:cNvCxnSpPr/>
            <p:nvPr/>
          </p:nvCxnSpPr>
          <p:spPr>
            <a:xfrm flipH="1">
              <a:off x="3589509" y="2939424"/>
              <a:ext cx="1648511" cy="0"/>
            </a:xfrm>
            <a:prstGeom prst="line">
              <a:avLst/>
            </a:prstGeom>
            <a:grpFill/>
            <a:ln w="12700" cap="rnd" cmpd="sng">
              <a:solidFill>
                <a:srgbClr val="FFFFFF"/>
              </a:solidFill>
              <a:prstDash val="sysDot"/>
            </a:ln>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3820760" y="1883653"/>
              <a:ext cx="1167653" cy="862820"/>
              <a:chOff x="5125835" y="2376335"/>
              <a:chExt cx="1556870" cy="1150427"/>
            </a:xfrm>
            <a:grpFill/>
          </p:grpSpPr>
          <p:sp>
            <p:nvSpPr>
              <p:cNvPr id="43" name="Donut 42"/>
              <p:cNvSpPr/>
              <p:nvPr/>
            </p:nvSpPr>
            <p:spPr bwMode="auto">
              <a:xfrm>
                <a:off x="5403961" y="2517048"/>
                <a:ext cx="1003932" cy="1003933"/>
              </a:xfrm>
              <a:prstGeom prst="donut">
                <a:avLst>
                  <a:gd name="adj" fmla="val 903"/>
                </a:avLst>
              </a:prstGeom>
              <a:solidFill>
                <a:srgbClr val="003F66"/>
              </a:solidFill>
              <a:ln w="12700" cap="flat">
                <a:noFill/>
                <a:miter lim="800000"/>
                <a:headEnd type="none" w="med" len="med"/>
                <a:tailEnd type="none" w="med" len="med"/>
              </a:ln>
            </p:spPr>
            <p:txBody>
              <a:bodyPr lIns="91440" tIns="45720" rIns="91440" bIns="45720" rtlCol="0" anchor="ctr"/>
              <a:lstStyle/>
              <a:p>
                <a:pPr algn="ctr" defTabSz="514184"/>
                <a:endParaRPr lang="en-US" dirty="0">
                  <a:solidFill>
                    <a:srgbClr val="FFFFFF"/>
                  </a:solidFill>
                  <a:latin typeface="Arial" panose="020B0604020202020204" pitchFamily="34" charset="0"/>
                  <a:ea typeface="Arial" pitchFamily="-107" charset="0"/>
                  <a:cs typeface="Arial" panose="020B0604020202020204" pitchFamily="34" charset="0"/>
                  <a:sym typeface="Arial" pitchFamily="-107" charset="0"/>
                </a:endParaRPr>
              </a:p>
            </p:txBody>
          </p:sp>
          <p:grpSp>
            <p:nvGrpSpPr>
              <p:cNvPr id="44" name="Group 43"/>
              <p:cNvGrpSpPr/>
              <p:nvPr/>
            </p:nvGrpSpPr>
            <p:grpSpPr>
              <a:xfrm>
                <a:off x="5125835" y="2376335"/>
                <a:ext cx="1556870" cy="1150427"/>
                <a:chOff x="5871925" y="1673820"/>
                <a:chExt cx="2620147" cy="1947169"/>
              </a:xfrm>
              <a:grpFill/>
            </p:grpSpPr>
            <p:grpSp>
              <p:nvGrpSpPr>
                <p:cNvPr id="48" name="Group 47"/>
                <p:cNvGrpSpPr/>
                <p:nvPr/>
              </p:nvGrpSpPr>
              <p:grpSpPr>
                <a:xfrm>
                  <a:off x="6019539" y="1673820"/>
                  <a:ext cx="2382824" cy="1947169"/>
                  <a:chOff x="-1516163" y="1140712"/>
                  <a:chExt cx="3494825" cy="2855860"/>
                </a:xfrm>
                <a:grpFill/>
              </p:grpSpPr>
              <p:sp>
                <p:nvSpPr>
                  <p:cNvPr id="52" name="Oval 15"/>
                  <p:cNvSpPr>
                    <a:spLocks noChangeArrowheads="1"/>
                  </p:cNvSpPr>
                  <p:nvPr/>
                </p:nvSpPr>
                <p:spPr bwMode="auto">
                  <a:xfrm>
                    <a:off x="830953" y="2848861"/>
                    <a:ext cx="1147709" cy="1147711"/>
                  </a:xfrm>
                  <a:prstGeom prst="ellipse">
                    <a:avLst/>
                  </a:prstGeom>
                  <a:solidFill>
                    <a:srgbClr val="003F66"/>
                  </a:solidFill>
                  <a:ln>
                    <a:noFill/>
                  </a:ln>
                </p:spPr>
                <p:txBody>
                  <a:bodyPr vert="horz" wrap="square" lIns="91440" tIns="45720" rIns="91440" bIns="45720" numCol="1" anchor="t" anchorCtr="0" compatLnSpc="1">
                    <a:prstTxWarp prst="textNoShape">
                      <a:avLst/>
                    </a:prstTxWarp>
                  </a:bodyPr>
                  <a:lstStyle/>
                  <a:p>
                    <a:pPr defTabSz="457052"/>
                    <a:endParaRPr lang="en-US" sz="1100" dirty="0">
                      <a:solidFill>
                        <a:srgbClr val="676767"/>
                      </a:solidFill>
                      <a:latin typeface="Arial" panose="020B0604020202020204" pitchFamily="34" charset="0"/>
                      <a:cs typeface="Arial" panose="020B0604020202020204" pitchFamily="34" charset="0"/>
                    </a:endParaRPr>
                  </a:p>
                </p:txBody>
              </p:sp>
              <p:sp>
                <p:nvSpPr>
                  <p:cNvPr id="53" name="Oval 16"/>
                  <p:cNvSpPr>
                    <a:spLocks noChangeArrowheads="1"/>
                  </p:cNvSpPr>
                  <p:nvPr/>
                </p:nvSpPr>
                <p:spPr bwMode="auto">
                  <a:xfrm>
                    <a:off x="-339574" y="1140712"/>
                    <a:ext cx="1158323" cy="1147705"/>
                  </a:xfrm>
                  <a:prstGeom prst="ellipse">
                    <a:avLst/>
                  </a:prstGeom>
                  <a:solidFill>
                    <a:srgbClr val="003F66"/>
                  </a:solidFill>
                  <a:ln>
                    <a:noFill/>
                  </a:ln>
                </p:spPr>
                <p:txBody>
                  <a:bodyPr vert="horz" wrap="square" lIns="91440" tIns="45720" rIns="91440" bIns="45720" numCol="1" anchor="t" anchorCtr="0" compatLnSpc="1">
                    <a:prstTxWarp prst="textNoShape">
                      <a:avLst/>
                    </a:prstTxWarp>
                  </a:bodyPr>
                  <a:lstStyle/>
                  <a:p>
                    <a:pPr defTabSz="457052"/>
                    <a:endParaRPr lang="en-US" sz="1100" dirty="0">
                      <a:solidFill>
                        <a:srgbClr val="676767"/>
                      </a:solidFill>
                      <a:latin typeface="Arial" panose="020B0604020202020204" pitchFamily="34" charset="0"/>
                      <a:cs typeface="Arial" panose="020B0604020202020204" pitchFamily="34" charset="0"/>
                    </a:endParaRPr>
                  </a:p>
                </p:txBody>
              </p:sp>
              <p:sp>
                <p:nvSpPr>
                  <p:cNvPr id="54" name="Oval 15"/>
                  <p:cNvSpPr>
                    <a:spLocks noChangeArrowheads="1"/>
                  </p:cNvSpPr>
                  <p:nvPr/>
                </p:nvSpPr>
                <p:spPr bwMode="auto">
                  <a:xfrm>
                    <a:off x="-1516163" y="2848853"/>
                    <a:ext cx="1147709" cy="1147709"/>
                  </a:xfrm>
                  <a:prstGeom prst="ellipse">
                    <a:avLst/>
                  </a:prstGeom>
                  <a:solidFill>
                    <a:srgbClr val="003F66"/>
                  </a:solidFill>
                  <a:ln>
                    <a:noFill/>
                  </a:ln>
                </p:spPr>
                <p:txBody>
                  <a:bodyPr vert="horz" wrap="square" lIns="91440" tIns="45720" rIns="91440" bIns="45720" numCol="1" anchor="t" anchorCtr="0" compatLnSpc="1">
                    <a:prstTxWarp prst="textNoShape">
                      <a:avLst/>
                    </a:prstTxWarp>
                  </a:bodyPr>
                  <a:lstStyle/>
                  <a:p>
                    <a:pPr defTabSz="457052"/>
                    <a:endParaRPr lang="en-US" sz="1100" dirty="0">
                      <a:solidFill>
                        <a:srgbClr val="676767"/>
                      </a:solidFill>
                      <a:latin typeface="Arial" panose="020B0604020202020204" pitchFamily="34" charset="0"/>
                      <a:cs typeface="Arial" panose="020B0604020202020204" pitchFamily="34" charset="0"/>
                    </a:endParaRPr>
                  </a:p>
                </p:txBody>
              </p:sp>
            </p:grpSp>
            <p:sp>
              <p:nvSpPr>
                <p:cNvPr id="49" name="TextBox 48"/>
                <p:cNvSpPr txBox="1"/>
                <p:nvPr/>
              </p:nvSpPr>
              <p:spPr>
                <a:xfrm>
                  <a:off x="6705147" y="1799616"/>
                  <a:ext cx="1047462" cy="520930"/>
                </a:xfrm>
                <a:prstGeom prst="rect">
                  <a:avLst/>
                </a:prstGeom>
                <a:noFill/>
              </p:spPr>
              <p:txBody>
                <a:bodyPr wrap="none" rtlCol="0" anchor="ctr">
                  <a:spAutoFit/>
                </a:bodyPr>
                <a:lstStyle/>
                <a:p>
                  <a:pPr algn="ctr" defTabSz="913575"/>
                  <a:r>
                    <a:rPr lang="en-US" sz="900" b="1" dirty="0">
                      <a:solidFill>
                        <a:schemeClr val="bg2"/>
                      </a:solidFill>
                      <a:latin typeface="Arial" panose="020B0604020202020204" pitchFamily="34" charset="0"/>
                      <a:ea typeface="Apple LiGothic Medium"/>
                      <a:cs typeface="Arial" panose="020B0604020202020204" pitchFamily="34" charset="0"/>
                    </a:rPr>
                    <a:t>SaaS</a:t>
                  </a:r>
                </a:p>
              </p:txBody>
            </p:sp>
            <p:sp>
              <p:nvSpPr>
                <p:cNvPr id="50" name="TextBox 49"/>
                <p:cNvSpPr txBox="1"/>
                <p:nvPr/>
              </p:nvSpPr>
              <p:spPr>
                <a:xfrm>
                  <a:off x="5871925" y="2971943"/>
                  <a:ext cx="1047462" cy="520930"/>
                </a:xfrm>
                <a:prstGeom prst="rect">
                  <a:avLst/>
                </a:prstGeom>
                <a:noFill/>
              </p:spPr>
              <p:txBody>
                <a:bodyPr wrap="none" rtlCol="0" anchor="ctr">
                  <a:spAutoFit/>
                </a:bodyPr>
                <a:lstStyle/>
                <a:p>
                  <a:pPr algn="ctr" defTabSz="913575"/>
                  <a:r>
                    <a:rPr lang="en-US" sz="900" b="1" dirty="0">
                      <a:solidFill>
                        <a:schemeClr val="bg2"/>
                      </a:solidFill>
                      <a:latin typeface="Arial" panose="020B0604020202020204" pitchFamily="34" charset="0"/>
                      <a:ea typeface="Apple LiGothic Medium"/>
                      <a:cs typeface="Arial" panose="020B0604020202020204" pitchFamily="34" charset="0"/>
                    </a:rPr>
                    <a:t>PaaS</a:t>
                  </a:r>
                </a:p>
              </p:txBody>
            </p:sp>
            <p:sp>
              <p:nvSpPr>
                <p:cNvPr id="51" name="TextBox 50"/>
                <p:cNvSpPr txBox="1"/>
                <p:nvPr/>
              </p:nvSpPr>
              <p:spPr>
                <a:xfrm>
                  <a:off x="7545330" y="2955607"/>
                  <a:ext cx="946742" cy="520930"/>
                </a:xfrm>
                <a:prstGeom prst="rect">
                  <a:avLst/>
                </a:prstGeom>
                <a:noFill/>
              </p:spPr>
              <p:txBody>
                <a:bodyPr wrap="none" rtlCol="0" anchor="ctr">
                  <a:spAutoFit/>
                </a:bodyPr>
                <a:lstStyle/>
                <a:p>
                  <a:pPr algn="ctr" defTabSz="913575"/>
                  <a:r>
                    <a:rPr lang="en-US" sz="900" b="1" dirty="0">
                      <a:solidFill>
                        <a:schemeClr val="bg2"/>
                      </a:solidFill>
                      <a:latin typeface="Arial" panose="020B0604020202020204" pitchFamily="34" charset="0"/>
                      <a:ea typeface="Apple LiGothic Medium"/>
                      <a:cs typeface="Arial" panose="020B0604020202020204" pitchFamily="34" charset="0"/>
                    </a:rPr>
                    <a:t>IaaS</a:t>
                  </a:r>
                </a:p>
              </p:txBody>
            </p:sp>
          </p:grpSp>
          <p:sp>
            <p:nvSpPr>
              <p:cNvPr id="45" name="Freeform 25"/>
              <p:cNvSpPr>
                <a:spLocks/>
              </p:cNvSpPr>
              <p:nvPr/>
            </p:nvSpPr>
            <p:spPr bwMode="auto">
              <a:xfrm>
                <a:off x="5653005" y="2884247"/>
                <a:ext cx="376664" cy="240597"/>
              </a:xfrm>
              <a:custGeom>
                <a:avLst/>
                <a:gdLst>
                  <a:gd name="T0" fmla="*/ 1210 w 1413"/>
                  <a:gd name="T1" fmla="*/ 901 h 901"/>
                  <a:gd name="T2" fmla="*/ 1413 w 1413"/>
                  <a:gd name="T3" fmla="*/ 632 h 901"/>
                  <a:gd name="T4" fmla="*/ 1132 w 1413"/>
                  <a:gd name="T5" fmla="*/ 352 h 901"/>
                  <a:gd name="T6" fmla="*/ 1130 w 1413"/>
                  <a:gd name="T7" fmla="*/ 353 h 901"/>
                  <a:gd name="T8" fmla="*/ 1131 w 1413"/>
                  <a:gd name="T9" fmla="*/ 329 h 901"/>
                  <a:gd name="T10" fmla="*/ 803 w 1413"/>
                  <a:gd name="T11" fmla="*/ 0 h 901"/>
                  <a:gd name="T12" fmla="*/ 510 w 1413"/>
                  <a:gd name="T13" fmla="*/ 181 h 901"/>
                  <a:gd name="T14" fmla="*/ 406 w 1413"/>
                  <a:gd name="T15" fmla="*/ 142 h 901"/>
                  <a:gd name="T16" fmla="*/ 237 w 1413"/>
                  <a:gd name="T17" fmla="*/ 323 h 901"/>
                  <a:gd name="T18" fmla="*/ 241 w 1413"/>
                  <a:gd name="T19" fmla="*/ 363 h 901"/>
                  <a:gd name="T20" fmla="*/ 0 w 1413"/>
                  <a:gd name="T21" fmla="*/ 632 h 901"/>
                  <a:gd name="T22" fmla="*/ 238 w 1413"/>
                  <a:gd name="T23" fmla="*/ 901 h 901"/>
                  <a:gd name="T24" fmla="*/ 1210 w 1413"/>
                  <a:gd name="T25"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3" h="901">
                    <a:moveTo>
                      <a:pt x="1210" y="901"/>
                    </a:moveTo>
                    <a:cubicBezTo>
                      <a:pt x="1327" y="867"/>
                      <a:pt x="1413" y="760"/>
                      <a:pt x="1413" y="632"/>
                    </a:cubicBezTo>
                    <a:cubicBezTo>
                      <a:pt x="1413" y="478"/>
                      <a:pt x="1287" y="352"/>
                      <a:pt x="1132" y="352"/>
                    </a:cubicBezTo>
                    <a:cubicBezTo>
                      <a:pt x="1131" y="352"/>
                      <a:pt x="1130" y="353"/>
                      <a:pt x="1130" y="353"/>
                    </a:cubicBezTo>
                    <a:cubicBezTo>
                      <a:pt x="1130" y="345"/>
                      <a:pt x="1131" y="337"/>
                      <a:pt x="1131" y="329"/>
                    </a:cubicBezTo>
                    <a:cubicBezTo>
                      <a:pt x="1131" y="147"/>
                      <a:pt x="984" y="0"/>
                      <a:pt x="803" y="0"/>
                    </a:cubicBezTo>
                    <a:cubicBezTo>
                      <a:pt x="675" y="0"/>
                      <a:pt x="564" y="73"/>
                      <a:pt x="510" y="181"/>
                    </a:cubicBezTo>
                    <a:cubicBezTo>
                      <a:pt x="481" y="156"/>
                      <a:pt x="445" y="142"/>
                      <a:pt x="406" y="142"/>
                    </a:cubicBezTo>
                    <a:cubicBezTo>
                      <a:pt x="313" y="142"/>
                      <a:pt x="237" y="223"/>
                      <a:pt x="237" y="323"/>
                    </a:cubicBezTo>
                    <a:cubicBezTo>
                      <a:pt x="237" y="336"/>
                      <a:pt x="239" y="350"/>
                      <a:pt x="241" y="363"/>
                    </a:cubicBezTo>
                    <a:cubicBezTo>
                      <a:pt x="105" y="377"/>
                      <a:pt x="0" y="492"/>
                      <a:pt x="0" y="632"/>
                    </a:cubicBezTo>
                    <a:cubicBezTo>
                      <a:pt x="0" y="771"/>
                      <a:pt x="104" y="885"/>
                      <a:pt x="238" y="901"/>
                    </a:cubicBezTo>
                    <a:lnTo>
                      <a:pt x="1210" y="901"/>
                    </a:lnTo>
                    <a:close/>
                  </a:path>
                </a:pathLst>
              </a:custGeom>
              <a:solidFill>
                <a:srgbClr val="003F66"/>
              </a:solidFill>
              <a:ln>
                <a:solidFill>
                  <a:schemeClr val="bg2"/>
                </a:solidFill>
              </a:ln>
              <a:effectLst/>
            </p:spPr>
            <p:txBody>
              <a:bodyPr vert="horz" wrap="square" lIns="91440" tIns="45720" rIns="91440" bIns="45720" numCol="1" anchor="t" anchorCtr="0" compatLnSpc="1">
                <a:prstTxWarp prst="textNoShape">
                  <a:avLst/>
                </a:prstTxWarp>
              </a:bodyPr>
              <a:lstStyle/>
              <a:p>
                <a:pPr defTabSz="457052"/>
                <a:endParaRPr lang="en-US" dirty="0">
                  <a:solidFill>
                    <a:srgbClr val="2C2C2C"/>
                  </a:solidFill>
                  <a:latin typeface="Arial" panose="020B0604020202020204" pitchFamily="34" charset="0"/>
                  <a:cs typeface="Arial" panose="020B0604020202020204" pitchFamily="34" charset="0"/>
                </a:endParaRPr>
              </a:p>
            </p:txBody>
          </p:sp>
          <p:sp>
            <p:nvSpPr>
              <p:cNvPr id="46" name="Freeform 25"/>
              <p:cNvSpPr>
                <a:spLocks/>
              </p:cNvSpPr>
              <p:nvPr/>
            </p:nvSpPr>
            <p:spPr bwMode="auto">
              <a:xfrm>
                <a:off x="5970669" y="2925355"/>
                <a:ext cx="234734" cy="149938"/>
              </a:xfrm>
              <a:custGeom>
                <a:avLst/>
                <a:gdLst>
                  <a:gd name="T0" fmla="*/ 1210 w 1413"/>
                  <a:gd name="T1" fmla="*/ 901 h 901"/>
                  <a:gd name="T2" fmla="*/ 1413 w 1413"/>
                  <a:gd name="T3" fmla="*/ 632 h 901"/>
                  <a:gd name="T4" fmla="*/ 1132 w 1413"/>
                  <a:gd name="T5" fmla="*/ 352 h 901"/>
                  <a:gd name="T6" fmla="*/ 1130 w 1413"/>
                  <a:gd name="T7" fmla="*/ 353 h 901"/>
                  <a:gd name="T8" fmla="*/ 1131 w 1413"/>
                  <a:gd name="T9" fmla="*/ 329 h 901"/>
                  <a:gd name="T10" fmla="*/ 803 w 1413"/>
                  <a:gd name="T11" fmla="*/ 0 h 901"/>
                  <a:gd name="T12" fmla="*/ 510 w 1413"/>
                  <a:gd name="T13" fmla="*/ 181 h 901"/>
                  <a:gd name="T14" fmla="*/ 406 w 1413"/>
                  <a:gd name="T15" fmla="*/ 142 h 901"/>
                  <a:gd name="T16" fmla="*/ 237 w 1413"/>
                  <a:gd name="T17" fmla="*/ 323 h 901"/>
                  <a:gd name="T18" fmla="*/ 241 w 1413"/>
                  <a:gd name="T19" fmla="*/ 363 h 901"/>
                  <a:gd name="T20" fmla="*/ 0 w 1413"/>
                  <a:gd name="T21" fmla="*/ 632 h 901"/>
                  <a:gd name="T22" fmla="*/ 238 w 1413"/>
                  <a:gd name="T23" fmla="*/ 901 h 901"/>
                  <a:gd name="T24" fmla="*/ 1210 w 1413"/>
                  <a:gd name="T25"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3" h="901">
                    <a:moveTo>
                      <a:pt x="1210" y="901"/>
                    </a:moveTo>
                    <a:cubicBezTo>
                      <a:pt x="1327" y="867"/>
                      <a:pt x="1413" y="760"/>
                      <a:pt x="1413" y="632"/>
                    </a:cubicBezTo>
                    <a:cubicBezTo>
                      <a:pt x="1413" y="478"/>
                      <a:pt x="1287" y="352"/>
                      <a:pt x="1132" y="352"/>
                    </a:cubicBezTo>
                    <a:cubicBezTo>
                      <a:pt x="1131" y="352"/>
                      <a:pt x="1130" y="353"/>
                      <a:pt x="1130" y="353"/>
                    </a:cubicBezTo>
                    <a:cubicBezTo>
                      <a:pt x="1130" y="345"/>
                      <a:pt x="1131" y="337"/>
                      <a:pt x="1131" y="329"/>
                    </a:cubicBezTo>
                    <a:cubicBezTo>
                      <a:pt x="1131" y="147"/>
                      <a:pt x="984" y="0"/>
                      <a:pt x="803" y="0"/>
                    </a:cubicBezTo>
                    <a:cubicBezTo>
                      <a:pt x="675" y="0"/>
                      <a:pt x="564" y="73"/>
                      <a:pt x="510" y="181"/>
                    </a:cubicBezTo>
                    <a:cubicBezTo>
                      <a:pt x="481" y="156"/>
                      <a:pt x="445" y="142"/>
                      <a:pt x="406" y="142"/>
                    </a:cubicBezTo>
                    <a:cubicBezTo>
                      <a:pt x="313" y="142"/>
                      <a:pt x="237" y="223"/>
                      <a:pt x="237" y="323"/>
                    </a:cubicBezTo>
                    <a:cubicBezTo>
                      <a:pt x="237" y="336"/>
                      <a:pt x="239" y="350"/>
                      <a:pt x="241" y="363"/>
                    </a:cubicBezTo>
                    <a:cubicBezTo>
                      <a:pt x="105" y="377"/>
                      <a:pt x="0" y="492"/>
                      <a:pt x="0" y="632"/>
                    </a:cubicBezTo>
                    <a:cubicBezTo>
                      <a:pt x="0" y="771"/>
                      <a:pt x="104" y="885"/>
                      <a:pt x="238" y="901"/>
                    </a:cubicBezTo>
                    <a:lnTo>
                      <a:pt x="1210" y="901"/>
                    </a:lnTo>
                    <a:close/>
                  </a:path>
                </a:pathLst>
              </a:custGeom>
              <a:solidFill>
                <a:srgbClr val="003F66"/>
              </a:solidFill>
              <a:ln>
                <a:solidFill>
                  <a:schemeClr val="bg2"/>
                </a:solidFill>
              </a:ln>
              <a:effectLst/>
            </p:spPr>
            <p:txBody>
              <a:bodyPr vert="horz" wrap="square" lIns="91440" tIns="45720" rIns="91440" bIns="45720" numCol="1" anchor="t" anchorCtr="0" compatLnSpc="1">
                <a:prstTxWarp prst="textNoShape">
                  <a:avLst/>
                </a:prstTxWarp>
              </a:bodyPr>
              <a:lstStyle/>
              <a:p>
                <a:pPr defTabSz="457052"/>
                <a:endParaRPr lang="en-US" dirty="0">
                  <a:solidFill>
                    <a:srgbClr val="2C2C2C"/>
                  </a:solidFill>
                  <a:latin typeface="Arial" panose="020B0604020202020204" pitchFamily="34" charset="0"/>
                  <a:cs typeface="Arial" panose="020B0604020202020204" pitchFamily="34" charset="0"/>
                </a:endParaRPr>
              </a:p>
            </p:txBody>
          </p:sp>
          <p:sp>
            <p:nvSpPr>
              <p:cNvPr id="47" name="Freeform 25"/>
              <p:cNvSpPr>
                <a:spLocks/>
              </p:cNvSpPr>
              <p:nvPr/>
            </p:nvSpPr>
            <p:spPr bwMode="auto">
              <a:xfrm>
                <a:off x="5855507" y="3076513"/>
                <a:ext cx="270497" cy="172782"/>
              </a:xfrm>
              <a:custGeom>
                <a:avLst/>
                <a:gdLst>
                  <a:gd name="T0" fmla="*/ 1210 w 1413"/>
                  <a:gd name="T1" fmla="*/ 901 h 901"/>
                  <a:gd name="T2" fmla="*/ 1413 w 1413"/>
                  <a:gd name="T3" fmla="*/ 632 h 901"/>
                  <a:gd name="T4" fmla="*/ 1132 w 1413"/>
                  <a:gd name="T5" fmla="*/ 352 h 901"/>
                  <a:gd name="T6" fmla="*/ 1130 w 1413"/>
                  <a:gd name="T7" fmla="*/ 353 h 901"/>
                  <a:gd name="T8" fmla="*/ 1131 w 1413"/>
                  <a:gd name="T9" fmla="*/ 329 h 901"/>
                  <a:gd name="T10" fmla="*/ 803 w 1413"/>
                  <a:gd name="T11" fmla="*/ 0 h 901"/>
                  <a:gd name="T12" fmla="*/ 510 w 1413"/>
                  <a:gd name="T13" fmla="*/ 181 h 901"/>
                  <a:gd name="T14" fmla="*/ 406 w 1413"/>
                  <a:gd name="T15" fmla="*/ 142 h 901"/>
                  <a:gd name="T16" fmla="*/ 237 w 1413"/>
                  <a:gd name="T17" fmla="*/ 323 h 901"/>
                  <a:gd name="T18" fmla="*/ 241 w 1413"/>
                  <a:gd name="T19" fmla="*/ 363 h 901"/>
                  <a:gd name="T20" fmla="*/ 0 w 1413"/>
                  <a:gd name="T21" fmla="*/ 632 h 901"/>
                  <a:gd name="T22" fmla="*/ 238 w 1413"/>
                  <a:gd name="T23" fmla="*/ 901 h 901"/>
                  <a:gd name="T24" fmla="*/ 1210 w 1413"/>
                  <a:gd name="T25"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3" h="901">
                    <a:moveTo>
                      <a:pt x="1210" y="901"/>
                    </a:moveTo>
                    <a:cubicBezTo>
                      <a:pt x="1327" y="867"/>
                      <a:pt x="1413" y="760"/>
                      <a:pt x="1413" y="632"/>
                    </a:cubicBezTo>
                    <a:cubicBezTo>
                      <a:pt x="1413" y="478"/>
                      <a:pt x="1287" y="352"/>
                      <a:pt x="1132" y="352"/>
                    </a:cubicBezTo>
                    <a:cubicBezTo>
                      <a:pt x="1131" y="352"/>
                      <a:pt x="1130" y="353"/>
                      <a:pt x="1130" y="353"/>
                    </a:cubicBezTo>
                    <a:cubicBezTo>
                      <a:pt x="1130" y="345"/>
                      <a:pt x="1131" y="337"/>
                      <a:pt x="1131" y="329"/>
                    </a:cubicBezTo>
                    <a:cubicBezTo>
                      <a:pt x="1131" y="147"/>
                      <a:pt x="984" y="0"/>
                      <a:pt x="803" y="0"/>
                    </a:cubicBezTo>
                    <a:cubicBezTo>
                      <a:pt x="675" y="0"/>
                      <a:pt x="564" y="73"/>
                      <a:pt x="510" y="181"/>
                    </a:cubicBezTo>
                    <a:cubicBezTo>
                      <a:pt x="481" y="156"/>
                      <a:pt x="445" y="142"/>
                      <a:pt x="406" y="142"/>
                    </a:cubicBezTo>
                    <a:cubicBezTo>
                      <a:pt x="313" y="142"/>
                      <a:pt x="237" y="223"/>
                      <a:pt x="237" y="323"/>
                    </a:cubicBezTo>
                    <a:cubicBezTo>
                      <a:pt x="237" y="336"/>
                      <a:pt x="239" y="350"/>
                      <a:pt x="241" y="363"/>
                    </a:cubicBezTo>
                    <a:cubicBezTo>
                      <a:pt x="105" y="377"/>
                      <a:pt x="0" y="492"/>
                      <a:pt x="0" y="632"/>
                    </a:cubicBezTo>
                    <a:cubicBezTo>
                      <a:pt x="0" y="771"/>
                      <a:pt x="104" y="885"/>
                      <a:pt x="238" y="901"/>
                    </a:cubicBezTo>
                    <a:lnTo>
                      <a:pt x="1210" y="901"/>
                    </a:lnTo>
                    <a:close/>
                  </a:path>
                </a:pathLst>
              </a:custGeom>
              <a:solidFill>
                <a:srgbClr val="003F66"/>
              </a:solidFill>
              <a:ln>
                <a:solidFill>
                  <a:schemeClr val="bg2"/>
                </a:solidFill>
              </a:ln>
              <a:effectLst/>
            </p:spPr>
            <p:txBody>
              <a:bodyPr vert="horz" wrap="square" lIns="91440" tIns="45720" rIns="91440" bIns="45720" numCol="1" anchor="t" anchorCtr="0" compatLnSpc="1">
                <a:prstTxWarp prst="textNoShape">
                  <a:avLst/>
                </a:prstTxWarp>
              </a:bodyPr>
              <a:lstStyle/>
              <a:p>
                <a:pPr defTabSz="457052"/>
                <a:endParaRPr lang="en-US" dirty="0">
                  <a:solidFill>
                    <a:srgbClr val="2C2C2C"/>
                  </a:solidFill>
                  <a:latin typeface="Arial" panose="020B0604020202020204" pitchFamily="34" charset="0"/>
                  <a:cs typeface="Arial" panose="020B0604020202020204" pitchFamily="34" charset="0"/>
                </a:endParaRPr>
              </a:p>
            </p:txBody>
          </p:sp>
        </p:grpSp>
      </p:grpSp>
      <p:grpSp>
        <p:nvGrpSpPr>
          <p:cNvPr id="55" name="Group 54"/>
          <p:cNvGrpSpPr/>
          <p:nvPr/>
        </p:nvGrpSpPr>
        <p:grpSpPr>
          <a:xfrm>
            <a:off x="1059261" y="2157380"/>
            <a:ext cx="2138859" cy="1753247"/>
            <a:chOff x="1412345" y="2642429"/>
            <a:chExt cx="2851812" cy="2337662"/>
          </a:xfrm>
        </p:grpSpPr>
        <p:sp>
          <p:nvSpPr>
            <p:cNvPr id="56" name="Rectangle 55"/>
            <p:cNvSpPr>
              <a:spLocks/>
            </p:cNvSpPr>
            <p:nvPr/>
          </p:nvSpPr>
          <p:spPr>
            <a:xfrm>
              <a:off x="1412345" y="2642429"/>
              <a:ext cx="2851812" cy="2337662"/>
            </a:xfrm>
            <a:prstGeom prst="rect">
              <a:avLst/>
            </a:prstGeom>
            <a:solidFill>
              <a:schemeClr val="accent2"/>
            </a:solidFill>
            <a:ln>
              <a:noFill/>
            </a:ln>
          </p:spPr>
          <p:style>
            <a:lnRef idx="1">
              <a:schemeClr val="accent4"/>
            </a:lnRef>
            <a:fillRef idx="3">
              <a:schemeClr val="accent4"/>
            </a:fillRef>
            <a:effectRef idx="2">
              <a:schemeClr val="accent4"/>
            </a:effectRef>
            <a:fontRef idx="minor">
              <a:schemeClr val="lt1"/>
            </a:fontRef>
          </p:style>
          <p:txBody>
            <a:bodyPr vert="horz" wrap="square" lIns="91430" tIns="45715" rIns="91430" bIns="45715" numCol="1" anchor="t" anchorCtr="0" compatLnSpc="1">
              <a:prstTxWarp prst="textNoShape">
                <a:avLst/>
              </a:prstTxWarp>
            </a:bodyPr>
            <a:lstStyle/>
            <a:p>
              <a:pPr defTabSz="457067"/>
              <a:endParaRPr lang="en-US" sz="1600" strike="sngStrike" kern="0" dirty="0">
                <a:solidFill>
                  <a:srgbClr val="FFFFFF"/>
                </a:solidFill>
                <a:latin typeface="Arial" panose="020B0604020202020204" pitchFamily="34" charset="0"/>
                <a:cs typeface="Arial" panose="020B0604020202020204" pitchFamily="34" charset="0"/>
              </a:endParaRPr>
            </a:p>
          </p:txBody>
        </p:sp>
        <p:sp>
          <p:nvSpPr>
            <p:cNvPr id="57" name="Rectangle 56"/>
            <p:cNvSpPr/>
            <p:nvPr/>
          </p:nvSpPr>
          <p:spPr>
            <a:xfrm>
              <a:off x="1907226" y="4243798"/>
              <a:ext cx="1862049" cy="451405"/>
            </a:xfrm>
            <a:prstGeom prst="rect">
              <a:avLst/>
            </a:prstGeom>
          </p:spPr>
          <p:txBody>
            <a:bodyPr wrap="none" anchor="ctr">
              <a:spAutoFit/>
            </a:bodyPr>
            <a:lstStyle/>
            <a:p>
              <a:pPr algn="ctr" defTabSz="457067">
                <a:defRPr/>
              </a:pPr>
              <a:r>
                <a:rPr lang="en-US" sz="1600" kern="0" dirty="0">
                  <a:solidFill>
                    <a:srgbClr val="FFFFFF"/>
                  </a:solidFill>
                  <a:latin typeface="Arial" panose="020B0604020202020204" pitchFamily="34" charset="0"/>
                  <a:cs typeface="Arial" panose="020B0604020202020204" pitchFamily="34" charset="0"/>
                </a:rPr>
                <a:t>Infrastructure</a:t>
              </a:r>
            </a:p>
          </p:txBody>
        </p:sp>
        <p:cxnSp>
          <p:nvCxnSpPr>
            <p:cNvPr id="58" name="Straight Connector 57"/>
            <p:cNvCxnSpPr/>
            <p:nvPr/>
          </p:nvCxnSpPr>
          <p:spPr>
            <a:xfrm flipH="1">
              <a:off x="1901721" y="4063453"/>
              <a:ext cx="1873059" cy="0"/>
            </a:xfrm>
            <a:prstGeom prst="line">
              <a:avLst/>
            </a:prstGeom>
            <a:ln w="12700" cap="rnd" cmpd="sng">
              <a:solidFill>
                <a:srgbClr val="FFFFFF"/>
              </a:solidFill>
              <a:prstDash val="sysDot"/>
            </a:ln>
          </p:spPr>
          <p:style>
            <a:lnRef idx="2">
              <a:schemeClr val="accent1"/>
            </a:lnRef>
            <a:fillRef idx="0">
              <a:schemeClr val="accent1"/>
            </a:fillRef>
            <a:effectRef idx="1">
              <a:schemeClr val="accent1"/>
            </a:effectRef>
            <a:fontRef idx="minor">
              <a:schemeClr val="tx1"/>
            </a:fontRef>
          </p:style>
        </p:cxnSp>
        <p:grpSp>
          <p:nvGrpSpPr>
            <p:cNvPr id="59" name="Group 58"/>
            <p:cNvGrpSpPr/>
            <p:nvPr/>
          </p:nvGrpSpPr>
          <p:grpSpPr>
            <a:xfrm>
              <a:off x="2120116" y="2876893"/>
              <a:ext cx="1452841" cy="962756"/>
              <a:chOff x="1973180" y="2572502"/>
              <a:chExt cx="1452841" cy="962756"/>
            </a:xfrm>
          </p:grpSpPr>
          <p:sp>
            <p:nvSpPr>
              <p:cNvPr id="60" name="Freeform 5"/>
              <p:cNvSpPr>
                <a:spLocks noEditPoints="1"/>
              </p:cNvSpPr>
              <p:nvPr/>
            </p:nvSpPr>
            <p:spPr bwMode="auto">
              <a:xfrm>
                <a:off x="2263145" y="2673984"/>
                <a:ext cx="831770" cy="831770"/>
              </a:xfrm>
              <a:custGeom>
                <a:avLst/>
                <a:gdLst>
                  <a:gd name="T0" fmla="*/ 810 w 1244"/>
                  <a:gd name="T1" fmla="*/ 803 h 1244"/>
                  <a:gd name="T2" fmla="*/ 736 w 1244"/>
                  <a:gd name="T3" fmla="*/ 466 h 1244"/>
                  <a:gd name="T4" fmla="*/ 677 w 1244"/>
                  <a:gd name="T5" fmla="*/ 501 h 1244"/>
                  <a:gd name="T6" fmla="*/ 716 w 1244"/>
                  <a:gd name="T7" fmla="*/ 745 h 1244"/>
                  <a:gd name="T8" fmla="*/ 677 w 1244"/>
                  <a:gd name="T9" fmla="*/ 501 h 1244"/>
                  <a:gd name="T10" fmla="*/ 980 w 1244"/>
                  <a:gd name="T11" fmla="*/ 909 h 1244"/>
                  <a:gd name="T12" fmla="*/ 837 w 1244"/>
                  <a:gd name="T13" fmla="*/ 407 h 1244"/>
                  <a:gd name="T14" fmla="*/ 260 w 1244"/>
                  <a:gd name="T15" fmla="*/ 320 h 1244"/>
                  <a:gd name="T16" fmla="*/ 398 w 1244"/>
                  <a:gd name="T17" fmla="*/ 820 h 1244"/>
                  <a:gd name="T18" fmla="*/ 260 w 1244"/>
                  <a:gd name="T19" fmla="*/ 320 h 1244"/>
                  <a:gd name="T20" fmla="*/ 426 w 1244"/>
                  <a:gd name="T21" fmla="*/ 804 h 1244"/>
                  <a:gd name="T22" fmla="*/ 503 w 1244"/>
                  <a:gd name="T23" fmla="*/ 468 h 1244"/>
                  <a:gd name="T24" fmla="*/ 524 w 1244"/>
                  <a:gd name="T25" fmla="*/ 746 h 1244"/>
                  <a:gd name="T26" fmla="*/ 563 w 1244"/>
                  <a:gd name="T27" fmla="*/ 501 h 1244"/>
                  <a:gd name="T28" fmla="*/ 524 w 1244"/>
                  <a:gd name="T29" fmla="*/ 746 h 1244"/>
                  <a:gd name="T30" fmla="*/ 37 w 1244"/>
                  <a:gd name="T31" fmla="*/ 410 h 1244"/>
                  <a:gd name="T32" fmla="*/ 37 w 1244"/>
                  <a:gd name="T33" fmla="*/ 834 h 1244"/>
                  <a:gd name="T34" fmla="*/ 230 w 1244"/>
                  <a:gd name="T35" fmla="*/ 909 h 1244"/>
                  <a:gd name="T36" fmla="*/ 162 w 1244"/>
                  <a:gd name="T37" fmla="*/ 306 h 1244"/>
                  <a:gd name="T38" fmla="*/ 1082 w 1244"/>
                  <a:gd name="T39" fmla="*/ 306 h 1244"/>
                  <a:gd name="T40" fmla="*/ 1006 w 1244"/>
                  <a:gd name="T41" fmla="*/ 909 h 1244"/>
                  <a:gd name="T42" fmla="*/ 1174 w 1244"/>
                  <a:gd name="T43" fmla="*/ 909 h 1244"/>
                  <a:gd name="T44" fmla="*/ 1244 w 1244"/>
                  <a:gd name="T45" fmla="*/ 622 h 1244"/>
                  <a:gd name="T46" fmla="*/ 1158 w 1244"/>
                  <a:gd name="T47" fmla="*/ 306 h 1244"/>
                  <a:gd name="T48" fmla="*/ 1105 w 1244"/>
                  <a:gd name="T49" fmla="*/ 230 h 1244"/>
                  <a:gd name="T50" fmla="*/ 622 w 1244"/>
                  <a:gd name="T51" fmla="*/ 0 h 1244"/>
                  <a:gd name="T52" fmla="*/ 337 w 1244"/>
                  <a:gd name="T53" fmla="*/ 69 h 1244"/>
                  <a:gd name="T54" fmla="*/ 319 w 1244"/>
                  <a:gd name="T55" fmla="*/ 79 h 1244"/>
                  <a:gd name="T56" fmla="*/ 86 w 1244"/>
                  <a:gd name="T57" fmla="*/ 306 h 1244"/>
                  <a:gd name="T58" fmla="*/ 653 w 1244"/>
                  <a:gd name="T59" fmla="*/ 724 h 1244"/>
                  <a:gd name="T60" fmla="*/ 257 w 1244"/>
                  <a:gd name="T61" fmla="*/ 949 h 1244"/>
                  <a:gd name="T62" fmla="*/ 622 w 1244"/>
                  <a:gd name="T63" fmla="*/ 1244 h 1244"/>
                  <a:gd name="T64" fmla="*/ 983 w 1244"/>
                  <a:gd name="T65" fmla="*/ 949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4" h="1244">
                    <a:moveTo>
                      <a:pt x="810" y="422"/>
                    </a:moveTo>
                    <a:cubicBezTo>
                      <a:pt x="810" y="803"/>
                      <a:pt x="810" y="803"/>
                      <a:pt x="810" y="803"/>
                    </a:cubicBezTo>
                    <a:cubicBezTo>
                      <a:pt x="736" y="757"/>
                      <a:pt x="736" y="757"/>
                      <a:pt x="736" y="757"/>
                    </a:cubicBezTo>
                    <a:cubicBezTo>
                      <a:pt x="736" y="466"/>
                      <a:pt x="736" y="466"/>
                      <a:pt x="736" y="466"/>
                    </a:cubicBezTo>
                    <a:lnTo>
                      <a:pt x="810" y="422"/>
                    </a:lnTo>
                    <a:close/>
                    <a:moveTo>
                      <a:pt x="677" y="501"/>
                    </a:moveTo>
                    <a:cubicBezTo>
                      <a:pt x="677" y="721"/>
                      <a:pt x="677" y="721"/>
                      <a:pt x="677" y="721"/>
                    </a:cubicBezTo>
                    <a:cubicBezTo>
                      <a:pt x="716" y="745"/>
                      <a:pt x="716" y="745"/>
                      <a:pt x="716" y="745"/>
                    </a:cubicBezTo>
                    <a:cubicBezTo>
                      <a:pt x="716" y="477"/>
                      <a:pt x="716" y="477"/>
                      <a:pt x="716" y="477"/>
                    </a:cubicBezTo>
                    <a:lnTo>
                      <a:pt x="677" y="501"/>
                    </a:lnTo>
                    <a:close/>
                    <a:moveTo>
                      <a:pt x="837" y="819"/>
                    </a:moveTo>
                    <a:cubicBezTo>
                      <a:pt x="980" y="909"/>
                      <a:pt x="980" y="909"/>
                      <a:pt x="980" y="909"/>
                    </a:cubicBezTo>
                    <a:cubicBezTo>
                      <a:pt x="980" y="320"/>
                      <a:pt x="980" y="320"/>
                      <a:pt x="980" y="320"/>
                    </a:cubicBezTo>
                    <a:cubicBezTo>
                      <a:pt x="837" y="407"/>
                      <a:pt x="837" y="407"/>
                      <a:pt x="837" y="407"/>
                    </a:cubicBezTo>
                    <a:lnTo>
                      <a:pt x="837" y="819"/>
                    </a:lnTo>
                    <a:close/>
                    <a:moveTo>
                      <a:pt x="260" y="320"/>
                    </a:moveTo>
                    <a:cubicBezTo>
                      <a:pt x="260" y="909"/>
                      <a:pt x="260" y="909"/>
                      <a:pt x="260" y="909"/>
                    </a:cubicBezTo>
                    <a:cubicBezTo>
                      <a:pt x="398" y="820"/>
                      <a:pt x="398" y="820"/>
                      <a:pt x="398" y="820"/>
                    </a:cubicBezTo>
                    <a:cubicBezTo>
                      <a:pt x="398" y="405"/>
                      <a:pt x="398" y="405"/>
                      <a:pt x="398" y="405"/>
                    </a:cubicBezTo>
                    <a:lnTo>
                      <a:pt x="260" y="320"/>
                    </a:lnTo>
                    <a:close/>
                    <a:moveTo>
                      <a:pt x="426" y="421"/>
                    </a:moveTo>
                    <a:cubicBezTo>
                      <a:pt x="426" y="804"/>
                      <a:pt x="426" y="804"/>
                      <a:pt x="426" y="804"/>
                    </a:cubicBezTo>
                    <a:cubicBezTo>
                      <a:pt x="503" y="755"/>
                      <a:pt x="503" y="755"/>
                      <a:pt x="503" y="755"/>
                    </a:cubicBezTo>
                    <a:cubicBezTo>
                      <a:pt x="503" y="468"/>
                      <a:pt x="503" y="468"/>
                      <a:pt x="503" y="468"/>
                    </a:cubicBezTo>
                    <a:lnTo>
                      <a:pt x="426" y="421"/>
                    </a:lnTo>
                    <a:close/>
                    <a:moveTo>
                      <a:pt x="524" y="746"/>
                    </a:moveTo>
                    <a:cubicBezTo>
                      <a:pt x="563" y="721"/>
                      <a:pt x="563" y="721"/>
                      <a:pt x="563" y="721"/>
                    </a:cubicBezTo>
                    <a:cubicBezTo>
                      <a:pt x="563" y="501"/>
                      <a:pt x="563" y="501"/>
                      <a:pt x="563" y="501"/>
                    </a:cubicBezTo>
                    <a:cubicBezTo>
                      <a:pt x="524" y="477"/>
                      <a:pt x="524" y="477"/>
                      <a:pt x="524" y="477"/>
                    </a:cubicBezTo>
                    <a:lnTo>
                      <a:pt x="524" y="746"/>
                    </a:lnTo>
                    <a:close/>
                    <a:moveTo>
                      <a:pt x="86" y="306"/>
                    </a:moveTo>
                    <a:cubicBezTo>
                      <a:pt x="67" y="339"/>
                      <a:pt x="50" y="373"/>
                      <a:pt x="37" y="410"/>
                    </a:cubicBezTo>
                    <a:cubicBezTo>
                      <a:pt x="13" y="476"/>
                      <a:pt x="0" y="547"/>
                      <a:pt x="0" y="622"/>
                    </a:cubicBezTo>
                    <a:cubicBezTo>
                      <a:pt x="0" y="696"/>
                      <a:pt x="13" y="768"/>
                      <a:pt x="37" y="834"/>
                    </a:cubicBezTo>
                    <a:cubicBezTo>
                      <a:pt x="46" y="860"/>
                      <a:pt x="58" y="885"/>
                      <a:pt x="70" y="909"/>
                    </a:cubicBezTo>
                    <a:cubicBezTo>
                      <a:pt x="70" y="909"/>
                      <a:pt x="230" y="909"/>
                      <a:pt x="230" y="909"/>
                    </a:cubicBezTo>
                    <a:cubicBezTo>
                      <a:pt x="230" y="306"/>
                      <a:pt x="230" y="306"/>
                      <a:pt x="230" y="306"/>
                    </a:cubicBezTo>
                    <a:cubicBezTo>
                      <a:pt x="162" y="306"/>
                      <a:pt x="162" y="306"/>
                      <a:pt x="162" y="306"/>
                    </a:cubicBezTo>
                    <a:cubicBezTo>
                      <a:pt x="262" y="159"/>
                      <a:pt x="431" y="62"/>
                      <a:pt x="622" y="62"/>
                    </a:cubicBezTo>
                    <a:cubicBezTo>
                      <a:pt x="813" y="62"/>
                      <a:pt x="982" y="159"/>
                      <a:pt x="1082" y="306"/>
                    </a:cubicBezTo>
                    <a:cubicBezTo>
                      <a:pt x="1006" y="306"/>
                      <a:pt x="1006" y="306"/>
                      <a:pt x="1006" y="306"/>
                    </a:cubicBezTo>
                    <a:cubicBezTo>
                      <a:pt x="1006" y="909"/>
                      <a:pt x="1006" y="909"/>
                      <a:pt x="1006" y="909"/>
                    </a:cubicBezTo>
                    <a:cubicBezTo>
                      <a:pt x="1174" y="909"/>
                      <a:pt x="1174" y="909"/>
                      <a:pt x="1174" y="909"/>
                    </a:cubicBezTo>
                    <a:cubicBezTo>
                      <a:pt x="1174" y="909"/>
                      <a:pt x="1174" y="909"/>
                      <a:pt x="1174" y="909"/>
                    </a:cubicBezTo>
                    <a:cubicBezTo>
                      <a:pt x="1183" y="891"/>
                      <a:pt x="1191" y="874"/>
                      <a:pt x="1199" y="855"/>
                    </a:cubicBezTo>
                    <a:cubicBezTo>
                      <a:pt x="1228" y="783"/>
                      <a:pt x="1244" y="704"/>
                      <a:pt x="1244" y="622"/>
                    </a:cubicBezTo>
                    <a:cubicBezTo>
                      <a:pt x="1244" y="539"/>
                      <a:pt x="1228" y="460"/>
                      <a:pt x="1199" y="388"/>
                    </a:cubicBezTo>
                    <a:cubicBezTo>
                      <a:pt x="1187" y="360"/>
                      <a:pt x="1173" y="332"/>
                      <a:pt x="1158" y="306"/>
                    </a:cubicBezTo>
                    <a:cubicBezTo>
                      <a:pt x="1143" y="281"/>
                      <a:pt x="1126" y="257"/>
                      <a:pt x="1108" y="234"/>
                    </a:cubicBezTo>
                    <a:cubicBezTo>
                      <a:pt x="1107" y="233"/>
                      <a:pt x="1106" y="232"/>
                      <a:pt x="1105" y="230"/>
                    </a:cubicBezTo>
                    <a:cubicBezTo>
                      <a:pt x="1104" y="229"/>
                      <a:pt x="1103" y="227"/>
                      <a:pt x="1102" y="226"/>
                    </a:cubicBezTo>
                    <a:cubicBezTo>
                      <a:pt x="987" y="88"/>
                      <a:pt x="815" y="0"/>
                      <a:pt x="622" y="0"/>
                    </a:cubicBezTo>
                    <a:cubicBezTo>
                      <a:pt x="520" y="0"/>
                      <a:pt x="424" y="25"/>
                      <a:pt x="339" y="68"/>
                    </a:cubicBezTo>
                    <a:cubicBezTo>
                      <a:pt x="338" y="68"/>
                      <a:pt x="338" y="68"/>
                      <a:pt x="337" y="69"/>
                    </a:cubicBezTo>
                    <a:cubicBezTo>
                      <a:pt x="334" y="71"/>
                      <a:pt x="330" y="73"/>
                      <a:pt x="326" y="74"/>
                    </a:cubicBezTo>
                    <a:cubicBezTo>
                      <a:pt x="324" y="76"/>
                      <a:pt x="321" y="77"/>
                      <a:pt x="319" y="79"/>
                    </a:cubicBezTo>
                    <a:cubicBezTo>
                      <a:pt x="318" y="79"/>
                      <a:pt x="318" y="79"/>
                      <a:pt x="318" y="79"/>
                    </a:cubicBezTo>
                    <a:cubicBezTo>
                      <a:pt x="222" y="133"/>
                      <a:pt x="142" y="211"/>
                      <a:pt x="86" y="306"/>
                    </a:cubicBezTo>
                    <a:close/>
                    <a:moveTo>
                      <a:pt x="983" y="949"/>
                    </a:moveTo>
                    <a:cubicBezTo>
                      <a:pt x="653" y="724"/>
                      <a:pt x="653" y="724"/>
                      <a:pt x="653" y="724"/>
                    </a:cubicBezTo>
                    <a:cubicBezTo>
                      <a:pt x="587" y="724"/>
                      <a:pt x="587" y="724"/>
                      <a:pt x="587" y="724"/>
                    </a:cubicBezTo>
                    <a:cubicBezTo>
                      <a:pt x="257" y="949"/>
                      <a:pt x="257" y="949"/>
                      <a:pt x="257" y="949"/>
                    </a:cubicBezTo>
                    <a:cubicBezTo>
                      <a:pt x="91" y="949"/>
                      <a:pt x="91" y="949"/>
                      <a:pt x="91" y="949"/>
                    </a:cubicBezTo>
                    <a:cubicBezTo>
                      <a:pt x="200" y="1128"/>
                      <a:pt x="397" y="1244"/>
                      <a:pt x="622" y="1244"/>
                    </a:cubicBezTo>
                    <a:cubicBezTo>
                      <a:pt x="846" y="1244"/>
                      <a:pt x="1041" y="1126"/>
                      <a:pt x="1151" y="949"/>
                    </a:cubicBezTo>
                    <a:lnTo>
                      <a:pt x="983" y="9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grpSp>
            <p:nvGrpSpPr>
              <p:cNvPr id="61" name="Group 60"/>
              <p:cNvGrpSpPr/>
              <p:nvPr/>
            </p:nvGrpSpPr>
            <p:grpSpPr>
              <a:xfrm>
                <a:off x="1973180" y="2572502"/>
                <a:ext cx="346355" cy="445606"/>
                <a:chOff x="1940980" y="2531073"/>
                <a:chExt cx="378556" cy="487035"/>
              </a:xfrm>
            </p:grpSpPr>
            <p:grpSp>
              <p:nvGrpSpPr>
                <p:cNvPr id="73" name="Group 8"/>
                <p:cNvGrpSpPr>
                  <a:grpSpLocks noChangeAspect="1"/>
                </p:cNvGrpSpPr>
                <p:nvPr/>
              </p:nvGrpSpPr>
              <p:grpSpPr bwMode="auto">
                <a:xfrm>
                  <a:off x="2123569" y="2531073"/>
                  <a:ext cx="195967" cy="195967"/>
                  <a:chOff x="242" y="-1018"/>
                  <a:chExt cx="5272" cy="5272"/>
                </a:xfrm>
                <a:solidFill>
                  <a:schemeClr val="bg1"/>
                </a:solidFill>
              </p:grpSpPr>
              <p:sp>
                <p:nvSpPr>
                  <p:cNvPr id="79" name="Freeform 9"/>
                  <p:cNvSpPr>
                    <a:spLocks/>
                  </p:cNvSpPr>
                  <p:nvPr/>
                </p:nvSpPr>
                <p:spPr bwMode="auto">
                  <a:xfrm>
                    <a:off x="2609" y="1011"/>
                    <a:ext cx="733" cy="563"/>
                  </a:xfrm>
                  <a:custGeom>
                    <a:avLst/>
                    <a:gdLst>
                      <a:gd name="T0" fmla="*/ 186 w 310"/>
                      <a:gd name="T1" fmla="*/ 0 h 238"/>
                      <a:gd name="T2" fmla="*/ 0 w 310"/>
                      <a:gd name="T3" fmla="*/ 0 h 238"/>
                      <a:gd name="T4" fmla="*/ 0 w 310"/>
                      <a:gd name="T5" fmla="*/ 238 h 238"/>
                      <a:gd name="T6" fmla="*/ 184 w 310"/>
                      <a:gd name="T7" fmla="*/ 238 h 238"/>
                      <a:gd name="T8" fmla="*/ 310 w 310"/>
                      <a:gd name="T9" fmla="*/ 119 h 238"/>
                      <a:gd name="T10" fmla="*/ 186 w 310"/>
                      <a:gd name="T11" fmla="*/ 0 h 238"/>
                    </a:gdLst>
                    <a:ahLst/>
                    <a:cxnLst>
                      <a:cxn ang="0">
                        <a:pos x="T0" y="T1"/>
                      </a:cxn>
                      <a:cxn ang="0">
                        <a:pos x="T2" y="T3"/>
                      </a:cxn>
                      <a:cxn ang="0">
                        <a:pos x="T4" y="T5"/>
                      </a:cxn>
                      <a:cxn ang="0">
                        <a:pos x="T6" y="T7"/>
                      </a:cxn>
                      <a:cxn ang="0">
                        <a:pos x="T8" y="T9"/>
                      </a:cxn>
                      <a:cxn ang="0">
                        <a:pos x="T10" y="T11"/>
                      </a:cxn>
                    </a:cxnLst>
                    <a:rect l="0" t="0" r="r" b="b"/>
                    <a:pathLst>
                      <a:path w="310" h="238">
                        <a:moveTo>
                          <a:pt x="186" y="0"/>
                        </a:moveTo>
                        <a:cubicBezTo>
                          <a:pt x="0" y="0"/>
                          <a:pt x="0" y="0"/>
                          <a:pt x="0" y="0"/>
                        </a:cubicBezTo>
                        <a:cubicBezTo>
                          <a:pt x="0" y="238"/>
                          <a:pt x="0" y="238"/>
                          <a:pt x="0" y="238"/>
                        </a:cubicBezTo>
                        <a:cubicBezTo>
                          <a:pt x="184" y="238"/>
                          <a:pt x="184" y="238"/>
                          <a:pt x="184" y="238"/>
                        </a:cubicBezTo>
                        <a:cubicBezTo>
                          <a:pt x="241" y="238"/>
                          <a:pt x="310" y="209"/>
                          <a:pt x="310" y="119"/>
                        </a:cubicBezTo>
                        <a:cubicBezTo>
                          <a:pt x="310" y="24"/>
                          <a:pt x="253" y="0"/>
                          <a:pt x="1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sp>
                <p:nvSpPr>
                  <p:cNvPr id="80" name="Freeform 10"/>
                  <p:cNvSpPr>
                    <a:spLocks/>
                  </p:cNvSpPr>
                  <p:nvPr/>
                </p:nvSpPr>
                <p:spPr bwMode="auto">
                  <a:xfrm>
                    <a:off x="1074" y="1061"/>
                    <a:ext cx="521" cy="730"/>
                  </a:xfrm>
                  <a:custGeom>
                    <a:avLst/>
                    <a:gdLst>
                      <a:gd name="T0" fmla="*/ 258 w 521"/>
                      <a:gd name="T1" fmla="*/ 0 h 730"/>
                      <a:gd name="T2" fmla="*/ 0 w 521"/>
                      <a:gd name="T3" fmla="*/ 730 h 730"/>
                      <a:gd name="T4" fmla="*/ 521 w 521"/>
                      <a:gd name="T5" fmla="*/ 730 h 730"/>
                      <a:gd name="T6" fmla="*/ 265 w 521"/>
                      <a:gd name="T7" fmla="*/ 0 h 730"/>
                      <a:gd name="T8" fmla="*/ 258 w 521"/>
                      <a:gd name="T9" fmla="*/ 0 h 730"/>
                    </a:gdLst>
                    <a:ahLst/>
                    <a:cxnLst>
                      <a:cxn ang="0">
                        <a:pos x="T0" y="T1"/>
                      </a:cxn>
                      <a:cxn ang="0">
                        <a:pos x="T2" y="T3"/>
                      </a:cxn>
                      <a:cxn ang="0">
                        <a:pos x="T4" y="T5"/>
                      </a:cxn>
                      <a:cxn ang="0">
                        <a:pos x="T6" y="T7"/>
                      </a:cxn>
                      <a:cxn ang="0">
                        <a:pos x="T8" y="T9"/>
                      </a:cxn>
                    </a:cxnLst>
                    <a:rect l="0" t="0" r="r" b="b"/>
                    <a:pathLst>
                      <a:path w="521" h="730">
                        <a:moveTo>
                          <a:pt x="258" y="0"/>
                        </a:moveTo>
                        <a:lnTo>
                          <a:pt x="0" y="730"/>
                        </a:lnTo>
                        <a:lnTo>
                          <a:pt x="521" y="730"/>
                        </a:lnTo>
                        <a:lnTo>
                          <a:pt x="265" y="0"/>
                        </a:lnTo>
                        <a:lnTo>
                          <a:pt x="2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sp>
                <p:nvSpPr>
                  <p:cNvPr id="81" name="Freeform 11"/>
                  <p:cNvSpPr>
                    <a:spLocks/>
                  </p:cNvSpPr>
                  <p:nvPr/>
                </p:nvSpPr>
                <p:spPr bwMode="auto">
                  <a:xfrm>
                    <a:off x="4196" y="1011"/>
                    <a:ext cx="733" cy="563"/>
                  </a:xfrm>
                  <a:custGeom>
                    <a:avLst/>
                    <a:gdLst>
                      <a:gd name="T0" fmla="*/ 186 w 310"/>
                      <a:gd name="T1" fmla="*/ 0 h 238"/>
                      <a:gd name="T2" fmla="*/ 0 w 310"/>
                      <a:gd name="T3" fmla="*/ 0 h 238"/>
                      <a:gd name="T4" fmla="*/ 0 w 310"/>
                      <a:gd name="T5" fmla="*/ 238 h 238"/>
                      <a:gd name="T6" fmla="*/ 184 w 310"/>
                      <a:gd name="T7" fmla="*/ 238 h 238"/>
                      <a:gd name="T8" fmla="*/ 310 w 310"/>
                      <a:gd name="T9" fmla="*/ 119 h 238"/>
                      <a:gd name="T10" fmla="*/ 186 w 310"/>
                      <a:gd name="T11" fmla="*/ 0 h 238"/>
                    </a:gdLst>
                    <a:ahLst/>
                    <a:cxnLst>
                      <a:cxn ang="0">
                        <a:pos x="T0" y="T1"/>
                      </a:cxn>
                      <a:cxn ang="0">
                        <a:pos x="T2" y="T3"/>
                      </a:cxn>
                      <a:cxn ang="0">
                        <a:pos x="T4" y="T5"/>
                      </a:cxn>
                      <a:cxn ang="0">
                        <a:pos x="T6" y="T7"/>
                      </a:cxn>
                      <a:cxn ang="0">
                        <a:pos x="T8" y="T9"/>
                      </a:cxn>
                      <a:cxn ang="0">
                        <a:pos x="T10" y="T11"/>
                      </a:cxn>
                    </a:cxnLst>
                    <a:rect l="0" t="0" r="r" b="b"/>
                    <a:pathLst>
                      <a:path w="310" h="238">
                        <a:moveTo>
                          <a:pt x="186" y="0"/>
                        </a:moveTo>
                        <a:cubicBezTo>
                          <a:pt x="0" y="0"/>
                          <a:pt x="0" y="0"/>
                          <a:pt x="0" y="0"/>
                        </a:cubicBezTo>
                        <a:cubicBezTo>
                          <a:pt x="0" y="238"/>
                          <a:pt x="0" y="238"/>
                          <a:pt x="0" y="238"/>
                        </a:cubicBezTo>
                        <a:cubicBezTo>
                          <a:pt x="184" y="238"/>
                          <a:pt x="184" y="238"/>
                          <a:pt x="184" y="238"/>
                        </a:cubicBezTo>
                        <a:cubicBezTo>
                          <a:pt x="240" y="238"/>
                          <a:pt x="310" y="209"/>
                          <a:pt x="310" y="119"/>
                        </a:cubicBezTo>
                        <a:cubicBezTo>
                          <a:pt x="310" y="24"/>
                          <a:pt x="252" y="0"/>
                          <a:pt x="1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sp>
                <p:nvSpPr>
                  <p:cNvPr id="82" name="Freeform 12"/>
                  <p:cNvSpPr>
                    <a:spLocks noEditPoints="1"/>
                  </p:cNvSpPr>
                  <p:nvPr/>
                </p:nvSpPr>
                <p:spPr bwMode="auto">
                  <a:xfrm>
                    <a:off x="242" y="-1018"/>
                    <a:ext cx="5272" cy="5272"/>
                  </a:xfrm>
                  <a:custGeom>
                    <a:avLst/>
                    <a:gdLst>
                      <a:gd name="T0" fmla="*/ 1966 w 2229"/>
                      <a:gd name="T1" fmla="*/ 0 h 2229"/>
                      <a:gd name="T2" fmla="*/ 262 w 2229"/>
                      <a:gd name="T3" fmla="*/ 0 h 2229"/>
                      <a:gd name="T4" fmla="*/ 0 w 2229"/>
                      <a:gd name="T5" fmla="*/ 263 h 2229"/>
                      <a:gd name="T6" fmla="*/ 0 w 2229"/>
                      <a:gd name="T7" fmla="*/ 1967 h 2229"/>
                      <a:gd name="T8" fmla="*/ 262 w 2229"/>
                      <a:gd name="T9" fmla="*/ 2229 h 2229"/>
                      <a:gd name="T10" fmla="*/ 1966 w 2229"/>
                      <a:gd name="T11" fmla="*/ 2229 h 2229"/>
                      <a:gd name="T12" fmla="*/ 2229 w 2229"/>
                      <a:gd name="T13" fmla="*/ 1967 h 2229"/>
                      <a:gd name="T14" fmla="*/ 2229 w 2229"/>
                      <a:gd name="T15" fmla="*/ 263 h 2229"/>
                      <a:gd name="T16" fmla="*/ 1966 w 2229"/>
                      <a:gd name="T17" fmla="*/ 0 h 2229"/>
                      <a:gd name="T18" fmla="*/ 672 w 2229"/>
                      <a:gd name="T19" fmla="*/ 1474 h 2229"/>
                      <a:gd name="T20" fmla="*/ 605 w 2229"/>
                      <a:gd name="T21" fmla="*/ 1284 h 2229"/>
                      <a:gd name="T22" fmla="*/ 318 w 2229"/>
                      <a:gd name="T23" fmla="*/ 1284 h 2229"/>
                      <a:gd name="T24" fmla="*/ 251 w 2229"/>
                      <a:gd name="T25" fmla="*/ 1474 h 2229"/>
                      <a:gd name="T26" fmla="*/ 121 w 2229"/>
                      <a:gd name="T27" fmla="*/ 1474 h 2229"/>
                      <a:gd name="T28" fmla="*/ 397 w 2229"/>
                      <a:gd name="T29" fmla="*/ 756 h 2229"/>
                      <a:gd name="T30" fmla="*/ 530 w 2229"/>
                      <a:gd name="T31" fmla="*/ 756 h 2229"/>
                      <a:gd name="T32" fmla="*/ 807 w 2229"/>
                      <a:gd name="T33" fmla="*/ 1474 h 2229"/>
                      <a:gd name="T34" fmla="*/ 672 w 2229"/>
                      <a:gd name="T35" fmla="*/ 1474 h 2229"/>
                      <a:gd name="T36" fmla="*/ 1192 w 2229"/>
                      <a:gd name="T37" fmla="*/ 1198 h 2229"/>
                      <a:gd name="T38" fmla="*/ 1001 w 2229"/>
                      <a:gd name="T39" fmla="*/ 1198 h 2229"/>
                      <a:gd name="T40" fmla="*/ 1001 w 2229"/>
                      <a:gd name="T41" fmla="*/ 1474 h 2229"/>
                      <a:gd name="T42" fmla="*/ 875 w 2229"/>
                      <a:gd name="T43" fmla="*/ 1474 h 2229"/>
                      <a:gd name="T44" fmla="*/ 875 w 2229"/>
                      <a:gd name="T45" fmla="*/ 756 h 2229"/>
                      <a:gd name="T46" fmla="*/ 1192 w 2229"/>
                      <a:gd name="T47" fmla="*/ 756 h 2229"/>
                      <a:gd name="T48" fmla="*/ 1437 w 2229"/>
                      <a:gd name="T49" fmla="*/ 978 h 2229"/>
                      <a:gd name="T50" fmla="*/ 1192 w 2229"/>
                      <a:gd name="T51" fmla="*/ 1198 h 2229"/>
                      <a:gd name="T52" fmla="*/ 1863 w 2229"/>
                      <a:gd name="T53" fmla="*/ 1198 h 2229"/>
                      <a:gd name="T54" fmla="*/ 1672 w 2229"/>
                      <a:gd name="T55" fmla="*/ 1198 h 2229"/>
                      <a:gd name="T56" fmla="*/ 1672 w 2229"/>
                      <a:gd name="T57" fmla="*/ 1474 h 2229"/>
                      <a:gd name="T58" fmla="*/ 1546 w 2229"/>
                      <a:gd name="T59" fmla="*/ 1474 h 2229"/>
                      <a:gd name="T60" fmla="*/ 1546 w 2229"/>
                      <a:gd name="T61" fmla="*/ 756 h 2229"/>
                      <a:gd name="T62" fmla="*/ 1863 w 2229"/>
                      <a:gd name="T63" fmla="*/ 756 h 2229"/>
                      <a:gd name="T64" fmla="*/ 2108 w 2229"/>
                      <a:gd name="T65" fmla="*/ 978 h 2229"/>
                      <a:gd name="T66" fmla="*/ 1863 w 2229"/>
                      <a:gd name="T67" fmla="*/ 1198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9" h="2229">
                        <a:moveTo>
                          <a:pt x="1966" y="0"/>
                        </a:moveTo>
                        <a:cubicBezTo>
                          <a:pt x="262" y="0"/>
                          <a:pt x="262" y="0"/>
                          <a:pt x="262" y="0"/>
                        </a:cubicBezTo>
                        <a:cubicBezTo>
                          <a:pt x="117" y="0"/>
                          <a:pt x="0" y="118"/>
                          <a:pt x="0" y="263"/>
                        </a:cubicBezTo>
                        <a:cubicBezTo>
                          <a:pt x="0" y="1967"/>
                          <a:pt x="0" y="1967"/>
                          <a:pt x="0" y="1967"/>
                        </a:cubicBezTo>
                        <a:cubicBezTo>
                          <a:pt x="0" y="2112"/>
                          <a:pt x="117" y="2229"/>
                          <a:pt x="262" y="2229"/>
                        </a:cubicBezTo>
                        <a:cubicBezTo>
                          <a:pt x="1966" y="2229"/>
                          <a:pt x="1966" y="2229"/>
                          <a:pt x="1966" y="2229"/>
                        </a:cubicBezTo>
                        <a:cubicBezTo>
                          <a:pt x="2111" y="2229"/>
                          <a:pt x="2229" y="2112"/>
                          <a:pt x="2229" y="1967"/>
                        </a:cubicBezTo>
                        <a:cubicBezTo>
                          <a:pt x="2229" y="263"/>
                          <a:pt x="2229" y="263"/>
                          <a:pt x="2229" y="263"/>
                        </a:cubicBezTo>
                        <a:cubicBezTo>
                          <a:pt x="2229" y="118"/>
                          <a:pt x="2111" y="0"/>
                          <a:pt x="1966" y="0"/>
                        </a:cubicBezTo>
                        <a:close/>
                        <a:moveTo>
                          <a:pt x="672" y="1474"/>
                        </a:moveTo>
                        <a:cubicBezTo>
                          <a:pt x="605" y="1284"/>
                          <a:pt x="605" y="1284"/>
                          <a:pt x="605" y="1284"/>
                        </a:cubicBezTo>
                        <a:cubicBezTo>
                          <a:pt x="318" y="1284"/>
                          <a:pt x="318" y="1284"/>
                          <a:pt x="318" y="1284"/>
                        </a:cubicBezTo>
                        <a:cubicBezTo>
                          <a:pt x="251" y="1474"/>
                          <a:pt x="251" y="1474"/>
                          <a:pt x="251" y="1474"/>
                        </a:cubicBezTo>
                        <a:cubicBezTo>
                          <a:pt x="121" y="1474"/>
                          <a:pt x="121" y="1474"/>
                          <a:pt x="121" y="1474"/>
                        </a:cubicBezTo>
                        <a:cubicBezTo>
                          <a:pt x="397" y="756"/>
                          <a:pt x="397" y="756"/>
                          <a:pt x="397" y="756"/>
                        </a:cubicBezTo>
                        <a:cubicBezTo>
                          <a:pt x="530" y="756"/>
                          <a:pt x="530" y="756"/>
                          <a:pt x="530" y="756"/>
                        </a:cubicBezTo>
                        <a:cubicBezTo>
                          <a:pt x="807" y="1474"/>
                          <a:pt x="807" y="1474"/>
                          <a:pt x="807" y="1474"/>
                        </a:cubicBezTo>
                        <a:lnTo>
                          <a:pt x="672" y="1474"/>
                        </a:lnTo>
                        <a:close/>
                        <a:moveTo>
                          <a:pt x="1192" y="1198"/>
                        </a:moveTo>
                        <a:cubicBezTo>
                          <a:pt x="1001" y="1198"/>
                          <a:pt x="1001" y="1198"/>
                          <a:pt x="1001" y="1198"/>
                        </a:cubicBezTo>
                        <a:cubicBezTo>
                          <a:pt x="1001" y="1474"/>
                          <a:pt x="1001" y="1474"/>
                          <a:pt x="1001" y="1474"/>
                        </a:cubicBezTo>
                        <a:cubicBezTo>
                          <a:pt x="875" y="1474"/>
                          <a:pt x="875" y="1474"/>
                          <a:pt x="875" y="1474"/>
                        </a:cubicBezTo>
                        <a:cubicBezTo>
                          <a:pt x="875" y="756"/>
                          <a:pt x="875" y="756"/>
                          <a:pt x="875" y="756"/>
                        </a:cubicBezTo>
                        <a:cubicBezTo>
                          <a:pt x="1192" y="756"/>
                          <a:pt x="1192" y="756"/>
                          <a:pt x="1192" y="756"/>
                        </a:cubicBezTo>
                        <a:cubicBezTo>
                          <a:pt x="1397" y="756"/>
                          <a:pt x="1437" y="888"/>
                          <a:pt x="1437" y="978"/>
                        </a:cubicBezTo>
                        <a:cubicBezTo>
                          <a:pt x="1437" y="1066"/>
                          <a:pt x="1397" y="1199"/>
                          <a:pt x="1192" y="1198"/>
                        </a:cubicBezTo>
                        <a:close/>
                        <a:moveTo>
                          <a:pt x="1863" y="1198"/>
                        </a:moveTo>
                        <a:cubicBezTo>
                          <a:pt x="1672" y="1198"/>
                          <a:pt x="1672" y="1198"/>
                          <a:pt x="1672" y="1198"/>
                        </a:cubicBezTo>
                        <a:cubicBezTo>
                          <a:pt x="1672" y="1474"/>
                          <a:pt x="1672" y="1474"/>
                          <a:pt x="1672" y="1474"/>
                        </a:cubicBezTo>
                        <a:cubicBezTo>
                          <a:pt x="1546" y="1474"/>
                          <a:pt x="1546" y="1474"/>
                          <a:pt x="1546" y="1474"/>
                        </a:cubicBezTo>
                        <a:cubicBezTo>
                          <a:pt x="1546" y="756"/>
                          <a:pt x="1546" y="756"/>
                          <a:pt x="1546" y="756"/>
                        </a:cubicBezTo>
                        <a:cubicBezTo>
                          <a:pt x="1863" y="756"/>
                          <a:pt x="1863" y="756"/>
                          <a:pt x="1863" y="756"/>
                        </a:cubicBezTo>
                        <a:cubicBezTo>
                          <a:pt x="2068" y="756"/>
                          <a:pt x="2108" y="888"/>
                          <a:pt x="2108" y="978"/>
                        </a:cubicBezTo>
                        <a:cubicBezTo>
                          <a:pt x="2108" y="1066"/>
                          <a:pt x="2068" y="1199"/>
                          <a:pt x="1863"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grpSp>
            <p:grpSp>
              <p:nvGrpSpPr>
                <p:cNvPr id="74" name="Group 8"/>
                <p:cNvGrpSpPr>
                  <a:grpSpLocks noChangeAspect="1"/>
                </p:cNvGrpSpPr>
                <p:nvPr/>
              </p:nvGrpSpPr>
              <p:grpSpPr bwMode="auto">
                <a:xfrm>
                  <a:off x="1940980" y="2771549"/>
                  <a:ext cx="246559" cy="246559"/>
                  <a:chOff x="242" y="-1018"/>
                  <a:chExt cx="5272" cy="5272"/>
                </a:xfrm>
                <a:solidFill>
                  <a:schemeClr val="bg1"/>
                </a:solidFill>
              </p:grpSpPr>
              <p:sp>
                <p:nvSpPr>
                  <p:cNvPr id="75" name="Freeform 9"/>
                  <p:cNvSpPr>
                    <a:spLocks/>
                  </p:cNvSpPr>
                  <p:nvPr/>
                </p:nvSpPr>
                <p:spPr bwMode="auto">
                  <a:xfrm>
                    <a:off x="2609" y="1011"/>
                    <a:ext cx="733" cy="563"/>
                  </a:xfrm>
                  <a:custGeom>
                    <a:avLst/>
                    <a:gdLst>
                      <a:gd name="T0" fmla="*/ 186 w 310"/>
                      <a:gd name="T1" fmla="*/ 0 h 238"/>
                      <a:gd name="T2" fmla="*/ 0 w 310"/>
                      <a:gd name="T3" fmla="*/ 0 h 238"/>
                      <a:gd name="T4" fmla="*/ 0 w 310"/>
                      <a:gd name="T5" fmla="*/ 238 h 238"/>
                      <a:gd name="T6" fmla="*/ 184 w 310"/>
                      <a:gd name="T7" fmla="*/ 238 h 238"/>
                      <a:gd name="T8" fmla="*/ 310 w 310"/>
                      <a:gd name="T9" fmla="*/ 119 h 238"/>
                      <a:gd name="T10" fmla="*/ 186 w 310"/>
                      <a:gd name="T11" fmla="*/ 0 h 238"/>
                    </a:gdLst>
                    <a:ahLst/>
                    <a:cxnLst>
                      <a:cxn ang="0">
                        <a:pos x="T0" y="T1"/>
                      </a:cxn>
                      <a:cxn ang="0">
                        <a:pos x="T2" y="T3"/>
                      </a:cxn>
                      <a:cxn ang="0">
                        <a:pos x="T4" y="T5"/>
                      </a:cxn>
                      <a:cxn ang="0">
                        <a:pos x="T6" y="T7"/>
                      </a:cxn>
                      <a:cxn ang="0">
                        <a:pos x="T8" y="T9"/>
                      </a:cxn>
                      <a:cxn ang="0">
                        <a:pos x="T10" y="T11"/>
                      </a:cxn>
                    </a:cxnLst>
                    <a:rect l="0" t="0" r="r" b="b"/>
                    <a:pathLst>
                      <a:path w="310" h="238">
                        <a:moveTo>
                          <a:pt x="186" y="0"/>
                        </a:moveTo>
                        <a:cubicBezTo>
                          <a:pt x="0" y="0"/>
                          <a:pt x="0" y="0"/>
                          <a:pt x="0" y="0"/>
                        </a:cubicBezTo>
                        <a:cubicBezTo>
                          <a:pt x="0" y="238"/>
                          <a:pt x="0" y="238"/>
                          <a:pt x="0" y="238"/>
                        </a:cubicBezTo>
                        <a:cubicBezTo>
                          <a:pt x="184" y="238"/>
                          <a:pt x="184" y="238"/>
                          <a:pt x="184" y="238"/>
                        </a:cubicBezTo>
                        <a:cubicBezTo>
                          <a:pt x="241" y="238"/>
                          <a:pt x="310" y="209"/>
                          <a:pt x="310" y="119"/>
                        </a:cubicBezTo>
                        <a:cubicBezTo>
                          <a:pt x="310" y="24"/>
                          <a:pt x="253" y="0"/>
                          <a:pt x="1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sp>
                <p:nvSpPr>
                  <p:cNvPr id="76" name="Freeform 10"/>
                  <p:cNvSpPr>
                    <a:spLocks/>
                  </p:cNvSpPr>
                  <p:nvPr/>
                </p:nvSpPr>
                <p:spPr bwMode="auto">
                  <a:xfrm>
                    <a:off x="1074" y="1061"/>
                    <a:ext cx="521" cy="730"/>
                  </a:xfrm>
                  <a:custGeom>
                    <a:avLst/>
                    <a:gdLst>
                      <a:gd name="T0" fmla="*/ 258 w 521"/>
                      <a:gd name="T1" fmla="*/ 0 h 730"/>
                      <a:gd name="T2" fmla="*/ 0 w 521"/>
                      <a:gd name="T3" fmla="*/ 730 h 730"/>
                      <a:gd name="T4" fmla="*/ 521 w 521"/>
                      <a:gd name="T5" fmla="*/ 730 h 730"/>
                      <a:gd name="T6" fmla="*/ 265 w 521"/>
                      <a:gd name="T7" fmla="*/ 0 h 730"/>
                      <a:gd name="T8" fmla="*/ 258 w 521"/>
                      <a:gd name="T9" fmla="*/ 0 h 730"/>
                    </a:gdLst>
                    <a:ahLst/>
                    <a:cxnLst>
                      <a:cxn ang="0">
                        <a:pos x="T0" y="T1"/>
                      </a:cxn>
                      <a:cxn ang="0">
                        <a:pos x="T2" y="T3"/>
                      </a:cxn>
                      <a:cxn ang="0">
                        <a:pos x="T4" y="T5"/>
                      </a:cxn>
                      <a:cxn ang="0">
                        <a:pos x="T6" y="T7"/>
                      </a:cxn>
                      <a:cxn ang="0">
                        <a:pos x="T8" y="T9"/>
                      </a:cxn>
                    </a:cxnLst>
                    <a:rect l="0" t="0" r="r" b="b"/>
                    <a:pathLst>
                      <a:path w="521" h="730">
                        <a:moveTo>
                          <a:pt x="258" y="0"/>
                        </a:moveTo>
                        <a:lnTo>
                          <a:pt x="0" y="730"/>
                        </a:lnTo>
                        <a:lnTo>
                          <a:pt x="521" y="730"/>
                        </a:lnTo>
                        <a:lnTo>
                          <a:pt x="265" y="0"/>
                        </a:lnTo>
                        <a:lnTo>
                          <a:pt x="2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sp>
                <p:nvSpPr>
                  <p:cNvPr id="77" name="Freeform 11"/>
                  <p:cNvSpPr>
                    <a:spLocks/>
                  </p:cNvSpPr>
                  <p:nvPr/>
                </p:nvSpPr>
                <p:spPr bwMode="auto">
                  <a:xfrm>
                    <a:off x="4196" y="1011"/>
                    <a:ext cx="733" cy="563"/>
                  </a:xfrm>
                  <a:custGeom>
                    <a:avLst/>
                    <a:gdLst>
                      <a:gd name="T0" fmla="*/ 186 w 310"/>
                      <a:gd name="T1" fmla="*/ 0 h 238"/>
                      <a:gd name="T2" fmla="*/ 0 w 310"/>
                      <a:gd name="T3" fmla="*/ 0 h 238"/>
                      <a:gd name="T4" fmla="*/ 0 w 310"/>
                      <a:gd name="T5" fmla="*/ 238 h 238"/>
                      <a:gd name="T6" fmla="*/ 184 w 310"/>
                      <a:gd name="T7" fmla="*/ 238 h 238"/>
                      <a:gd name="T8" fmla="*/ 310 w 310"/>
                      <a:gd name="T9" fmla="*/ 119 h 238"/>
                      <a:gd name="T10" fmla="*/ 186 w 310"/>
                      <a:gd name="T11" fmla="*/ 0 h 238"/>
                    </a:gdLst>
                    <a:ahLst/>
                    <a:cxnLst>
                      <a:cxn ang="0">
                        <a:pos x="T0" y="T1"/>
                      </a:cxn>
                      <a:cxn ang="0">
                        <a:pos x="T2" y="T3"/>
                      </a:cxn>
                      <a:cxn ang="0">
                        <a:pos x="T4" y="T5"/>
                      </a:cxn>
                      <a:cxn ang="0">
                        <a:pos x="T6" y="T7"/>
                      </a:cxn>
                      <a:cxn ang="0">
                        <a:pos x="T8" y="T9"/>
                      </a:cxn>
                      <a:cxn ang="0">
                        <a:pos x="T10" y="T11"/>
                      </a:cxn>
                    </a:cxnLst>
                    <a:rect l="0" t="0" r="r" b="b"/>
                    <a:pathLst>
                      <a:path w="310" h="238">
                        <a:moveTo>
                          <a:pt x="186" y="0"/>
                        </a:moveTo>
                        <a:cubicBezTo>
                          <a:pt x="0" y="0"/>
                          <a:pt x="0" y="0"/>
                          <a:pt x="0" y="0"/>
                        </a:cubicBezTo>
                        <a:cubicBezTo>
                          <a:pt x="0" y="238"/>
                          <a:pt x="0" y="238"/>
                          <a:pt x="0" y="238"/>
                        </a:cubicBezTo>
                        <a:cubicBezTo>
                          <a:pt x="184" y="238"/>
                          <a:pt x="184" y="238"/>
                          <a:pt x="184" y="238"/>
                        </a:cubicBezTo>
                        <a:cubicBezTo>
                          <a:pt x="240" y="238"/>
                          <a:pt x="310" y="209"/>
                          <a:pt x="310" y="119"/>
                        </a:cubicBezTo>
                        <a:cubicBezTo>
                          <a:pt x="310" y="24"/>
                          <a:pt x="252" y="0"/>
                          <a:pt x="1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sp>
                <p:nvSpPr>
                  <p:cNvPr id="78" name="Freeform 12"/>
                  <p:cNvSpPr>
                    <a:spLocks noEditPoints="1"/>
                  </p:cNvSpPr>
                  <p:nvPr/>
                </p:nvSpPr>
                <p:spPr bwMode="auto">
                  <a:xfrm>
                    <a:off x="242" y="-1018"/>
                    <a:ext cx="5272" cy="5272"/>
                  </a:xfrm>
                  <a:custGeom>
                    <a:avLst/>
                    <a:gdLst>
                      <a:gd name="T0" fmla="*/ 1966 w 2229"/>
                      <a:gd name="T1" fmla="*/ 0 h 2229"/>
                      <a:gd name="T2" fmla="*/ 262 w 2229"/>
                      <a:gd name="T3" fmla="*/ 0 h 2229"/>
                      <a:gd name="T4" fmla="*/ 0 w 2229"/>
                      <a:gd name="T5" fmla="*/ 263 h 2229"/>
                      <a:gd name="T6" fmla="*/ 0 w 2229"/>
                      <a:gd name="T7" fmla="*/ 1967 h 2229"/>
                      <a:gd name="T8" fmla="*/ 262 w 2229"/>
                      <a:gd name="T9" fmla="*/ 2229 h 2229"/>
                      <a:gd name="T10" fmla="*/ 1966 w 2229"/>
                      <a:gd name="T11" fmla="*/ 2229 h 2229"/>
                      <a:gd name="T12" fmla="*/ 2229 w 2229"/>
                      <a:gd name="T13" fmla="*/ 1967 h 2229"/>
                      <a:gd name="T14" fmla="*/ 2229 w 2229"/>
                      <a:gd name="T15" fmla="*/ 263 h 2229"/>
                      <a:gd name="T16" fmla="*/ 1966 w 2229"/>
                      <a:gd name="T17" fmla="*/ 0 h 2229"/>
                      <a:gd name="T18" fmla="*/ 672 w 2229"/>
                      <a:gd name="T19" fmla="*/ 1474 h 2229"/>
                      <a:gd name="T20" fmla="*/ 605 w 2229"/>
                      <a:gd name="T21" fmla="*/ 1284 h 2229"/>
                      <a:gd name="T22" fmla="*/ 318 w 2229"/>
                      <a:gd name="T23" fmla="*/ 1284 h 2229"/>
                      <a:gd name="T24" fmla="*/ 251 w 2229"/>
                      <a:gd name="T25" fmla="*/ 1474 h 2229"/>
                      <a:gd name="T26" fmla="*/ 121 w 2229"/>
                      <a:gd name="T27" fmla="*/ 1474 h 2229"/>
                      <a:gd name="T28" fmla="*/ 397 w 2229"/>
                      <a:gd name="T29" fmla="*/ 756 h 2229"/>
                      <a:gd name="T30" fmla="*/ 530 w 2229"/>
                      <a:gd name="T31" fmla="*/ 756 h 2229"/>
                      <a:gd name="T32" fmla="*/ 807 w 2229"/>
                      <a:gd name="T33" fmla="*/ 1474 h 2229"/>
                      <a:gd name="T34" fmla="*/ 672 w 2229"/>
                      <a:gd name="T35" fmla="*/ 1474 h 2229"/>
                      <a:gd name="T36" fmla="*/ 1192 w 2229"/>
                      <a:gd name="T37" fmla="*/ 1198 h 2229"/>
                      <a:gd name="T38" fmla="*/ 1001 w 2229"/>
                      <a:gd name="T39" fmla="*/ 1198 h 2229"/>
                      <a:gd name="T40" fmla="*/ 1001 w 2229"/>
                      <a:gd name="T41" fmla="*/ 1474 h 2229"/>
                      <a:gd name="T42" fmla="*/ 875 w 2229"/>
                      <a:gd name="T43" fmla="*/ 1474 h 2229"/>
                      <a:gd name="T44" fmla="*/ 875 w 2229"/>
                      <a:gd name="T45" fmla="*/ 756 h 2229"/>
                      <a:gd name="T46" fmla="*/ 1192 w 2229"/>
                      <a:gd name="T47" fmla="*/ 756 h 2229"/>
                      <a:gd name="T48" fmla="*/ 1437 w 2229"/>
                      <a:gd name="T49" fmla="*/ 978 h 2229"/>
                      <a:gd name="T50" fmla="*/ 1192 w 2229"/>
                      <a:gd name="T51" fmla="*/ 1198 h 2229"/>
                      <a:gd name="T52" fmla="*/ 1863 w 2229"/>
                      <a:gd name="T53" fmla="*/ 1198 h 2229"/>
                      <a:gd name="T54" fmla="*/ 1672 w 2229"/>
                      <a:gd name="T55" fmla="*/ 1198 h 2229"/>
                      <a:gd name="T56" fmla="*/ 1672 w 2229"/>
                      <a:gd name="T57" fmla="*/ 1474 h 2229"/>
                      <a:gd name="T58" fmla="*/ 1546 w 2229"/>
                      <a:gd name="T59" fmla="*/ 1474 h 2229"/>
                      <a:gd name="T60" fmla="*/ 1546 w 2229"/>
                      <a:gd name="T61" fmla="*/ 756 h 2229"/>
                      <a:gd name="T62" fmla="*/ 1863 w 2229"/>
                      <a:gd name="T63" fmla="*/ 756 h 2229"/>
                      <a:gd name="T64" fmla="*/ 2108 w 2229"/>
                      <a:gd name="T65" fmla="*/ 978 h 2229"/>
                      <a:gd name="T66" fmla="*/ 1863 w 2229"/>
                      <a:gd name="T67" fmla="*/ 1198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9" h="2229">
                        <a:moveTo>
                          <a:pt x="1966" y="0"/>
                        </a:moveTo>
                        <a:cubicBezTo>
                          <a:pt x="262" y="0"/>
                          <a:pt x="262" y="0"/>
                          <a:pt x="262" y="0"/>
                        </a:cubicBezTo>
                        <a:cubicBezTo>
                          <a:pt x="117" y="0"/>
                          <a:pt x="0" y="118"/>
                          <a:pt x="0" y="263"/>
                        </a:cubicBezTo>
                        <a:cubicBezTo>
                          <a:pt x="0" y="1967"/>
                          <a:pt x="0" y="1967"/>
                          <a:pt x="0" y="1967"/>
                        </a:cubicBezTo>
                        <a:cubicBezTo>
                          <a:pt x="0" y="2112"/>
                          <a:pt x="117" y="2229"/>
                          <a:pt x="262" y="2229"/>
                        </a:cubicBezTo>
                        <a:cubicBezTo>
                          <a:pt x="1966" y="2229"/>
                          <a:pt x="1966" y="2229"/>
                          <a:pt x="1966" y="2229"/>
                        </a:cubicBezTo>
                        <a:cubicBezTo>
                          <a:pt x="2111" y="2229"/>
                          <a:pt x="2229" y="2112"/>
                          <a:pt x="2229" y="1967"/>
                        </a:cubicBezTo>
                        <a:cubicBezTo>
                          <a:pt x="2229" y="263"/>
                          <a:pt x="2229" y="263"/>
                          <a:pt x="2229" y="263"/>
                        </a:cubicBezTo>
                        <a:cubicBezTo>
                          <a:pt x="2229" y="118"/>
                          <a:pt x="2111" y="0"/>
                          <a:pt x="1966" y="0"/>
                        </a:cubicBezTo>
                        <a:close/>
                        <a:moveTo>
                          <a:pt x="672" y="1474"/>
                        </a:moveTo>
                        <a:cubicBezTo>
                          <a:pt x="605" y="1284"/>
                          <a:pt x="605" y="1284"/>
                          <a:pt x="605" y="1284"/>
                        </a:cubicBezTo>
                        <a:cubicBezTo>
                          <a:pt x="318" y="1284"/>
                          <a:pt x="318" y="1284"/>
                          <a:pt x="318" y="1284"/>
                        </a:cubicBezTo>
                        <a:cubicBezTo>
                          <a:pt x="251" y="1474"/>
                          <a:pt x="251" y="1474"/>
                          <a:pt x="251" y="1474"/>
                        </a:cubicBezTo>
                        <a:cubicBezTo>
                          <a:pt x="121" y="1474"/>
                          <a:pt x="121" y="1474"/>
                          <a:pt x="121" y="1474"/>
                        </a:cubicBezTo>
                        <a:cubicBezTo>
                          <a:pt x="397" y="756"/>
                          <a:pt x="397" y="756"/>
                          <a:pt x="397" y="756"/>
                        </a:cubicBezTo>
                        <a:cubicBezTo>
                          <a:pt x="530" y="756"/>
                          <a:pt x="530" y="756"/>
                          <a:pt x="530" y="756"/>
                        </a:cubicBezTo>
                        <a:cubicBezTo>
                          <a:pt x="807" y="1474"/>
                          <a:pt x="807" y="1474"/>
                          <a:pt x="807" y="1474"/>
                        </a:cubicBezTo>
                        <a:lnTo>
                          <a:pt x="672" y="1474"/>
                        </a:lnTo>
                        <a:close/>
                        <a:moveTo>
                          <a:pt x="1192" y="1198"/>
                        </a:moveTo>
                        <a:cubicBezTo>
                          <a:pt x="1001" y="1198"/>
                          <a:pt x="1001" y="1198"/>
                          <a:pt x="1001" y="1198"/>
                        </a:cubicBezTo>
                        <a:cubicBezTo>
                          <a:pt x="1001" y="1474"/>
                          <a:pt x="1001" y="1474"/>
                          <a:pt x="1001" y="1474"/>
                        </a:cubicBezTo>
                        <a:cubicBezTo>
                          <a:pt x="875" y="1474"/>
                          <a:pt x="875" y="1474"/>
                          <a:pt x="875" y="1474"/>
                        </a:cubicBezTo>
                        <a:cubicBezTo>
                          <a:pt x="875" y="756"/>
                          <a:pt x="875" y="756"/>
                          <a:pt x="875" y="756"/>
                        </a:cubicBezTo>
                        <a:cubicBezTo>
                          <a:pt x="1192" y="756"/>
                          <a:pt x="1192" y="756"/>
                          <a:pt x="1192" y="756"/>
                        </a:cubicBezTo>
                        <a:cubicBezTo>
                          <a:pt x="1397" y="756"/>
                          <a:pt x="1437" y="888"/>
                          <a:pt x="1437" y="978"/>
                        </a:cubicBezTo>
                        <a:cubicBezTo>
                          <a:pt x="1437" y="1066"/>
                          <a:pt x="1397" y="1199"/>
                          <a:pt x="1192" y="1198"/>
                        </a:cubicBezTo>
                        <a:close/>
                        <a:moveTo>
                          <a:pt x="1863" y="1198"/>
                        </a:moveTo>
                        <a:cubicBezTo>
                          <a:pt x="1672" y="1198"/>
                          <a:pt x="1672" y="1198"/>
                          <a:pt x="1672" y="1198"/>
                        </a:cubicBezTo>
                        <a:cubicBezTo>
                          <a:pt x="1672" y="1474"/>
                          <a:pt x="1672" y="1474"/>
                          <a:pt x="1672" y="1474"/>
                        </a:cubicBezTo>
                        <a:cubicBezTo>
                          <a:pt x="1546" y="1474"/>
                          <a:pt x="1546" y="1474"/>
                          <a:pt x="1546" y="1474"/>
                        </a:cubicBezTo>
                        <a:cubicBezTo>
                          <a:pt x="1546" y="756"/>
                          <a:pt x="1546" y="756"/>
                          <a:pt x="1546" y="756"/>
                        </a:cubicBezTo>
                        <a:cubicBezTo>
                          <a:pt x="1863" y="756"/>
                          <a:pt x="1863" y="756"/>
                          <a:pt x="1863" y="756"/>
                        </a:cubicBezTo>
                        <a:cubicBezTo>
                          <a:pt x="2068" y="756"/>
                          <a:pt x="2108" y="888"/>
                          <a:pt x="2108" y="978"/>
                        </a:cubicBezTo>
                        <a:cubicBezTo>
                          <a:pt x="2108" y="1066"/>
                          <a:pt x="2068" y="1199"/>
                          <a:pt x="1863"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grpSp>
          </p:grpSp>
          <p:grpSp>
            <p:nvGrpSpPr>
              <p:cNvPr id="62" name="Group 61"/>
              <p:cNvGrpSpPr/>
              <p:nvPr/>
            </p:nvGrpSpPr>
            <p:grpSpPr>
              <a:xfrm>
                <a:off x="3057679" y="3086439"/>
                <a:ext cx="368342" cy="448819"/>
                <a:chOff x="3173135" y="3159911"/>
                <a:chExt cx="368342" cy="448819"/>
              </a:xfrm>
            </p:grpSpPr>
            <p:grpSp>
              <p:nvGrpSpPr>
                <p:cNvPr id="63" name="Group 8"/>
                <p:cNvGrpSpPr>
                  <a:grpSpLocks noChangeAspect="1"/>
                </p:cNvGrpSpPr>
                <p:nvPr/>
              </p:nvGrpSpPr>
              <p:grpSpPr bwMode="auto">
                <a:xfrm>
                  <a:off x="3294918" y="3159911"/>
                  <a:ext cx="246559" cy="246559"/>
                  <a:chOff x="242" y="-1018"/>
                  <a:chExt cx="5272" cy="5272"/>
                </a:xfrm>
                <a:solidFill>
                  <a:schemeClr val="bg1"/>
                </a:solidFill>
              </p:grpSpPr>
              <p:sp>
                <p:nvSpPr>
                  <p:cNvPr id="69" name="Freeform 9"/>
                  <p:cNvSpPr>
                    <a:spLocks/>
                  </p:cNvSpPr>
                  <p:nvPr/>
                </p:nvSpPr>
                <p:spPr bwMode="auto">
                  <a:xfrm>
                    <a:off x="2609" y="1011"/>
                    <a:ext cx="733" cy="563"/>
                  </a:xfrm>
                  <a:custGeom>
                    <a:avLst/>
                    <a:gdLst>
                      <a:gd name="T0" fmla="*/ 186 w 310"/>
                      <a:gd name="T1" fmla="*/ 0 h 238"/>
                      <a:gd name="T2" fmla="*/ 0 w 310"/>
                      <a:gd name="T3" fmla="*/ 0 h 238"/>
                      <a:gd name="T4" fmla="*/ 0 w 310"/>
                      <a:gd name="T5" fmla="*/ 238 h 238"/>
                      <a:gd name="T6" fmla="*/ 184 w 310"/>
                      <a:gd name="T7" fmla="*/ 238 h 238"/>
                      <a:gd name="T8" fmla="*/ 310 w 310"/>
                      <a:gd name="T9" fmla="*/ 119 h 238"/>
                      <a:gd name="T10" fmla="*/ 186 w 310"/>
                      <a:gd name="T11" fmla="*/ 0 h 238"/>
                    </a:gdLst>
                    <a:ahLst/>
                    <a:cxnLst>
                      <a:cxn ang="0">
                        <a:pos x="T0" y="T1"/>
                      </a:cxn>
                      <a:cxn ang="0">
                        <a:pos x="T2" y="T3"/>
                      </a:cxn>
                      <a:cxn ang="0">
                        <a:pos x="T4" y="T5"/>
                      </a:cxn>
                      <a:cxn ang="0">
                        <a:pos x="T6" y="T7"/>
                      </a:cxn>
                      <a:cxn ang="0">
                        <a:pos x="T8" y="T9"/>
                      </a:cxn>
                      <a:cxn ang="0">
                        <a:pos x="T10" y="T11"/>
                      </a:cxn>
                    </a:cxnLst>
                    <a:rect l="0" t="0" r="r" b="b"/>
                    <a:pathLst>
                      <a:path w="310" h="238">
                        <a:moveTo>
                          <a:pt x="186" y="0"/>
                        </a:moveTo>
                        <a:cubicBezTo>
                          <a:pt x="0" y="0"/>
                          <a:pt x="0" y="0"/>
                          <a:pt x="0" y="0"/>
                        </a:cubicBezTo>
                        <a:cubicBezTo>
                          <a:pt x="0" y="238"/>
                          <a:pt x="0" y="238"/>
                          <a:pt x="0" y="238"/>
                        </a:cubicBezTo>
                        <a:cubicBezTo>
                          <a:pt x="184" y="238"/>
                          <a:pt x="184" y="238"/>
                          <a:pt x="184" y="238"/>
                        </a:cubicBezTo>
                        <a:cubicBezTo>
                          <a:pt x="241" y="238"/>
                          <a:pt x="310" y="209"/>
                          <a:pt x="310" y="119"/>
                        </a:cubicBezTo>
                        <a:cubicBezTo>
                          <a:pt x="310" y="24"/>
                          <a:pt x="253" y="0"/>
                          <a:pt x="1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sp>
                <p:nvSpPr>
                  <p:cNvPr id="70" name="Freeform 10"/>
                  <p:cNvSpPr>
                    <a:spLocks/>
                  </p:cNvSpPr>
                  <p:nvPr/>
                </p:nvSpPr>
                <p:spPr bwMode="auto">
                  <a:xfrm>
                    <a:off x="1074" y="1061"/>
                    <a:ext cx="521" cy="730"/>
                  </a:xfrm>
                  <a:custGeom>
                    <a:avLst/>
                    <a:gdLst>
                      <a:gd name="T0" fmla="*/ 258 w 521"/>
                      <a:gd name="T1" fmla="*/ 0 h 730"/>
                      <a:gd name="T2" fmla="*/ 0 w 521"/>
                      <a:gd name="T3" fmla="*/ 730 h 730"/>
                      <a:gd name="T4" fmla="*/ 521 w 521"/>
                      <a:gd name="T5" fmla="*/ 730 h 730"/>
                      <a:gd name="T6" fmla="*/ 265 w 521"/>
                      <a:gd name="T7" fmla="*/ 0 h 730"/>
                      <a:gd name="T8" fmla="*/ 258 w 521"/>
                      <a:gd name="T9" fmla="*/ 0 h 730"/>
                    </a:gdLst>
                    <a:ahLst/>
                    <a:cxnLst>
                      <a:cxn ang="0">
                        <a:pos x="T0" y="T1"/>
                      </a:cxn>
                      <a:cxn ang="0">
                        <a:pos x="T2" y="T3"/>
                      </a:cxn>
                      <a:cxn ang="0">
                        <a:pos x="T4" y="T5"/>
                      </a:cxn>
                      <a:cxn ang="0">
                        <a:pos x="T6" y="T7"/>
                      </a:cxn>
                      <a:cxn ang="0">
                        <a:pos x="T8" y="T9"/>
                      </a:cxn>
                    </a:cxnLst>
                    <a:rect l="0" t="0" r="r" b="b"/>
                    <a:pathLst>
                      <a:path w="521" h="730">
                        <a:moveTo>
                          <a:pt x="258" y="0"/>
                        </a:moveTo>
                        <a:lnTo>
                          <a:pt x="0" y="730"/>
                        </a:lnTo>
                        <a:lnTo>
                          <a:pt x="521" y="730"/>
                        </a:lnTo>
                        <a:lnTo>
                          <a:pt x="265" y="0"/>
                        </a:lnTo>
                        <a:lnTo>
                          <a:pt x="2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sp>
                <p:nvSpPr>
                  <p:cNvPr id="71" name="Freeform 11"/>
                  <p:cNvSpPr>
                    <a:spLocks/>
                  </p:cNvSpPr>
                  <p:nvPr/>
                </p:nvSpPr>
                <p:spPr bwMode="auto">
                  <a:xfrm>
                    <a:off x="4196" y="1011"/>
                    <a:ext cx="733" cy="563"/>
                  </a:xfrm>
                  <a:custGeom>
                    <a:avLst/>
                    <a:gdLst>
                      <a:gd name="T0" fmla="*/ 186 w 310"/>
                      <a:gd name="T1" fmla="*/ 0 h 238"/>
                      <a:gd name="T2" fmla="*/ 0 w 310"/>
                      <a:gd name="T3" fmla="*/ 0 h 238"/>
                      <a:gd name="T4" fmla="*/ 0 w 310"/>
                      <a:gd name="T5" fmla="*/ 238 h 238"/>
                      <a:gd name="T6" fmla="*/ 184 w 310"/>
                      <a:gd name="T7" fmla="*/ 238 h 238"/>
                      <a:gd name="T8" fmla="*/ 310 w 310"/>
                      <a:gd name="T9" fmla="*/ 119 h 238"/>
                      <a:gd name="T10" fmla="*/ 186 w 310"/>
                      <a:gd name="T11" fmla="*/ 0 h 238"/>
                    </a:gdLst>
                    <a:ahLst/>
                    <a:cxnLst>
                      <a:cxn ang="0">
                        <a:pos x="T0" y="T1"/>
                      </a:cxn>
                      <a:cxn ang="0">
                        <a:pos x="T2" y="T3"/>
                      </a:cxn>
                      <a:cxn ang="0">
                        <a:pos x="T4" y="T5"/>
                      </a:cxn>
                      <a:cxn ang="0">
                        <a:pos x="T6" y="T7"/>
                      </a:cxn>
                      <a:cxn ang="0">
                        <a:pos x="T8" y="T9"/>
                      </a:cxn>
                      <a:cxn ang="0">
                        <a:pos x="T10" y="T11"/>
                      </a:cxn>
                    </a:cxnLst>
                    <a:rect l="0" t="0" r="r" b="b"/>
                    <a:pathLst>
                      <a:path w="310" h="238">
                        <a:moveTo>
                          <a:pt x="186" y="0"/>
                        </a:moveTo>
                        <a:cubicBezTo>
                          <a:pt x="0" y="0"/>
                          <a:pt x="0" y="0"/>
                          <a:pt x="0" y="0"/>
                        </a:cubicBezTo>
                        <a:cubicBezTo>
                          <a:pt x="0" y="238"/>
                          <a:pt x="0" y="238"/>
                          <a:pt x="0" y="238"/>
                        </a:cubicBezTo>
                        <a:cubicBezTo>
                          <a:pt x="184" y="238"/>
                          <a:pt x="184" y="238"/>
                          <a:pt x="184" y="238"/>
                        </a:cubicBezTo>
                        <a:cubicBezTo>
                          <a:pt x="240" y="238"/>
                          <a:pt x="310" y="209"/>
                          <a:pt x="310" y="119"/>
                        </a:cubicBezTo>
                        <a:cubicBezTo>
                          <a:pt x="310" y="24"/>
                          <a:pt x="252" y="0"/>
                          <a:pt x="1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sp>
                <p:nvSpPr>
                  <p:cNvPr id="72" name="Freeform 12"/>
                  <p:cNvSpPr>
                    <a:spLocks noEditPoints="1"/>
                  </p:cNvSpPr>
                  <p:nvPr/>
                </p:nvSpPr>
                <p:spPr bwMode="auto">
                  <a:xfrm>
                    <a:off x="242" y="-1018"/>
                    <a:ext cx="5272" cy="5272"/>
                  </a:xfrm>
                  <a:custGeom>
                    <a:avLst/>
                    <a:gdLst>
                      <a:gd name="T0" fmla="*/ 1966 w 2229"/>
                      <a:gd name="T1" fmla="*/ 0 h 2229"/>
                      <a:gd name="T2" fmla="*/ 262 w 2229"/>
                      <a:gd name="T3" fmla="*/ 0 h 2229"/>
                      <a:gd name="T4" fmla="*/ 0 w 2229"/>
                      <a:gd name="T5" fmla="*/ 263 h 2229"/>
                      <a:gd name="T6" fmla="*/ 0 w 2229"/>
                      <a:gd name="T7" fmla="*/ 1967 h 2229"/>
                      <a:gd name="T8" fmla="*/ 262 w 2229"/>
                      <a:gd name="T9" fmla="*/ 2229 h 2229"/>
                      <a:gd name="T10" fmla="*/ 1966 w 2229"/>
                      <a:gd name="T11" fmla="*/ 2229 h 2229"/>
                      <a:gd name="T12" fmla="*/ 2229 w 2229"/>
                      <a:gd name="T13" fmla="*/ 1967 h 2229"/>
                      <a:gd name="T14" fmla="*/ 2229 w 2229"/>
                      <a:gd name="T15" fmla="*/ 263 h 2229"/>
                      <a:gd name="T16" fmla="*/ 1966 w 2229"/>
                      <a:gd name="T17" fmla="*/ 0 h 2229"/>
                      <a:gd name="T18" fmla="*/ 672 w 2229"/>
                      <a:gd name="T19" fmla="*/ 1474 h 2229"/>
                      <a:gd name="T20" fmla="*/ 605 w 2229"/>
                      <a:gd name="T21" fmla="*/ 1284 h 2229"/>
                      <a:gd name="T22" fmla="*/ 318 w 2229"/>
                      <a:gd name="T23" fmla="*/ 1284 h 2229"/>
                      <a:gd name="T24" fmla="*/ 251 w 2229"/>
                      <a:gd name="T25" fmla="*/ 1474 h 2229"/>
                      <a:gd name="T26" fmla="*/ 121 w 2229"/>
                      <a:gd name="T27" fmla="*/ 1474 h 2229"/>
                      <a:gd name="T28" fmla="*/ 397 w 2229"/>
                      <a:gd name="T29" fmla="*/ 756 h 2229"/>
                      <a:gd name="T30" fmla="*/ 530 w 2229"/>
                      <a:gd name="T31" fmla="*/ 756 h 2229"/>
                      <a:gd name="T32" fmla="*/ 807 w 2229"/>
                      <a:gd name="T33" fmla="*/ 1474 h 2229"/>
                      <a:gd name="T34" fmla="*/ 672 w 2229"/>
                      <a:gd name="T35" fmla="*/ 1474 h 2229"/>
                      <a:gd name="T36" fmla="*/ 1192 w 2229"/>
                      <a:gd name="T37" fmla="*/ 1198 h 2229"/>
                      <a:gd name="T38" fmla="*/ 1001 w 2229"/>
                      <a:gd name="T39" fmla="*/ 1198 h 2229"/>
                      <a:gd name="T40" fmla="*/ 1001 w 2229"/>
                      <a:gd name="T41" fmla="*/ 1474 h 2229"/>
                      <a:gd name="T42" fmla="*/ 875 w 2229"/>
                      <a:gd name="T43" fmla="*/ 1474 h 2229"/>
                      <a:gd name="T44" fmla="*/ 875 w 2229"/>
                      <a:gd name="T45" fmla="*/ 756 h 2229"/>
                      <a:gd name="T46" fmla="*/ 1192 w 2229"/>
                      <a:gd name="T47" fmla="*/ 756 h 2229"/>
                      <a:gd name="T48" fmla="*/ 1437 w 2229"/>
                      <a:gd name="T49" fmla="*/ 978 h 2229"/>
                      <a:gd name="T50" fmla="*/ 1192 w 2229"/>
                      <a:gd name="T51" fmla="*/ 1198 h 2229"/>
                      <a:gd name="T52" fmla="*/ 1863 w 2229"/>
                      <a:gd name="T53" fmla="*/ 1198 h 2229"/>
                      <a:gd name="T54" fmla="*/ 1672 w 2229"/>
                      <a:gd name="T55" fmla="*/ 1198 h 2229"/>
                      <a:gd name="T56" fmla="*/ 1672 w 2229"/>
                      <a:gd name="T57" fmla="*/ 1474 h 2229"/>
                      <a:gd name="T58" fmla="*/ 1546 w 2229"/>
                      <a:gd name="T59" fmla="*/ 1474 h 2229"/>
                      <a:gd name="T60" fmla="*/ 1546 w 2229"/>
                      <a:gd name="T61" fmla="*/ 756 h 2229"/>
                      <a:gd name="T62" fmla="*/ 1863 w 2229"/>
                      <a:gd name="T63" fmla="*/ 756 h 2229"/>
                      <a:gd name="T64" fmla="*/ 2108 w 2229"/>
                      <a:gd name="T65" fmla="*/ 978 h 2229"/>
                      <a:gd name="T66" fmla="*/ 1863 w 2229"/>
                      <a:gd name="T67" fmla="*/ 1198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9" h="2229">
                        <a:moveTo>
                          <a:pt x="1966" y="0"/>
                        </a:moveTo>
                        <a:cubicBezTo>
                          <a:pt x="262" y="0"/>
                          <a:pt x="262" y="0"/>
                          <a:pt x="262" y="0"/>
                        </a:cubicBezTo>
                        <a:cubicBezTo>
                          <a:pt x="117" y="0"/>
                          <a:pt x="0" y="118"/>
                          <a:pt x="0" y="263"/>
                        </a:cubicBezTo>
                        <a:cubicBezTo>
                          <a:pt x="0" y="1967"/>
                          <a:pt x="0" y="1967"/>
                          <a:pt x="0" y="1967"/>
                        </a:cubicBezTo>
                        <a:cubicBezTo>
                          <a:pt x="0" y="2112"/>
                          <a:pt x="117" y="2229"/>
                          <a:pt x="262" y="2229"/>
                        </a:cubicBezTo>
                        <a:cubicBezTo>
                          <a:pt x="1966" y="2229"/>
                          <a:pt x="1966" y="2229"/>
                          <a:pt x="1966" y="2229"/>
                        </a:cubicBezTo>
                        <a:cubicBezTo>
                          <a:pt x="2111" y="2229"/>
                          <a:pt x="2229" y="2112"/>
                          <a:pt x="2229" y="1967"/>
                        </a:cubicBezTo>
                        <a:cubicBezTo>
                          <a:pt x="2229" y="263"/>
                          <a:pt x="2229" y="263"/>
                          <a:pt x="2229" y="263"/>
                        </a:cubicBezTo>
                        <a:cubicBezTo>
                          <a:pt x="2229" y="118"/>
                          <a:pt x="2111" y="0"/>
                          <a:pt x="1966" y="0"/>
                        </a:cubicBezTo>
                        <a:close/>
                        <a:moveTo>
                          <a:pt x="672" y="1474"/>
                        </a:moveTo>
                        <a:cubicBezTo>
                          <a:pt x="605" y="1284"/>
                          <a:pt x="605" y="1284"/>
                          <a:pt x="605" y="1284"/>
                        </a:cubicBezTo>
                        <a:cubicBezTo>
                          <a:pt x="318" y="1284"/>
                          <a:pt x="318" y="1284"/>
                          <a:pt x="318" y="1284"/>
                        </a:cubicBezTo>
                        <a:cubicBezTo>
                          <a:pt x="251" y="1474"/>
                          <a:pt x="251" y="1474"/>
                          <a:pt x="251" y="1474"/>
                        </a:cubicBezTo>
                        <a:cubicBezTo>
                          <a:pt x="121" y="1474"/>
                          <a:pt x="121" y="1474"/>
                          <a:pt x="121" y="1474"/>
                        </a:cubicBezTo>
                        <a:cubicBezTo>
                          <a:pt x="397" y="756"/>
                          <a:pt x="397" y="756"/>
                          <a:pt x="397" y="756"/>
                        </a:cubicBezTo>
                        <a:cubicBezTo>
                          <a:pt x="530" y="756"/>
                          <a:pt x="530" y="756"/>
                          <a:pt x="530" y="756"/>
                        </a:cubicBezTo>
                        <a:cubicBezTo>
                          <a:pt x="807" y="1474"/>
                          <a:pt x="807" y="1474"/>
                          <a:pt x="807" y="1474"/>
                        </a:cubicBezTo>
                        <a:lnTo>
                          <a:pt x="672" y="1474"/>
                        </a:lnTo>
                        <a:close/>
                        <a:moveTo>
                          <a:pt x="1192" y="1198"/>
                        </a:moveTo>
                        <a:cubicBezTo>
                          <a:pt x="1001" y="1198"/>
                          <a:pt x="1001" y="1198"/>
                          <a:pt x="1001" y="1198"/>
                        </a:cubicBezTo>
                        <a:cubicBezTo>
                          <a:pt x="1001" y="1474"/>
                          <a:pt x="1001" y="1474"/>
                          <a:pt x="1001" y="1474"/>
                        </a:cubicBezTo>
                        <a:cubicBezTo>
                          <a:pt x="875" y="1474"/>
                          <a:pt x="875" y="1474"/>
                          <a:pt x="875" y="1474"/>
                        </a:cubicBezTo>
                        <a:cubicBezTo>
                          <a:pt x="875" y="756"/>
                          <a:pt x="875" y="756"/>
                          <a:pt x="875" y="756"/>
                        </a:cubicBezTo>
                        <a:cubicBezTo>
                          <a:pt x="1192" y="756"/>
                          <a:pt x="1192" y="756"/>
                          <a:pt x="1192" y="756"/>
                        </a:cubicBezTo>
                        <a:cubicBezTo>
                          <a:pt x="1397" y="756"/>
                          <a:pt x="1437" y="888"/>
                          <a:pt x="1437" y="978"/>
                        </a:cubicBezTo>
                        <a:cubicBezTo>
                          <a:pt x="1437" y="1066"/>
                          <a:pt x="1397" y="1199"/>
                          <a:pt x="1192" y="1198"/>
                        </a:cubicBezTo>
                        <a:close/>
                        <a:moveTo>
                          <a:pt x="1863" y="1198"/>
                        </a:moveTo>
                        <a:cubicBezTo>
                          <a:pt x="1672" y="1198"/>
                          <a:pt x="1672" y="1198"/>
                          <a:pt x="1672" y="1198"/>
                        </a:cubicBezTo>
                        <a:cubicBezTo>
                          <a:pt x="1672" y="1474"/>
                          <a:pt x="1672" y="1474"/>
                          <a:pt x="1672" y="1474"/>
                        </a:cubicBezTo>
                        <a:cubicBezTo>
                          <a:pt x="1546" y="1474"/>
                          <a:pt x="1546" y="1474"/>
                          <a:pt x="1546" y="1474"/>
                        </a:cubicBezTo>
                        <a:cubicBezTo>
                          <a:pt x="1546" y="756"/>
                          <a:pt x="1546" y="756"/>
                          <a:pt x="1546" y="756"/>
                        </a:cubicBezTo>
                        <a:cubicBezTo>
                          <a:pt x="1863" y="756"/>
                          <a:pt x="1863" y="756"/>
                          <a:pt x="1863" y="756"/>
                        </a:cubicBezTo>
                        <a:cubicBezTo>
                          <a:pt x="2068" y="756"/>
                          <a:pt x="2108" y="888"/>
                          <a:pt x="2108" y="978"/>
                        </a:cubicBezTo>
                        <a:cubicBezTo>
                          <a:pt x="2108" y="1066"/>
                          <a:pt x="2068" y="1199"/>
                          <a:pt x="1863"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grpSp>
            <p:grpSp>
              <p:nvGrpSpPr>
                <p:cNvPr id="64" name="Group 8"/>
                <p:cNvGrpSpPr>
                  <a:grpSpLocks noChangeAspect="1"/>
                </p:cNvGrpSpPr>
                <p:nvPr/>
              </p:nvGrpSpPr>
              <p:grpSpPr bwMode="auto">
                <a:xfrm>
                  <a:off x="3173135" y="3454745"/>
                  <a:ext cx="153985" cy="153985"/>
                  <a:chOff x="242" y="-1018"/>
                  <a:chExt cx="5272" cy="5272"/>
                </a:xfrm>
                <a:solidFill>
                  <a:schemeClr val="bg1"/>
                </a:solidFill>
              </p:grpSpPr>
              <p:sp>
                <p:nvSpPr>
                  <p:cNvPr id="65" name="Freeform 9"/>
                  <p:cNvSpPr>
                    <a:spLocks/>
                  </p:cNvSpPr>
                  <p:nvPr/>
                </p:nvSpPr>
                <p:spPr bwMode="auto">
                  <a:xfrm>
                    <a:off x="2609" y="1011"/>
                    <a:ext cx="733" cy="563"/>
                  </a:xfrm>
                  <a:custGeom>
                    <a:avLst/>
                    <a:gdLst>
                      <a:gd name="T0" fmla="*/ 186 w 310"/>
                      <a:gd name="T1" fmla="*/ 0 h 238"/>
                      <a:gd name="T2" fmla="*/ 0 w 310"/>
                      <a:gd name="T3" fmla="*/ 0 h 238"/>
                      <a:gd name="T4" fmla="*/ 0 w 310"/>
                      <a:gd name="T5" fmla="*/ 238 h 238"/>
                      <a:gd name="T6" fmla="*/ 184 w 310"/>
                      <a:gd name="T7" fmla="*/ 238 h 238"/>
                      <a:gd name="T8" fmla="*/ 310 w 310"/>
                      <a:gd name="T9" fmla="*/ 119 h 238"/>
                      <a:gd name="T10" fmla="*/ 186 w 310"/>
                      <a:gd name="T11" fmla="*/ 0 h 238"/>
                    </a:gdLst>
                    <a:ahLst/>
                    <a:cxnLst>
                      <a:cxn ang="0">
                        <a:pos x="T0" y="T1"/>
                      </a:cxn>
                      <a:cxn ang="0">
                        <a:pos x="T2" y="T3"/>
                      </a:cxn>
                      <a:cxn ang="0">
                        <a:pos x="T4" y="T5"/>
                      </a:cxn>
                      <a:cxn ang="0">
                        <a:pos x="T6" y="T7"/>
                      </a:cxn>
                      <a:cxn ang="0">
                        <a:pos x="T8" y="T9"/>
                      </a:cxn>
                      <a:cxn ang="0">
                        <a:pos x="T10" y="T11"/>
                      </a:cxn>
                    </a:cxnLst>
                    <a:rect l="0" t="0" r="r" b="b"/>
                    <a:pathLst>
                      <a:path w="310" h="238">
                        <a:moveTo>
                          <a:pt x="186" y="0"/>
                        </a:moveTo>
                        <a:cubicBezTo>
                          <a:pt x="0" y="0"/>
                          <a:pt x="0" y="0"/>
                          <a:pt x="0" y="0"/>
                        </a:cubicBezTo>
                        <a:cubicBezTo>
                          <a:pt x="0" y="238"/>
                          <a:pt x="0" y="238"/>
                          <a:pt x="0" y="238"/>
                        </a:cubicBezTo>
                        <a:cubicBezTo>
                          <a:pt x="184" y="238"/>
                          <a:pt x="184" y="238"/>
                          <a:pt x="184" y="238"/>
                        </a:cubicBezTo>
                        <a:cubicBezTo>
                          <a:pt x="241" y="238"/>
                          <a:pt x="310" y="209"/>
                          <a:pt x="310" y="119"/>
                        </a:cubicBezTo>
                        <a:cubicBezTo>
                          <a:pt x="310" y="24"/>
                          <a:pt x="253" y="0"/>
                          <a:pt x="1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sp>
                <p:nvSpPr>
                  <p:cNvPr id="66" name="Freeform 10"/>
                  <p:cNvSpPr>
                    <a:spLocks/>
                  </p:cNvSpPr>
                  <p:nvPr/>
                </p:nvSpPr>
                <p:spPr bwMode="auto">
                  <a:xfrm>
                    <a:off x="1074" y="1061"/>
                    <a:ext cx="521" cy="730"/>
                  </a:xfrm>
                  <a:custGeom>
                    <a:avLst/>
                    <a:gdLst>
                      <a:gd name="T0" fmla="*/ 258 w 521"/>
                      <a:gd name="T1" fmla="*/ 0 h 730"/>
                      <a:gd name="T2" fmla="*/ 0 w 521"/>
                      <a:gd name="T3" fmla="*/ 730 h 730"/>
                      <a:gd name="T4" fmla="*/ 521 w 521"/>
                      <a:gd name="T5" fmla="*/ 730 h 730"/>
                      <a:gd name="T6" fmla="*/ 265 w 521"/>
                      <a:gd name="T7" fmla="*/ 0 h 730"/>
                      <a:gd name="T8" fmla="*/ 258 w 521"/>
                      <a:gd name="T9" fmla="*/ 0 h 730"/>
                    </a:gdLst>
                    <a:ahLst/>
                    <a:cxnLst>
                      <a:cxn ang="0">
                        <a:pos x="T0" y="T1"/>
                      </a:cxn>
                      <a:cxn ang="0">
                        <a:pos x="T2" y="T3"/>
                      </a:cxn>
                      <a:cxn ang="0">
                        <a:pos x="T4" y="T5"/>
                      </a:cxn>
                      <a:cxn ang="0">
                        <a:pos x="T6" y="T7"/>
                      </a:cxn>
                      <a:cxn ang="0">
                        <a:pos x="T8" y="T9"/>
                      </a:cxn>
                    </a:cxnLst>
                    <a:rect l="0" t="0" r="r" b="b"/>
                    <a:pathLst>
                      <a:path w="521" h="730">
                        <a:moveTo>
                          <a:pt x="258" y="0"/>
                        </a:moveTo>
                        <a:lnTo>
                          <a:pt x="0" y="730"/>
                        </a:lnTo>
                        <a:lnTo>
                          <a:pt x="521" y="730"/>
                        </a:lnTo>
                        <a:lnTo>
                          <a:pt x="265" y="0"/>
                        </a:lnTo>
                        <a:lnTo>
                          <a:pt x="2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sp>
                <p:nvSpPr>
                  <p:cNvPr id="67" name="Freeform 11"/>
                  <p:cNvSpPr>
                    <a:spLocks/>
                  </p:cNvSpPr>
                  <p:nvPr/>
                </p:nvSpPr>
                <p:spPr bwMode="auto">
                  <a:xfrm>
                    <a:off x="4196" y="1011"/>
                    <a:ext cx="733" cy="563"/>
                  </a:xfrm>
                  <a:custGeom>
                    <a:avLst/>
                    <a:gdLst>
                      <a:gd name="T0" fmla="*/ 186 w 310"/>
                      <a:gd name="T1" fmla="*/ 0 h 238"/>
                      <a:gd name="T2" fmla="*/ 0 w 310"/>
                      <a:gd name="T3" fmla="*/ 0 h 238"/>
                      <a:gd name="T4" fmla="*/ 0 w 310"/>
                      <a:gd name="T5" fmla="*/ 238 h 238"/>
                      <a:gd name="T6" fmla="*/ 184 w 310"/>
                      <a:gd name="T7" fmla="*/ 238 h 238"/>
                      <a:gd name="T8" fmla="*/ 310 w 310"/>
                      <a:gd name="T9" fmla="*/ 119 h 238"/>
                      <a:gd name="T10" fmla="*/ 186 w 310"/>
                      <a:gd name="T11" fmla="*/ 0 h 238"/>
                    </a:gdLst>
                    <a:ahLst/>
                    <a:cxnLst>
                      <a:cxn ang="0">
                        <a:pos x="T0" y="T1"/>
                      </a:cxn>
                      <a:cxn ang="0">
                        <a:pos x="T2" y="T3"/>
                      </a:cxn>
                      <a:cxn ang="0">
                        <a:pos x="T4" y="T5"/>
                      </a:cxn>
                      <a:cxn ang="0">
                        <a:pos x="T6" y="T7"/>
                      </a:cxn>
                      <a:cxn ang="0">
                        <a:pos x="T8" y="T9"/>
                      </a:cxn>
                      <a:cxn ang="0">
                        <a:pos x="T10" y="T11"/>
                      </a:cxn>
                    </a:cxnLst>
                    <a:rect l="0" t="0" r="r" b="b"/>
                    <a:pathLst>
                      <a:path w="310" h="238">
                        <a:moveTo>
                          <a:pt x="186" y="0"/>
                        </a:moveTo>
                        <a:cubicBezTo>
                          <a:pt x="0" y="0"/>
                          <a:pt x="0" y="0"/>
                          <a:pt x="0" y="0"/>
                        </a:cubicBezTo>
                        <a:cubicBezTo>
                          <a:pt x="0" y="238"/>
                          <a:pt x="0" y="238"/>
                          <a:pt x="0" y="238"/>
                        </a:cubicBezTo>
                        <a:cubicBezTo>
                          <a:pt x="184" y="238"/>
                          <a:pt x="184" y="238"/>
                          <a:pt x="184" y="238"/>
                        </a:cubicBezTo>
                        <a:cubicBezTo>
                          <a:pt x="240" y="238"/>
                          <a:pt x="310" y="209"/>
                          <a:pt x="310" y="119"/>
                        </a:cubicBezTo>
                        <a:cubicBezTo>
                          <a:pt x="310" y="24"/>
                          <a:pt x="252" y="0"/>
                          <a:pt x="1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sp>
                <p:nvSpPr>
                  <p:cNvPr id="68" name="Freeform 12"/>
                  <p:cNvSpPr>
                    <a:spLocks noEditPoints="1"/>
                  </p:cNvSpPr>
                  <p:nvPr/>
                </p:nvSpPr>
                <p:spPr bwMode="auto">
                  <a:xfrm>
                    <a:off x="242" y="-1018"/>
                    <a:ext cx="5272" cy="5272"/>
                  </a:xfrm>
                  <a:custGeom>
                    <a:avLst/>
                    <a:gdLst>
                      <a:gd name="T0" fmla="*/ 1966 w 2229"/>
                      <a:gd name="T1" fmla="*/ 0 h 2229"/>
                      <a:gd name="T2" fmla="*/ 262 w 2229"/>
                      <a:gd name="T3" fmla="*/ 0 h 2229"/>
                      <a:gd name="T4" fmla="*/ 0 w 2229"/>
                      <a:gd name="T5" fmla="*/ 263 h 2229"/>
                      <a:gd name="T6" fmla="*/ 0 w 2229"/>
                      <a:gd name="T7" fmla="*/ 1967 h 2229"/>
                      <a:gd name="T8" fmla="*/ 262 w 2229"/>
                      <a:gd name="T9" fmla="*/ 2229 h 2229"/>
                      <a:gd name="T10" fmla="*/ 1966 w 2229"/>
                      <a:gd name="T11" fmla="*/ 2229 h 2229"/>
                      <a:gd name="T12" fmla="*/ 2229 w 2229"/>
                      <a:gd name="T13" fmla="*/ 1967 h 2229"/>
                      <a:gd name="T14" fmla="*/ 2229 w 2229"/>
                      <a:gd name="T15" fmla="*/ 263 h 2229"/>
                      <a:gd name="T16" fmla="*/ 1966 w 2229"/>
                      <a:gd name="T17" fmla="*/ 0 h 2229"/>
                      <a:gd name="T18" fmla="*/ 672 w 2229"/>
                      <a:gd name="T19" fmla="*/ 1474 h 2229"/>
                      <a:gd name="T20" fmla="*/ 605 w 2229"/>
                      <a:gd name="T21" fmla="*/ 1284 h 2229"/>
                      <a:gd name="T22" fmla="*/ 318 w 2229"/>
                      <a:gd name="T23" fmla="*/ 1284 h 2229"/>
                      <a:gd name="T24" fmla="*/ 251 w 2229"/>
                      <a:gd name="T25" fmla="*/ 1474 h 2229"/>
                      <a:gd name="T26" fmla="*/ 121 w 2229"/>
                      <a:gd name="T27" fmla="*/ 1474 h 2229"/>
                      <a:gd name="T28" fmla="*/ 397 w 2229"/>
                      <a:gd name="T29" fmla="*/ 756 h 2229"/>
                      <a:gd name="T30" fmla="*/ 530 w 2229"/>
                      <a:gd name="T31" fmla="*/ 756 h 2229"/>
                      <a:gd name="T32" fmla="*/ 807 w 2229"/>
                      <a:gd name="T33" fmla="*/ 1474 h 2229"/>
                      <a:gd name="T34" fmla="*/ 672 w 2229"/>
                      <a:gd name="T35" fmla="*/ 1474 h 2229"/>
                      <a:gd name="T36" fmla="*/ 1192 w 2229"/>
                      <a:gd name="T37" fmla="*/ 1198 h 2229"/>
                      <a:gd name="T38" fmla="*/ 1001 w 2229"/>
                      <a:gd name="T39" fmla="*/ 1198 h 2229"/>
                      <a:gd name="T40" fmla="*/ 1001 w 2229"/>
                      <a:gd name="T41" fmla="*/ 1474 h 2229"/>
                      <a:gd name="T42" fmla="*/ 875 w 2229"/>
                      <a:gd name="T43" fmla="*/ 1474 h 2229"/>
                      <a:gd name="T44" fmla="*/ 875 w 2229"/>
                      <a:gd name="T45" fmla="*/ 756 h 2229"/>
                      <a:gd name="T46" fmla="*/ 1192 w 2229"/>
                      <a:gd name="T47" fmla="*/ 756 h 2229"/>
                      <a:gd name="T48" fmla="*/ 1437 w 2229"/>
                      <a:gd name="T49" fmla="*/ 978 h 2229"/>
                      <a:gd name="T50" fmla="*/ 1192 w 2229"/>
                      <a:gd name="T51" fmla="*/ 1198 h 2229"/>
                      <a:gd name="T52" fmla="*/ 1863 w 2229"/>
                      <a:gd name="T53" fmla="*/ 1198 h 2229"/>
                      <a:gd name="T54" fmla="*/ 1672 w 2229"/>
                      <a:gd name="T55" fmla="*/ 1198 h 2229"/>
                      <a:gd name="T56" fmla="*/ 1672 w 2229"/>
                      <a:gd name="T57" fmla="*/ 1474 h 2229"/>
                      <a:gd name="T58" fmla="*/ 1546 w 2229"/>
                      <a:gd name="T59" fmla="*/ 1474 h 2229"/>
                      <a:gd name="T60" fmla="*/ 1546 w 2229"/>
                      <a:gd name="T61" fmla="*/ 756 h 2229"/>
                      <a:gd name="T62" fmla="*/ 1863 w 2229"/>
                      <a:gd name="T63" fmla="*/ 756 h 2229"/>
                      <a:gd name="T64" fmla="*/ 2108 w 2229"/>
                      <a:gd name="T65" fmla="*/ 978 h 2229"/>
                      <a:gd name="T66" fmla="*/ 1863 w 2229"/>
                      <a:gd name="T67" fmla="*/ 1198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9" h="2229">
                        <a:moveTo>
                          <a:pt x="1966" y="0"/>
                        </a:moveTo>
                        <a:cubicBezTo>
                          <a:pt x="262" y="0"/>
                          <a:pt x="262" y="0"/>
                          <a:pt x="262" y="0"/>
                        </a:cubicBezTo>
                        <a:cubicBezTo>
                          <a:pt x="117" y="0"/>
                          <a:pt x="0" y="118"/>
                          <a:pt x="0" y="263"/>
                        </a:cubicBezTo>
                        <a:cubicBezTo>
                          <a:pt x="0" y="1967"/>
                          <a:pt x="0" y="1967"/>
                          <a:pt x="0" y="1967"/>
                        </a:cubicBezTo>
                        <a:cubicBezTo>
                          <a:pt x="0" y="2112"/>
                          <a:pt x="117" y="2229"/>
                          <a:pt x="262" y="2229"/>
                        </a:cubicBezTo>
                        <a:cubicBezTo>
                          <a:pt x="1966" y="2229"/>
                          <a:pt x="1966" y="2229"/>
                          <a:pt x="1966" y="2229"/>
                        </a:cubicBezTo>
                        <a:cubicBezTo>
                          <a:pt x="2111" y="2229"/>
                          <a:pt x="2229" y="2112"/>
                          <a:pt x="2229" y="1967"/>
                        </a:cubicBezTo>
                        <a:cubicBezTo>
                          <a:pt x="2229" y="263"/>
                          <a:pt x="2229" y="263"/>
                          <a:pt x="2229" y="263"/>
                        </a:cubicBezTo>
                        <a:cubicBezTo>
                          <a:pt x="2229" y="118"/>
                          <a:pt x="2111" y="0"/>
                          <a:pt x="1966" y="0"/>
                        </a:cubicBezTo>
                        <a:close/>
                        <a:moveTo>
                          <a:pt x="672" y="1474"/>
                        </a:moveTo>
                        <a:cubicBezTo>
                          <a:pt x="605" y="1284"/>
                          <a:pt x="605" y="1284"/>
                          <a:pt x="605" y="1284"/>
                        </a:cubicBezTo>
                        <a:cubicBezTo>
                          <a:pt x="318" y="1284"/>
                          <a:pt x="318" y="1284"/>
                          <a:pt x="318" y="1284"/>
                        </a:cubicBezTo>
                        <a:cubicBezTo>
                          <a:pt x="251" y="1474"/>
                          <a:pt x="251" y="1474"/>
                          <a:pt x="251" y="1474"/>
                        </a:cubicBezTo>
                        <a:cubicBezTo>
                          <a:pt x="121" y="1474"/>
                          <a:pt x="121" y="1474"/>
                          <a:pt x="121" y="1474"/>
                        </a:cubicBezTo>
                        <a:cubicBezTo>
                          <a:pt x="397" y="756"/>
                          <a:pt x="397" y="756"/>
                          <a:pt x="397" y="756"/>
                        </a:cubicBezTo>
                        <a:cubicBezTo>
                          <a:pt x="530" y="756"/>
                          <a:pt x="530" y="756"/>
                          <a:pt x="530" y="756"/>
                        </a:cubicBezTo>
                        <a:cubicBezTo>
                          <a:pt x="807" y="1474"/>
                          <a:pt x="807" y="1474"/>
                          <a:pt x="807" y="1474"/>
                        </a:cubicBezTo>
                        <a:lnTo>
                          <a:pt x="672" y="1474"/>
                        </a:lnTo>
                        <a:close/>
                        <a:moveTo>
                          <a:pt x="1192" y="1198"/>
                        </a:moveTo>
                        <a:cubicBezTo>
                          <a:pt x="1001" y="1198"/>
                          <a:pt x="1001" y="1198"/>
                          <a:pt x="1001" y="1198"/>
                        </a:cubicBezTo>
                        <a:cubicBezTo>
                          <a:pt x="1001" y="1474"/>
                          <a:pt x="1001" y="1474"/>
                          <a:pt x="1001" y="1474"/>
                        </a:cubicBezTo>
                        <a:cubicBezTo>
                          <a:pt x="875" y="1474"/>
                          <a:pt x="875" y="1474"/>
                          <a:pt x="875" y="1474"/>
                        </a:cubicBezTo>
                        <a:cubicBezTo>
                          <a:pt x="875" y="756"/>
                          <a:pt x="875" y="756"/>
                          <a:pt x="875" y="756"/>
                        </a:cubicBezTo>
                        <a:cubicBezTo>
                          <a:pt x="1192" y="756"/>
                          <a:pt x="1192" y="756"/>
                          <a:pt x="1192" y="756"/>
                        </a:cubicBezTo>
                        <a:cubicBezTo>
                          <a:pt x="1397" y="756"/>
                          <a:pt x="1437" y="888"/>
                          <a:pt x="1437" y="978"/>
                        </a:cubicBezTo>
                        <a:cubicBezTo>
                          <a:pt x="1437" y="1066"/>
                          <a:pt x="1397" y="1199"/>
                          <a:pt x="1192" y="1198"/>
                        </a:cubicBezTo>
                        <a:close/>
                        <a:moveTo>
                          <a:pt x="1863" y="1198"/>
                        </a:moveTo>
                        <a:cubicBezTo>
                          <a:pt x="1672" y="1198"/>
                          <a:pt x="1672" y="1198"/>
                          <a:pt x="1672" y="1198"/>
                        </a:cubicBezTo>
                        <a:cubicBezTo>
                          <a:pt x="1672" y="1474"/>
                          <a:pt x="1672" y="1474"/>
                          <a:pt x="1672" y="1474"/>
                        </a:cubicBezTo>
                        <a:cubicBezTo>
                          <a:pt x="1546" y="1474"/>
                          <a:pt x="1546" y="1474"/>
                          <a:pt x="1546" y="1474"/>
                        </a:cubicBezTo>
                        <a:cubicBezTo>
                          <a:pt x="1546" y="756"/>
                          <a:pt x="1546" y="756"/>
                          <a:pt x="1546" y="756"/>
                        </a:cubicBezTo>
                        <a:cubicBezTo>
                          <a:pt x="1863" y="756"/>
                          <a:pt x="1863" y="756"/>
                          <a:pt x="1863" y="756"/>
                        </a:cubicBezTo>
                        <a:cubicBezTo>
                          <a:pt x="2068" y="756"/>
                          <a:pt x="2108" y="888"/>
                          <a:pt x="2108" y="978"/>
                        </a:cubicBezTo>
                        <a:cubicBezTo>
                          <a:pt x="2108" y="1066"/>
                          <a:pt x="2068" y="1199"/>
                          <a:pt x="1863"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052"/>
                    <a:endParaRPr lang="en-US" dirty="0">
                      <a:solidFill>
                        <a:srgbClr val="676767"/>
                      </a:solidFill>
                      <a:latin typeface="Arial" panose="020B0604020202020204" pitchFamily="34" charset="0"/>
                      <a:cs typeface="Arial" panose="020B0604020202020204" pitchFamily="34" charset="0"/>
                    </a:endParaRPr>
                  </a:p>
                </p:txBody>
              </p:sp>
            </p:grpSp>
          </p:grpSp>
        </p:grpSp>
      </p:grpSp>
      <p:grpSp>
        <p:nvGrpSpPr>
          <p:cNvPr id="90" name="Group 89"/>
          <p:cNvGrpSpPr/>
          <p:nvPr/>
        </p:nvGrpSpPr>
        <p:grpSpPr>
          <a:xfrm>
            <a:off x="425205" y="1139623"/>
            <a:ext cx="8265955" cy="523508"/>
            <a:chOff x="623632" y="5214115"/>
            <a:chExt cx="11021273" cy="698011"/>
          </a:xfrm>
        </p:grpSpPr>
        <p:sp>
          <p:nvSpPr>
            <p:cNvPr id="91" name="Left-Right Arrow 90"/>
            <p:cNvSpPr/>
            <p:nvPr/>
          </p:nvSpPr>
          <p:spPr>
            <a:xfrm>
              <a:off x="623632" y="5318565"/>
              <a:ext cx="11021273" cy="509946"/>
            </a:xfrm>
            <a:prstGeom prst="leftRightArrow">
              <a:avLst>
                <a:gd name="adj1" fmla="val 95552"/>
                <a:gd name="adj2" fmla="val 27765"/>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612">
                <a:lnSpc>
                  <a:spcPct val="90000"/>
                </a:lnSpc>
              </a:pPr>
              <a:endParaRPr lang="en-US" sz="1100" dirty="0">
                <a:solidFill>
                  <a:srgbClr val="E7E6E6"/>
                </a:solidFill>
                <a:latin typeface="Arial" panose="020B0604020202020204" pitchFamily="34" charset="0"/>
                <a:ea typeface="Apple LiGothic Medium"/>
                <a:cs typeface="Arial" panose="020B0604020202020204" pitchFamily="34" charset="0"/>
              </a:endParaRPr>
            </a:p>
          </p:txBody>
        </p:sp>
        <p:sp>
          <p:nvSpPr>
            <p:cNvPr id="92" name="Rectangle 91"/>
            <p:cNvSpPr/>
            <p:nvPr/>
          </p:nvSpPr>
          <p:spPr>
            <a:xfrm>
              <a:off x="3992613" y="5214115"/>
              <a:ext cx="1747987" cy="686672"/>
            </a:xfrm>
            <a:prstGeom prst="rect">
              <a:avLst/>
            </a:prstGeom>
            <a:noFill/>
            <a:effectLst/>
          </p:spPr>
          <p:txBody>
            <a:bodyPr wrap="square" lIns="68579" tIns="34289" rIns="45720" bIns="34289" anchor="ctr">
              <a:noAutofit/>
            </a:bodyPr>
            <a:lstStyle/>
            <a:p>
              <a:pPr algn="r" defTabSz="685612">
                <a:lnSpc>
                  <a:spcPct val="90000"/>
                </a:lnSpc>
              </a:pPr>
              <a:r>
                <a:rPr lang="en-US" sz="1700" dirty="0">
                  <a:ln w="1905"/>
                  <a:solidFill>
                    <a:schemeClr val="bg1"/>
                  </a:solidFill>
                  <a:latin typeface="Arial" panose="020B0604020202020204" pitchFamily="34" charset="0"/>
                  <a:cs typeface="Arial" panose="020B0604020202020204" pitchFamily="34" charset="0"/>
                </a:rPr>
                <a:t>Data</a:t>
              </a:r>
            </a:p>
          </p:txBody>
        </p:sp>
        <p:sp>
          <p:nvSpPr>
            <p:cNvPr id="94" name="Rectangle 93"/>
            <p:cNvSpPr/>
            <p:nvPr/>
          </p:nvSpPr>
          <p:spPr>
            <a:xfrm>
              <a:off x="6657227" y="5225454"/>
              <a:ext cx="1747987" cy="686672"/>
            </a:xfrm>
            <a:prstGeom prst="rect">
              <a:avLst/>
            </a:prstGeom>
            <a:noFill/>
            <a:effectLst/>
          </p:spPr>
          <p:txBody>
            <a:bodyPr wrap="square" lIns="68579" tIns="34289" rIns="45720" bIns="34289" anchor="ctr">
              <a:noAutofit/>
            </a:bodyPr>
            <a:lstStyle/>
            <a:p>
              <a:pPr defTabSz="685612">
                <a:lnSpc>
                  <a:spcPct val="90000"/>
                </a:lnSpc>
              </a:pPr>
              <a:r>
                <a:rPr lang="en-US" sz="1700" dirty="0">
                  <a:ln w="1905"/>
                  <a:solidFill>
                    <a:schemeClr val="bg1"/>
                  </a:solidFill>
                  <a:latin typeface="Arial" panose="020B0604020202020204" pitchFamily="34" charset="0"/>
                  <a:cs typeface="Arial" panose="020B0604020202020204" pitchFamily="34" charset="0"/>
                </a:rPr>
                <a:t>Everywhere</a:t>
              </a:r>
            </a:p>
          </p:txBody>
        </p:sp>
      </p:grpSp>
      <p:grpSp>
        <p:nvGrpSpPr>
          <p:cNvPr id="88" name="Group 87"/>
          <p:cNvGrpSpPr>
            <a:grpSpLocks noChangeAspect="1"/>
          </p:cNvGrpSpPr>
          <p:nvPr/>
        </p:nvGrpSpPr>
        <p:grpSpPr>
          <a:xfrm>
            <a:off x="4286020" y="1091262"/>
            <a:ext cx="640080" cy="640080"/>
            <a:chOff x="3085212" y="2027046"/>
            <a:chExt cx="822960" cy="822960"/>
          </a:xfrm>
        </p:grpSpPr>
        <p:sp>
          <p:nvSpPr>
            <p:cNvPr id="89" name="Oval 88"/>
            <p:cNvSpPr>
              <a:spLocks noChangeAspect="1"/>
            </p:cNvSpPr>
            <p:nvPr/>
          </p:nvSpPr>
          <p:spPr>
            <a:xfrm>
              <a:off x="3085212" y="2027046"/>
              <a:ext cx="822960" cy="82296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6" name="Freeform 95"/>
            <p:cNvSpPr>
              <a:spLocks noChangeAspect="1" noEditPoints="1"/>
            </p:cNvSpPr>
            <p:nvPr/>
          </p:nvSpPr>
          <p:spPr bwMode="auto">
            <a:xfrm>
              <a:off x="3268092" y="2231040"/>
              <a:ext cx="457200" cy="414972"/>
            </a:xfrm>
            <a:custGeom>
              <a:avLst/>
              <a:gdLst>
                <a:gd name="T0" fmla="*/ 28 w 399"/>
                <a:gd name="T1" fmla="*/ 1 h 362"/>
                <a:gd name="T2" fmla="*/ 33 w 399"/>
                <a:gd name="T3" fmla="*/ 69 h 362"/>
                <a:gd name="T4" fmla="*/ 21 w 399"/>
                <a:gd name="T5" fmla="*/ 15 h 362"/>
                <a:gd name="T6" fmla="*/ 6 w 399"/>
                <a:gd name="T7" fmla="*/ 13 h 362"/>
                <a:gd name="T8" fmla="*/ 83 w 399"/>
                <a:gd name="T9" fmla="*/ 70 h 362"/>
                <a:gd name="T10" fmla="*/ 93 w 399"/>
                <a:gd name="T11" fmla="*/ 35 h 362"/>
                <a:gd name="T12" fmla="*/ 128 w 399"/>
                <a:gd name="T13" fmla="*/ 20 h 362"/>
                <a:gd name="T14" fmla="*/ 137 w 399"/>
                <a:gd name="T15" fmla="*/ 55 h 362"/>
                <a:gd name="T16" fmla="*/ 144 w 399"/>
                <a:gd name="T17" fmla="*/ 1 h 362"/>
                <a:gd name="T18" fmla="*/ 123 w 399"/>
                <a:gd name="T19" fmla="*/ 18 h 362"/>
                <a:gd name="T20" fmla="*/ 195 w 399"/>
                <a:gd name="T21" fmla="*/ 15 h 362"/>
                <a:gd name="T22" fmla="*/ 211 w 399"/>
                <a:gd name="T23" fmla="*/ 5 h 362"/>
                <a:gd name="T24" fmla="*/ 183 w 399"/>
                <a:gd name="T25" fmla="*/ 8 h 362"/>
                <a:gd name="T26" fmla="*/ 267 w 399"/>
                <a:gd name="T27" fmla="*/ 25 h 362"/>
                <a:gd name="T28" fmla="*/ 249 w 399"/>
                <a:gd name="T29" fmla="*/ 21 h 362"/>
                <a:gd name="T30" fmla="*/ 399 w 399"/>
                <a:gd name="T31" fmla="*/ 35 h 362"/>
                <a:gd name="T32" fmla="*/ 374 w 399"/>
                <a:gd name="T33" fmla="*/ 58 h 362"/>
                <a:gd name="T34" fmla="*/ 7 w 399"/>
                <a:gd name="T35" fmla="*/ 143 h 362"/>
                <a:gd name="T36" fmla="*/ 21 w 399"/>
                <a:gd name="T37" fmla="*/ 145 h 362"/>
                <a:gd name="T38" fmla="*/ 37 w 399"/>
                <a:gd name="T39" fmla="*/ 191 h 362"/>
                <a:gd name="T40" fmla="*/ 20 w 399"/>
                <a:gd name="T41" fmla="*/ 128 h 362"/>
                <a:gd name="T42" fmla="*/ 83 w 399"/>
                <a:gd name="T43" fmla="*/ 196 h 362"/>
                <a:gd name="T44" fmla="*/ 74 w 399"/>
                <a:gd name="T45" fmla="*/ 161 h 362"/>
                <a:gd name="T46" fmla="*/ 94 w 399"/>
                <a:gd name="T47" fmla="*/ 128 h 362"/>
                <a:gd name="T48" fmla="*/ 165 w 399"/>
                <a:gd name="T49" fmla="*/ 178 h 362"/>
                <a:gd name="T50" fmla="*/ 207 w 399"/>
                <a:gd name="T51" fmla="*/ 127 h 362"/>
                <a:gd name="T52" fmla="*/ 180 w 399"/>
                <a:gd name="T53" fmla="*/ 139 h 362"/>
                <a:gd name="T54" fmla="*/ 195 w 399"/>
                <a:gd name="T55" fmla="*/ 141 h 362"/>
                <a:gd name="T56" fmla="*/ 207 w 399"/>
                <a:gd name="T57" fmla="*/ 195 h 362"/>
                <a:gd name="T58" fmla="*/ 283 w 399"/>
                <a:gd name="T59" fmla="*/ 160 h 362"/>
                <a:gd name="T60" fmla="*/ 283 w 399"/>
                <a:gd name="T61" fmla="*/ 160 h 362"/>
                <a:gd name="T62" fmla="*/ 258 w 399"/>
                <a:gd name="T63" fmla="*/ 184 h 362"/>
                <a:gd name="T64" fmla="*/ 366 w 399"/>
                <a:gd name="T65" fmla="*/ 144 h 362"/>
                <a:gd name="T66" fmla="*/ 366 w 399"/>
                <a:gd name="T67" fmla="*/ 176 h 362"/>
                <a:gd name="T68" fmla="*/ 374 w 399"/>
                <a:gd name="T69" fmla="*/ 125 h 362"/>
                <a:gd name="T70" fmla="*/ 26 w 399"/>
                <a:gd name="T71" fmla="*/ 251 h 362"/>
                <a:gd name="T72" fmla="*/ 16 w 399"/>
                <a:gd name="T73" fmla="*/ 286 h 362"/>
                <a:gd name="T74" fmla="*/ 141 w 399"/>
                <a:gd name="T75" fmla="*/ 320 h 362"/>
                <a:gd name="T76" fmla="*/ 137 w 399"/>
                <a:gd name="T77" fmla="*/ 311 h 362"/>
                <a:gd name="T78" fmla="*/ 174 w 399"/>
                <a:gd name="T79" fmla="*/ 285 h 362"/>
                <a:gd name="T80" fmla="*/ 209 w 399"/>
                <a:gd name="T81" fmla="*/ 295 h 362"/>
                <a:gd name="T82" fmla="*/ 265 w 399"/>
                <a:gd name="T83" fmla="*/ 320 h 362"/>
                <a:gd name="T84" fmla="*/ 253 w 399"/>
                <a:gd name="T85" fmla="*/ 316 h 362"/>
                <a:gd name="T86" fmla="*/ 311 w 399"/>
                <a:gd name="T87" fmla="*/ 316 h 362"/>
                <a:gd name="T88" fmla="*/ 327 w 399"/>
                <a:gd name="T89" fmla="*/ 256 h 362"/>
                <a:gd name="T90" fmla="*/ 373 w 399"/>
                <a:gd name="T91" fmla="*/ 321 h 362"/>
                <a:gd name="T92" fmla="*/ 383 w 399"/>
                <a:gd name="T93" fmla="*/ 286 h 362"/>
                <a:gd name="T94" fmla="*/ 383 w 399"/>
                <a:gd name="T95" fmla="*/ 286 h 362"/>
                <a:gd name="T96" fmla="*/ 71 w 399"/>
                <a:gd name="T97" fmla="*/ 354 h 362"/>
                <a:gd name="T98" fmla="*/ 125 w 399"/>
                <a:gd name="T99" fmla="*/ 223 h 362"/>
                <a:gd name="T100" fmla="*/ 315 w 399"/>
                <a:gd name="T101" fmla="*/ 245 h 362"/>
                <a:gd name="T102" fmla="*/ 170 w 399"/>
                <a:gd name="T103" fmla="*/ 100 h 362"/>
                <a:gd name="T104" fmla="*/ 312 w 399"/>
                <a:gd name="T105" fmla="*/ 158 h 362"/>
                <a:gd name="T106" fmla="*/ 311 w 399"/>
                <a:gd name="T107" fmla="*/ 15 h 362"/>
                <a:gd name="T108" fmla="*/ 327 w 399"/>
                <a:gd name="T109" fmla="*/ 61 h 362"/>
                <a:gd name="T110" fmla="*/ 310 w 399"/>
                <a:gd name="T111" fmla="*/ 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9" h="362">
                  <a:moveTo>
                    <a:pt x="6" y="13"/>
                  </a:moveTo>
                  <a:cubicBezTo>
                    <a:pt x="6" y="11"/>
                    <a:pt x="7" y="9"/>
                    <a:pt x="9" y="8"/>
                  </a:cubicBezTo>
                  <a:cubicBezTo>
                    <a:pt x="20" y="3"/>
                    <a:pt x="20" y="3"/>
                    <a:pt x="20" y="3"/>
                  </a:cubicBezTo>
                  <a:cubicBezTo>
                    <a:pt x="22" y="2"/>
                    <a:pt x="25" y="1"/>
                    <a:pt x="28" y="1"/>
                  </a:cubicBezTo>
                  <a:cubicBezTo>
                    <a:pt x="33" y="1"/>
                    <a:pt x="33" y="1"/>
                    <a:pt x="33" y="1"/>
                  </a:cubicBezTo>
                  <a:cubicBezTo>
                    <a:pt x="35" y="1"/>
                    <a:pt x="37" y="3"/>
                    <a:pt x="37" y="5"/>
                  </a:cubicBezTo>
                  <a:cubicBezTo>
                    <a:pt x="37" y="65"/>
                    <a:pt x="37" y="65"/>
                    <a:pt x="37" y="65"/>
                  </a:cubicBezTo>
                  <a:cubicBezTo>
                    <a:pt x="37" y="67"/>
                    <a:pt x="35" y="69"/>
                    <a:pt x="33" y="69"/>
                  </a:cubicBezTo>
                  <a:cubicBezTo>
                    <a:pt x="25" y="69"/>
                    <a:pt x="25" y="69"/>
                    <a:pt x="25" y="69"/>
                  </a:cubicBezTo>
                  <a:cubicBezTo>
                    <a:pt x="23" y="69"/>
                    <a:pt x="21" y="67"/>
                    <a:pt x="21" y="65"/>
                  </a:cubicBezTo>
                  <a:cubicBezTo>
                    <a:pt x="21" y="19"/>
                    <a:pt x="21" y="19"/>
                    <a:pt x="21" y="19"/>
                  </a:cubicBezTo>
                  <a:cubicBezTo>
                    <a:pt x="21" y="17"/>
                    <a:pt x="21" y="15"/>
                    <a:pt x="21" y="15"/>
                  </a:cubicBezTo>
                  <a:cubicBezTo>
                    <a:pt x="21" y="15"/>
                    <a:pt x="19" y="16"/>
                    <a:pt x="18" y="17"/>
                  </a:cubicBezTo>
                  <a:cubicBezTo>
                    <a:pt x="12" y="20"/>
                    <a:pt x="12" y="20"/>
                    <a:pt x="12" y="20"/>
                  </a:cubicBezTo>
                  <a:cubicBezTo>
                    <a:pt x="10" y="21"/>
                    <a:pt x="8" y="20"/>
                    <a:pt x="7" y="18"/>
                  </a:cubicBezTo>
                  <a:lnTo>
                    <a:pt x="6" y="13"/>
                  </a:lnTo>
                  <a:close/>
                  <a:moveTo>
                    <a:pt x="58" y="35"/>
                  </a:moveTo>
                  <a:cubicBezTo>
                    <a:pt x="58" y="16"/>
                    <a:pt x="66" y="0"/>
                    <a:pt x="84" y="0"/>
                  </a:cubicBezTo>
                  <a:cubicBezTo>
                    <a:pt x="102" y="0"/>
                    <a:pt x="109" y="16"/>
                    <a:pt x="109" y="35"/>
                  </a:cubicBezTo>
                  <a:cubicBezTo>
                    <a:pt x="109" y="56"/>
                    <a:pt x="101" y="70"/>
                    <a:pt x="83" y="70"/>
                  </a:cubicBezTo>
                  <a:cubicBezTo>
                    <a:pt x="66" y="70"/>
                    <a:pt x="58" y="55"/>
                    <a:pt x="58" y="35"/>
                  </a:cubicBezTo>
                  <a:close/>
                  <a:moveTo>
                    <a:pt x="74" y="35"/>
                  </a:moveTo>
                  <a:cubicBezTo>
                    <a:pt x="74" y="51"/>
                    <a:pt x="78" y="58"/>
                    <a:pt x="84" y="58"/>
                  </a:cubicBezTo>
                  <a:cubicBezTo>
                    <a:pt x="90" y="58"/>
                    <a:pt x="93" y="51"/>
                    <a:pt x="93" y="35"/>
                  </a:cubicBezTo>
                  <a:cubicBezTo>
                    <a:pt x="93" y="20"/>
                    <a:pt x="90" y="12"/>
                    <a:pt x="84" y="12"/>
                  </a:cubicBezTo>
                  <a:cubicBezTo>
                    <a:pt x="78" y="12"/>
                    <a:pt x="74" y="20"/>
                    <a:pt x="74" y="35"/>
                  </a:cubicBezTo>
                  <a:close/>
                  <a:moveTo>
                    <a:pt x="123" y="18"/>
                  </a:moveTo>
                  <a:cubicBezTo>
                    <a:pt x="124" y="20"/>
                    <a:pt x="126" y="21"/>
                    <a:pt x="128" y="20"/>
                  </a:cubicBezTo>
                  <a:cubicBezTo>
                    <a:pt x="134" y="17"/>
                    <a:pt x="134" y="17"/>
                    <a:pt x="134" y="17"/>
                  </a:cubicBezTo>
                  <a:cubicBezTo>
                    <a:pt x="135" y="16"/>
                    <a:pt x="137" y="15"/>
                    <a:pt x="137" y="15"/>
                  </a:cubicBezTo>
                  <a:cubicBezTo>
                    <a:pt x="137" y="15"/>
                    <a:pt x="137" y="17"/>
                    <a:pt x="137" y="19"/>
                  </a:cubicBezTo>
                  <a:cubicBezTo>
                    <a:pt x="137" y="55"/>
                    <a:pt x="137" y="55"/>
                    <a:pt x="137" y="55"/>
                  </a:cubicBezTo>
                  <a:cubicBezTo>
                    <a:pt x="142" y="50"/>
                    <a:pt x="147" y="46"/>
                    <a:pt x="153" y="43"/>
                  </a:cubicBezTo>
                  <a:cubicBezTo>
                    <a:pt x="153" y="5"/>
                    <a:pt x="153" y="5"/>
                    <a:pt x="153" y="5"/>
                  </a:cubicBezTo>
                  <a:cubicBezTo>
                    <a:pt x="153" y="3"/>
                    <a:pt x="151" y="1"/>
                    <a:pt x="149" y="1"/>
                  </a:cubicBezTo>
                  <a:cubicBezTo>
                    <a:pt x="144" y="1"/>
                    <a:pt x="144" y="1"/>
                    <a:pt x="144" y="1"/>
                  </a:cubicBezTo>
                  <a:cubicBezTo>
                    <a:pt x="141" y="1"/>
                    <a:pt x="138" y="2"/>
                    <a:pt x="136" y="3"/>
                  </a:cubicBezTo>
                  <a:cubicBezTo>
                    <a:pt x="125" y="8"/>
                    <a:pt x="125" y="8"/>
                    <a:pt x="125" y="8"/>
                  </a:cubicBezTo>
                  <a:cubicBezTo>
                    <a:pt x="123" y="9"/>
                    <a:pt x="122" y="11"/>
                    <a:pt x="122" y="13"/>
                  </a:cubicBezTo>
                  <a:lnTo>
                    <a:pt x="123" y="18"/>
                  </a:lnTo>
                  <a:close/>
                  <a:moveTo>
                    <a:pt x="181" y="18"/>
                  </a:moveTo>
                  <a:cubicBezTo>
                    <a:pt x="182" y="20"/>
                    <a:pt x="184" y="21"/>
                    <a:pt x="186" y="20"/>
                  </a:cubicBezTo>
                  <a:cubicBezTo>
                    <a:pt x="192" y="17"/>
                    <a:pt x="192" y="17"/>
                    <a:pt x="192" y="17"/>
                  </a:cubicBezTo>
                  <a:cubicBezTo>
                    <a:pt x="194" y="16"/>
                    <a:pt x="195" y="15"/>
                    <a:pt x="195" y="15"/>
                  </a:cubicBezTo>
                  <a:cubicBezTo>
                    <a:pt x="195" y="15"/>
                    <a:pt x="195" y="17"/>
                    <a:pt x="195" y="19"/>
                  </a:cubicBezTo>
                  <a:cubicBezTo>
                    <a:pt x="195" y="24"/>
                    <a:pt x="195" y="24"/>
                    <a:pt x="195" y="24"/>
                  </a:cubicBezTo>
                  <a:cubicBezTo>
                    <a:pt x="200" y="23"/>
                    <a:pt x="206" y="22"/>
                    <a:pt x="211" y="21"/>
                  </a:cubicBezTo>
                  <a:cubicBezTo>
                    <a:pt x="211" y="5"/>
                    <a:pt x="211" y="5"/>
                    <a:pt x="211" y="5"/>
                  </a:cubicBezTo>
                  <a:cubicBezTo>
                    <a:pt x="211" y="3"/>
                    <a:pt x="209" y="1"/>
                    <a:pt x="207" y="1"/>
                  </a:cubicBezTo>
                  <a:cubicBezTo>
                    <a:pt x="202" y="1"/>
                    <a:pt x="202" y="1"/>
                    <a:pt x="202" y="1"/>
                  </a:cubicBezTo>
                  <a:cubicBezTo>
                    <a:pt x="199" y="1"/>
                    <a:pt x="196" y="2"/>
                    <a:pt x="194" y="3"/>
                  </a:cubicBezTo>
                  <a:cubicBezTo>
                    <a:pt x="183" y="8"/>
                    <a:pt x="183" y="8"/>
                    <a:pt x="183" y="8"/>
                  </a:cubicBezTo>
                  <a:cubicBezTo>
                    <a:pt x="181" y="9"/>
                    <a:pt x="180" y="11"/>
                    <a:pt x="180" y="13"/>
                  </a:cubicBezTo>
                  <a:lnTo>
                    <a:pt x="181" y="18"/>
                  </a:lnTo>
                  <a:close/>
                  <a:moveTo>
                    <a:pt x="258" y="12"/>
                  </a:moveTo>
                  <a:cubicBezTo>
                    <a:pt x="263" y="12"/>
                    <a:pt x="266" y="17"/>
                    <a:pt x="267" y="25"/>
                  </a:cubicBezTo>
                  <a:cubicBezTo>
                    <a:pt x="272" y="27"/>
                    <a:pt x="278" y="29"/>
                    <a:pt x="283" y="31"/>
                  </a:cubicBezTo>
                  <a:cubicBezTo>
                    <a:pt x="282" y="14"/>
                    <a:pt x="275" y="0"/>
                    <a:pt x="258" y="0"/>
                  </a:cubicBezTo>
                  <a:cubicBezTo>
                    <a:pt x="245" y="0"/>
                    <a:pt x="237" y="8"/>
                    <a:pt x="234" y="20"/>
                  </a:cubicBezTo>
                  <a:cubicBezTo>
                    <a:pt x="239" y="20"/>
                    <a:pt x="244" y="21"/>
                    <a:pt x="249" y="21"/>
                  </a:cubicBezTo>
                  <a:cubicBezTo>
                    <a:pt x="251" y="15"/>
                    <a:pt x="254" y="12"/>
                    <a:pt x="258" y="12"/>
                  </a:cubicBezTo>
                  <a:close/>
                  <a:moveTo>
                    <a:pt x="348" y="35"/>
                  </a:moveTo>
                  <a:cubicBezTo>
                    <a:pt x="348" y="16"/>
                    <a:pt x="356" y="0"/>
                    <a:pt x="374" y="0"/>
                  </a:cubicBezTo>
                  <a:cubicBezTo>
                    <a:pt x="392" y="0"/>
                    <a:pt x="399" y="16"/>
                    <a:pt x="399" y="35"/>
                  </a:cubicBezTo>
                  <a:cubicBezTo>
                    <a:pt x="399" y="56"/>
                    <a:pt x="391" y="70"/>
                    <a:pt x="373" y="70"/>
                  </a:cubicBezTo>
                  <a:cubicBezTo>
                    <a:pt x="356" y="70"/>
                    <a:pt x="348" y="55"/>
                    <a:pt x="348" y="35"/>
                  </a:cubicBezTo>
                  <a:close/>
                  <a:moveTo>
                    <a:pt x="364" y="35"/>
                  </a:moveTo>
                  <a:cubicBezTo>
                    <a:pt x="364" y="51"/>
                    <a:pt x="368" y="58"/>
                    <a:pt x="374" y="58"/>
                  </a:cubicBezTo>
                  <a:cubicBezTo>
                    <a:pt x="380" y="58"/>
                    <a:pt x="383" y="51"/>
                    <a:pt x="383" y="35"/>
                  </a:cubicBezTo>
                  <a:cubicBezTo>
                    <a:pt x="383" y="20"/>
                    <a:pt x="380" y="12"/>
                    <a:pt x="374" y="12"/>
                  </a:cubicBezTo>
                  <a:cubicBezTo>
                    <a:pt x="368" y="12"/>
                    <a:pt x="364" y="20"/>
                    <a:pt x="364" y="35"/>
                  </a:cubicBezTo>
                  <a:close/>
                  <a:moveTo>
                    <a:pt x="7" y="143"/>
                  </a:moveTo>
                  <a:cubicBezTo>
                    <a:pt x="8" y="145"/>
                    <a:pt x="10" y="146"/>
                    <a:pt x="12" y="145"/>
                  </a:cubicBezTo>
                  <a:cubicBezTo>
                    <a:pt x="18" y="142"/>
                    <a:pt x="18" y="142"/>
                    <a:pt x="18" y="142"/>
                  </a:cubicBezTo>
                  <a:cubicBezTo>
                    <a:pt x="19" y="142"/>
                    <a:pt x="21" y="141"/>
                    <a:pt x="21" y="141"/>
                  </a:cubicBezTo>
                  <a:cubicBezTo>
                    <a:pt x="21" y="141"/>
                    <a:pt x="21" y="143"/>
                    <a:pt x="21" y="145"/>
                  </a:cubicBezTo>
                  <a:cubicBezTo>
                    <a:pt x="21" y="191"/>
                    <a:pt x="21" y="191"/>
                    <a:pt x="21" y="191"/>
                  </a:cubicBezTo>
                  <a:cubicBezTo>
                    <a:pt x="21" y="193"/>
                    <a:pt x="23" y="195"/>
                    <a:pt x="25" y="195"/>
                  </a:cubicBezTo>
                  <a:cubicBezTo>
                    <a:pt x="33" y="195"/>
                    <a:pt x="33" y="195"/>
                    <a:pt x="33" y="195"/>
                  </a:cubicBezTo>
                  <a:cubicBezTo>
                    <a:pt x="35" y="195"/>
                    <a:pt x="37" y="193"/>
                    <a:pt x="37" y="191"/>
                  </a:cubicBezTo>
                  <a:cubicBezTo>
                    <a:pt x="37" y="131"/>
                    <a:pt x="37" y="131"/>
                    <a:pt x="37" y="131"/>
                  </a:cubicBezTo>
                  <a:cubicBezTo>
                    <a:pt x="37" y="128"/>
                    <a:pt x="35" y="127"/>
                    <a:pt x="33" y="127"/>
                  </a:cubicBezTo>
                  <a:cubicBezTo>
                    <a:pt x="28" y="127"/>
                    <a:pt x="28" y="127"/>
                    <a:pt x="28" y="127"/>
                  </a:cubicBezTo>
                  <a:cubicBezTo>
                    <a:pt x="25" y="127"/>
                    <a:pt x="22" y="127"/>
                    <a:pt x="20" y="128"/>
                  </a:cubicBezTo>
                  <a:cubicBezTo>
                    <a:pt x="9" y="133"/>
                    <a:pt x="9" y="133"/>
                    <a:pt x="9" y="133"/>
                  </a:cubicBezTo>
                  <a:cubicBezTo>
                    <a:pt x="7" y="134"/>
                    <a:pt x="6" y="137"/>
                    <a:pt x="6" y="139"/>
                  </a:cubicBezTo>
                  <a:lnTo>
                    <a:pt x="7" y="143"/>
                  </a:lnTo>
                  <a:close/>
                  <a:moveTo>
                    <a:pt x="83" y="196"/>
                  </a:moveTo>
                  <a:cubicBezTo>
                    <a:pt x="88" y="196"/>
                    <a:pt x="92" y="195"/>
                    <a:pt x="95" y="193"/>
                  </a:cubicBezTo>
                  <a:cubicBezTo>
                    <a:pt x="94" y="187"/>
                    <a:pt x="92" y="181"/>
                    <a:pt x="92" y="175"/>
                  </a:cubicBezTo>
                  <a:cubicBezTo>
                    <a:pt x="90" y="181"/>
                    <a:pt x="88" y="184"/>
                    <a:pt x="84" y="184"/>
                  </a:cubicBezTo>
                  <a:cubicBezTo>
                    <a:pt x="78" y="184"/>
                    <a:pt x="74" y="176"/>
                    <a:pt x="74" y="161"/>
                  </a:cubicBezTo>
                  <a:cubicBezTo>
                    <a:pt x="74" y="145"/>
                    <a:pt x="78" y="138"/>
                    <a:pt x="84" y="138"/>
                  </a:cubicBezTo>
                  <a:cubicBezTo>
                    <a:pt x="87" y="138"/>
                    <a:pt x="90" y="140"/>
                    <a:pt x="91" y="144"/>
                  </a:cubicBezTo>
                  <a:cubicBezTo>
                    <a:pt x="91" y="144"/>
                    <a:pt x="91" y="144"/>
                    <a:pt x="91" y="143"/>
                  </a:cubicBezTo>
                  <a:cubicBezTo>
                    <a:pt x="92" y="138"/>
                    <a:pt x="93" y="133"/>
                    <a:pt x="94" y="128"/>
                  </a:cubicBezTo>
                  <a:cubicBezTo>
                    <a:pt x="91" y="126"/>
                    <a:pt x="88" y="125"/>
                    <a:pt x="84" y="125"/>
                  </a:cubicBezTo>
                  <a:cubicBezTo>
                    <a:pt x="66" y="125"/>
                    <a:pt x="58" y="141"/>
                    <a:pt x="58" y="161"/>
                  </a:cubicBezTo>
                  <a:cubicBezTo>
                    <a:pt x="58" y="180"/>
                    <a:pt x="66" y="196"/>
                    <a:pt x="83" y="196"/>
                  </a:cubicBezTo>
                  <a:close/>
                  <a:moveTo>
                    <a:pt x="165" y="178"/>
                  </a:moveTo>
                  <a:cubicBezTo>
                    <a:pt x="166" y="173"/>
                    <a:pt x="167" y="167"/>
                    <a:pt x="167" y="160"/>
                  </a:cubicBezTo>
                  <a:cubicBezTo>
                    <a:pt x="167" y="153"/>
                    <a:pt x="166" y="147"/>
                    <a:pt x="164" y="141"/>
                  </a:cubicBezTo>
                  <a:cubicBezTo>
                    <a:pt x="161" y="153"/>
                    <a:pt x="161" y="166"/>
                    <a:pt x="165" y="178"/>
                  </a:cubicBezTo>
                  <a:close/>
                  <a:moveTo>
                    <a:pt x="207" y="127"/>
                  </a:moveTo>
                  <a:cubicBezTo>
                    <a:pt x="202" y="127"/>
                    <a:pt x="202" y="127"/>
                    <a:pt x="202" y="127"/>
                  </a:cubicBezTo>
                  <a:cubicBezTo>
                    <a:pt x="199" y="127"/>
                    <a:pt x="196" y="127"/>
                    <a:pt x="194" y="128"/>
                  </a:cubicBezTo>
                  <a:cubicBezTo>
                    <a:pt x="183" y="133"/>
                    <a:pt x="183" y="133"/>
                    <a:pt x="183" y="133"/>
                  </a:cubicBezTo>
                  <a:cubicBezTo>
                    <a:pt x="181" y="134"/>
                    <a:pt x="180" y="137"/>
                    <a:pt x="180" y="139"/>
                  </a:cubicBezTo>
                  <a:cubicBezTo>
                    <a:pt x="181" y="143"/>
                    <a:pt x="181" y="143"/>
                    <a:pt x="181" y="143"/>
                  </a:cubicBezTo>
                  <a:cubicBezTo>
                    <a:pt x="182" y="145"/>
                    <a:pt x="184" y="146"/>
                    <a:pt x="186" y="145"/>
                  </a:cubicBezTo>
                  <a:cubicBezTo>
                    <a:pt x="192" y="142"/>
                    <a:pt x="192" y="142"/>
                    <a:pt x="192" y="142"/>
                  </a:cubicBezTo>
                  <a:cubicBezTo>
                    <a:pt x="194" y="142"/>
                    <a:pt x="195" y="141"/>
                    <a:pt x="195" y="141"/>
                  </a:cubicBezTo>
                  <a:cubicBezTo>
                    <a:pt x="195" y="141"/>
                    <a:pt x="195" y="143"/>
                    <a:pt x="195" y="145"/>
                  </a:cubicBezTo>
                  <a:cubicBezTo>
                    <a:pt x="195" y="191"/>
                    <a:pt x="195" y="191"/>
                    <a:pt x="195" y="191"/>
                  </a:cubicBezTo>
                  <a:cubicBezTo>
                    <a:pt x="195" y="193"/>
                    <a:pt x="197" y="195"/>
                    <a:pt x="199" y="195"/>
                  </a:cubicBezTo>
                  <a:cubicBezTo>
                    <a:pt x="207" y="195"/>
                    <a:pt x="207" y="195"/>
                    <a:pt x="207" y="195"/>
                  </a:cubicBezTo>
                  <a:cubicBezTo>
                    <a:pt x="209" y="195"/>
                    <a:pt x="211" y="193"/>
                    <a:pt x="211" y="191"/>
                  </a:cubicBezTo>
                  <a:cubicBezTo>
                    <a:pt x="211" y="131"/>
                    <a:pt x="211" y="131"/>
                    <a:pt x="211" y="131"/>
                  </a:cubicBezTo>
                  <a:cubicBezTo>
                    <a:pt x="211" y="128"/>
                    <a:pt x="209" y="127"/>
                    <a:pt x="207" y="127"/>
                  </a:cubicBezTo>
                  <a:close/>
                  <a:moveTo>
                    <a:pt x="283" y="160"/>
                  </a:moveTo>
                  <a:cubicBezTo>
                    <a:pt x="283" y="181"/>
                    <a:pt x="275" y="196"/>
                    <a:pt x="257" y="196"/>
                  </a:cubicBezTo>
                  <a:cubicBezTo>
                    <a:pt x="240" y="196"/>
                    <a:pt x="232" y="180"/>
                    <a:pt x="232" y="161"/>
                  </a:cubicBezTo>
                  <a:cubicBezTo>
                    <a:pt x="232" y="141"/>
                    <a:pt x="240" y="125"/>
                    <a:pt x="258" y="125"/>
                  </a:cubicBezTo>
                  <a:cubicBezTo>
                    <a:pt x="276" y="125"/>
                    <a:pt x="283" y="142"/>
                    <a:pt x="283" y="160"/>
                  </a:cubicBezTo>
                  <a:close/>
                  <a:moveTo>
                    <a:pt x="267" y="160"/>
                  </a:moveTo>
                  <a:cubicBezTo>
                    <a:pt x="267" y="145"/>
                    <a:pt x="264" y="138"/>
                    <a:pt x="258" y="138"/>
                  </a:cubicBezTo>
                  <a:cubicBezTo>
                    <a:pt x="252" y="138"/>
                    <a:pt x="248" y="145"/>
                    <a:pt x="248" y="161"/>
                  </a:cubicBezTo>
                  <a:cubicBezTo>
                    <a:pt x="248" y="176"/>
                    <a:pt x="252" y="184"/>
                    <a:pt x="258" y="184"/>
                  </a:cubicBezTo>
                  <a:cubicBezTo>
                    <a:pt x="264" y="184"/>
                    <a:pt x="267" y="176"/>
                    <a:pt x="267" y="160"/>
                  </a:cubicBezTo>
                  <a:close/>
                  <a:moveTo>
                    <a:pt x="374" y="125"/>
                  </a:moveTo>
                  <a:cubicBezTo>
                    <a:pt x="370" y="125"/>
                    <a:pt x="367" y="126"/>
                    <a:pt x="364" y="128"/>
                  </a:cubicBezTo>
                  <a:cubicBezTo>
                    <a:pt x="365" y="133"/>
                    <a:pt x="366" y="139"/>
                    <a:pt x="366" y="144"/>
                  </a:cubicBezTo>
                  <a:cubicBezTo>
                    <a:pt x="368" y="140"/>
                    <a:pt x="371" y="138"/>
                    <a:pt x="374" y="138"/>
                  </a:cubicBezTo>
                  <a:cubicBezTo>
                    <a:pt x="380" y="138"/>
                    <a:pt x="383" y="145"/>
                    <a:pt x="383" y="160"/>
                  </a:cubicBezTo>
                  <a:cubicBezTo>
                    <a:pt x="383" y="176"/>
                    <a:pt x="380" y="184"/>
                    <a:pt x="374" y="184"/>
                  </a:cubicBezTo>
                  <a:cubicBezTo>
                    <a:pt x="370" y="184"/>
                    <a:pt x="368" y="181"/>
                    <a:pt x="366" y="176"/>
                  </a:cubicBezTo>
                  <a:cubicBezTo>
                    <a:pt x="365" y="182"/>
                    <a:pt x="364" y="188"/>
                    <a:pt x="363" y="193"/>
                  </a:cubicBezTo>
                  <a:cubicBezTo>
                    <a:pt x="366" y="195"/>
                    <a:pt x="369" y="196"/>
                    <a:pt x="373" y="196"/>
                  </a:cubicBezTo>
                  <a:cubicBezTo>
                    <a:pt x="391" y="196"/>
                    <a:pt x="399" y="181"/>
                    <a:pt x="399" y="160"/>
                  </a:cubicBezTo>
                  <a:cubicBezTo>
                    <a:pt x="399" y="142"/>
                    <a:pt x="392" y="125"/>
                    <a:pt x="374" y="125"/>
                  </a:cubicBezTo>
                  <a:close/>
                  <a:moveTo>
                    <a:pt x="35" y="286"/>
                  </a:moveTo>
                  <a:cubicBezTo>
                    <a:pt x="35" y="288"/>
                    <a:pt x="35" y="289"/>
                    <a:pt x="35" y="291"/>
                  </a:cubicBezTo>
                  <a:cubicBezTo>
                    <a:pt x="50" y="275"/>
                    <a:pt x="50" y="275"/>
                    <a:pt x="50" y="275"/>
                  </a:cubicBezTo>
                  <a:cubicBezTo>
                    <a:pt x="48" y="261"/>
                    <a:pt x="41" y="251"/>
                    <a:pt x="26" y="251"/>
                  </a:cubicBezTo>
                  <a:cubicBezTo>
                    <a:pt x="8" y="251"/>
                    <a:pt x="0" y="266"/>
                    <a:pt x="0" y="286"/>
                  </a:cubicBezTo>
                  <a:cubicBezTo>
                    <a:pt x="0" y="300"/>
                    <a:pt x="4" y="312"/>
                    <a:pt x="13" y="318"/>
                  </a:cubicBezTo>
                  <a:cubicBezTo>
                    <a:pt x="14" y="313"/>
                    <a:pt x="17" y="309"/>
                    <a:pt x="20" y="306"/>
                  </a:cubicBezTo>
                  <a:cubicBezTo>
                    <a:pt x="17" y="302"/>
                    <a:pt x="16" y="296"/>
                    <a:pt x="16" y="286"/>
                  </a:cubicBezTo>
                  <a:cubicBezTo>
                    <a:pt x="16" y="270"/>
                    <a:pt x="20" y="263"/>
                    <a:pt x="26" y="263"/>
                  </a:cubicBezTo>
                  <a:cubicBezTo>
                    <a:pt x="32" y="263"/>
                    <a:pt x="35" y="271"/>
                    <a:pt x="35" y="286"/>
                  </a:cubicBezTo>
                  <a:close/>
                  <a:moveTo>
                    <a:pt x="137" y="316"/>
                  </a:moveTo>
                  <a:cubicBezTo>
                    <a:pt x="137" y="318"/>
                    <a:pt x="139" y="320"/>
                    <a:pt x="141" y="320"/>
                  </a:cubicBezTo>
                  <a:cubicBezTo>
                    <a:pt x="149" y="320"/>
                    <a:pt x="149" y="320"/>
                    <a:pt x="149" y="320"/>
                  </a:cubicBezTo>
                  <a:cubicBezTo>
                    <a:pt x="151" y="320"/>
                    <a:pt x="153" y="318"/>
                    <a:pt x="153" y="316"/>
                  </a:cubicBezTo>
                  <a:cubicBezTo>
                    <a:pt x="153" y="296"/>
                    <a:pt x="153" y="296"/>
                    <a:pt x="153" y="296"/>
                  </a:cubicBezTo>
                  <a:cubicBezTo>
                    <a:pt x="137" y="311"/>
                    <a:pt x="137" y="311"/>
                    <a:pt x="137" y="311"/>
                  </a:cubicBezTo>
                  <a:lnTo>
                    <a:pt x="137" y="316"/>
                  </a:lnTo>
                  <a:close/>
                  <a:moveTo>
                    <a:pt x="200" y="309"/>
                  </a:moveTo>
                  <a:cubicBezTo>
                    <a:pt x="194" y="309"/>
                    <a:pt x="191" y="303"/>
                    <a:pt x="190" y="291"/>
                  </a:cubicBezTo>
                  <a:cubicBezTo>
                    <a:pt x="185" y="289"/>
                    <a:pt x="179" y="287"/>
                    <a:pt x="174" y="285"/>
                  </a:cubicBezTo>
                  <a:cubicBezTo>
                    <a:pt x="174" y="285"/>
                    <a:pt x="174" y="286"/>
                    <a:pt x="174" y="286"/>
                  </a:cubicBezTo>
                  <a:cubicBezTo>
                    <a:pt x="174" y="305"/>
                    <a:pt x="182" y="321"/>
                    <a:pt x="199" y="321"/>
                  </a:cubicBezTo>
                  <a:cubicBezTo>
                    <a:pt x="214" y="321"/>
                    <a:pt x="222" y="311"/>
                    <a:pt x="224" y="296"/>
                  </a:cubicBezTo>
                  <a:cubicBezTo>
                    <a:pt x="219" y="296"/>
                    <a:pt x="214" y="296"/>
                    <a:pt x="209" y="295"/>
                  </a:cubicBezTo>
                  <a:cubicBezTo>
                    <a:pt x="208" y="304"/>
                    <a:pt x="205" y="309"/>
                    <a:pt x="200" y="309"/>
                  </a:cubicBezTo>
                  <a:close/>
                  <a:moveTo>
                    <a:pt x="253" y="316"/>
                  </a:moveTo>
                  <a:cubicBezTo>
                    <a:pt x="253" y="318"/>
                    <a:pt x="255" y="320"/>
                    <a:pt x="257" y="320"/>
                  </a:cubicBezTo>
                  <a:cubicBezTo>
                    <a:pt x="265" y="320"/>
                    <a:pt x="265" y="320"/>
                    <a:pt x="265" y="320"/>
                  </a:cubicBezTo>
                  <a:cubicBezTo>
                    <a:pt x="267" y="320"/>
                    <a:pt x="269" y="318"/>
                    <a:pt x="269" y="316"/>
                  </a:cubicBezTo>
                  <a:cubicBezTo>
                    <a:pt x="269" y="291"/>
                    <a:pt x="269" y="291"/>
                    <a:pt x="269" y="291"/>
                  </a:cubicBezTo>
                  <a:cubicBezTo>
                    <a:pt x="264" y="292"/>
                    <a:pt x="259" y="293"/>
                    <a:pt x="253" y="294"/>
                  </a:cubicBezTo>
                  <a:lnTo>
                    <a:pt x="253" y="316"/>
                  </a:lnTo>
                  <a:close/>
                  <a:moveTo>
                    <a:pt x="327" y="256"/>
                  </a:moveTo>
                  <a:cubicBezTo>
                    <a:pt x="322" y="261"/>
                    <a:pt x="317" y="265"/>
                    <a:pt x="311" y="269"/>
                  </a:cubicBezTo>
                  <a:cubicBezTo>
                    <a:pt x="311" y="269"/>
                    <a:pt x="311" y="270"/>
                    <a:pt x="311" y="270"/>
                  </a:cubicBezTo>
                  <a:cubicBezTo>
                    <a:pt x="311" y="316"/>
                    <a:pt x="311" y="316"/>
                    <a:pt x="311" y="316"/>
                  </a:cubicBezTo>
                  <a:cubicBezTo>
                    <a:pt x="311" y="318"/>
                    <a:pt x="313" y="320"/>
                    <a:pt x="315" y="320"/>
                  </a:cubicBezTo>
                  <a:cubicBezTo>
                    <a:pt x="323" y="320"/>
                    <a:pt x="323" y="320"/>
                    <a:pt x="323" y="320"/>
                  </a:cubicBezTo>
                  <a:cubicBezTo>
                    <a:pt x="325" y="320"/>
                    <a:pt x="327" y="318"/>
                    <a:pt x="327" y="316"/>
                  </a:cubicBezTo>
                  <a:cubicBezTo>
                    <a:pt x="327" y="256"/>
                    <a:pt x="327" y="256"/>
                    <a:pt x="327" y="256"/>
                  </a:cubicBezTo>
                  <a:cubicBezTo>
                    <a:pt x="327" y="256"/>
                    <a:pt x="327" y="256"/>
                    <a:pt x="327" y="256"/>
                  </a:cubicBezTo>
                  <a:cubicBezTo>
                    <a:pt x="327" y="256"/>
                    <a:pt x="327" y="256"/>
                    <a:pt x="327" y="256"/>
                  </a:cubicBezTo>
                  <a:close/>
                  <a:moveTo>
                    <a:pt x="399" y="286"/>
                  </a:moveTo>
                  <a:cubicBezTo>
                    <a:pt x="399" y="307"/>
                    <a:pt x="391" y="321"/>
                    <a:pt x="373" y="321"/>
                  </a:cubicBezTo>
                  <a:cubicBezTo>
                    <a:pt x="356" y="321"/>
                    <a:pt x="348" y="305"/>
                    <a:pt x="348" y="286"/>
                  </a:cubicBezTo>
                  <a:cubicBezTo>
                    <a:pt x="348" y="266"/>
                    <a:pt x="356" y="251"/>
                    <a:pt x="374" y="251"/>
                  </a:cubicBezTo>
                  <a:cubicBezTo>
                    <a:pt x="392" y="251"/>
                    <a:pt x="399" y="267"/>
                    <a:pt x="399" y="286"/>
                  </a:cubicBezTo>
                  <a:close/>
                  <a:moveTo>
                    <a:pt x="383" y="286"/>
                  </a:moveTo>
                  <a:cubicBezTo>
                    <a:pt x="383" y="271"/>
                    <a:pt x="380" y="263"/>
                    <a:pt x="374" y="263"/>
                  </a:cubicBezTo>
                  <a:cubicBezTo>
                    <a:pt x="368" y="263"/>
                    <a:pt x="364" y="270"/>
                    <a:pt x="364" y="286"/>
                  </a:cubicBezTo>
                  <a:cubicBezTo>
                    <a:pt x="364" y="302"/>
                    <a:pt x="368" y="309"/>
                    <a:pt x="374" y="309"/>
                  </a:cubicBezTo>
                  <a:cubicBezTo>
                    <a:pt x="380" y="309"/>
                    <a:pt x="383" y="301"/>
                    <a:pt x="383" y="286"/>
                  </a:cubicBezTo>
                  <a:close/>
                  <a:moveTo>
                    <a:pt x="315" y="245"/>
                  </a:moveTo>
                  <a:cubicBezTo>
                    <a:pt x="291" y="268"/>
                    <a:pt x="260" y="280"/>
                    <a:pt x="229" y="280"/>
                  </a:cubicBezTo>
                  <a:cubicBezTo>
                    <a:pt x="206" y="280"/>
                    <a:pt x="184" y="274"/>
                    <a:pt x="164" y="262"/>
                  </a:cubicBezTo>
                  <a:cubicBezTo>
                    <a:pt x="71" y="354"/>
                    <a:pt x="71" y="354"/>
                    <a:pt x="71" y="354"/>
                  </a:cubicBezTo>
                  <a:cubicBezTo>
                    <a:pt x="64" y="362"/>
                    <a:pt x="51" y="362"/>
                    <a:pt x="43" y="354"/>
                  </a:cubicBezTo>
                  <a:cubicBezTo>
                    <a:pt x="33" y="344"/>
                    <a:pt x="33" y="344"/>
                    <a:pt x="33" y="344"/>
                  </a:cubicBezTo>
                  <a:cubicBezTo>
                    <a:pt x="25" y="336"/>
                    <a:pt x="25" y="323"/>
                    <a:pt x="33" y="316"/>
                  </a:cubicBezTo>
                  <a:cubicBezTo>
                    <a:pt x="125" y="223"/>
                    <a:pt x="125" y="223"/>
                    <a:pt x="125" y="223"/>
                  </a:cubicBezTo>
                  <a:cubicBezTo>
                    <a:pt x="96" y="176"/>
                    <a:pt x="101" y="113"/>
                    <a:pt x="142" y="72"/>
                  </a:cubicBezTo>
                  <a:cubicBezTo>
                    <a:pt x="166" y="48"/>
                    <a:pt x="198" y="36"/>
                    <a:pt x="229" y="36"/>
                  </a:cubicBezTo>
                  <a:cubicBezTo>
                    <a:pt x="260" y="36"/>
                    <a:pt x="291" y="48"/>
                    <a:pt x="315" y="72"/>
                  </a:cubicBezTo>
                  <a:cubicBezTo>
                    <a:pt x="363" y="119"/>
                    <a:pt x="363" y="197"/>
                    <a:pt x="315" y="245"/>
                  </a:cubicBezTo>
                  <a:close/>
                  <a:moveTo>
                    <a:pt x="312" y="158"/>
                  </a:moveTo>
                  <a:cubicBezTo>
                    <a:pt x="312" y="136"/>
                    <a:pt x="303" y="115"/>
                    <a:pt x="287" y="100"/>
                  </a:cubicBezTo>
                  <a:cubicBezTo>
                    <a:pt x="272" y="84"/>
                    <a:pt x="251" y="75"/>
                    <a:pt x="229" y="75"/>
                  </a:cubicBezTo>
                  <a:cubicBezTo>
                    <a:pt x="207" y="75"/>
                    <a:pt x="186" y="84"/>
                    <a:pt x="170" y="100"/>
                  </a:cubicBezTo>
                  <a:cubicBezTo>
                    <a:pt x="138" y="132"/>
                    <a:pt x="138" y="184"/>
                    <a:pt x="170" y="217"/>
                  </a:cubicBezTo>
                  <a:cubicBezTo>
                    <a:pt x="186" y="232"/>
                    <a:pt x="207" y="241"/>
                    <a:pt x="229" y="241"/>
                  </a:cubicBezTo>
                  <a:cubicBezTo>
                    <a:pt x="251" y="241"/>
                    <a:pt x="272" y="232"/>
                    <a:pt x="287" y="217"/>
                  </a:cubicBezTo>
                  <a:cubicBezTo>
                    <a:pt x="303" y="201"/>
                    <a:pt x="312" y="180"/>
                    <a:pt x="312" y="158"/>
                  </a:cubicBezTo>
                  <a:close/>
                  <a:moveTo>
                    <a:pt x="297" y="18"/>
                  </a:moveTo>
                  <a:cubicBezTo>
                    <a:pt x="298" y="20"/>
                    <a:pt x="300" y="21"/>
                    <a:pt x="302" y="20"/>
                  </a:cubicBezTo>
                  <a:cubicBezTo>
                    <a:pt x="308" y="17"/>
                    <a:pt x="308" y="17"/>
                    <a:pt x="308" y="17"/>
                  </a:cubicBezTo>
                  <a:cubicBezTo>
                    <a:pt x="310" y="16"/>
                    <a:pt x="311" y="15"/>
                    <a:pt x="311" y="15"/>
                  </a:cubicBezTo>
                  <a:cubicBezTo>
                    <a:pt x="311" y="15"/>
                    <a:pt x="311" y="17"/>
                    <a:pt x="311" y="19"/>
                  </a:cubicBezTo>
                  <a:cubicBezTo>
                    <a:pt x="311" y="47"/>
                    <a:pt x="311" y="47"/>
                    <a:pt x="311" y="47"/>
                  </a:cubicBezTo>
                  <a:cubicBezTo>
                    <a:pt x="317" y="51"/>
                    <a:pt x="322" y="56"/>
                    <a:pt x="327" y="60"/>
                  </a:cubicBezTo>
                  <a:cubicBezTo>
                    <a:pt x="327" y="60"/>
                    <a:pt x="327" y="60"/>
                    <a:pt x="327" y="61"/>
                  </a:cubicBezTo>
                  <a:cubicBezTo>
                    <a:pt x="327" y="5"/>
                    <a:pt x="327" y="5"/>
                    <a:pt x="327" y="5"/>
                  </a:cubicBezTo>
                  <a:cubicBezTo>
                    <a:pt x="327" y="3"/>
                    <a:pt x="325" y="1"/>
                    <a:pt x="323" y="1"/>
                  </a:cubicBezTo>
                  <a:cubicBezTo>
                    <a:pt x="318" y="1"/>
                    <a:pt x="318" y="1"/>
                    <a:pt x="318" y="1"/>
                  </a:cubicBezTo>
                  <a:cubicBezTo>
                    <a:pt x="315" y="1"/>
                    <a:pt x="312" y="2"/>
                    <a:pt x="310" y="3"/>
                  </a:cubicBezTo>
                  <a:cubicBezTo>
                    <a:pt x="299" y="8"/>
                    <a:pt x="299" y="8"/>
                    <a:pt x="299" y="8"/>
                  </a:cubicBezTo>
                  <a:cubicBezTo>
                    <a:pt x="297" y="9"/>
                    <a:pt x="296" y="11"/>
                    <a:pt x="296" y="13"/>
                  </a:cubicBezTo>
                  <a:lnTo>
                    <a:pt x="297" y="18"/>
                  </a:lnTo>
                  <a:close/>
                </a:path>
              </a:pathLst>
            </a:custGeom>
            <a:solidFill>
              <a:schemeClr val="bg1"/>
            </a:solidFill>
            <a:ln w="25400" cap="flat" cmpd="sng" algn="ctr">
              <a:noFill/>
              <a:prstDash val="solid"/>
            </a:ln>
            <a:effectLst/>
          </p:spPr>
          <p:txBody>
            <a:bodyPr lIns="68574" tIns="34287" rIns="68574" bIns="34287" anchor="ctr"/>
            <a:lstStyle/>
            <a:p>
              <a:pPr algn="ctr" defTabSz="677075"/>
              <a:endParaRPr lang="en-US" dirty="0">
                <a:solidFill>
                  <a:srgbClr val="0096D6"/>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6058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1000"/>
                                        <p:tgtEl>
                                          <p:spTgt spid="5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wipe(left)">
                                      <p:cBhvr>
                                        <p:cTn id="11" dur="1000"/>
                                        <p:tgtEl>
                                          <p:spTgt spid="86"/>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left)">
                                      <p:cBhvr>
                                        <p:cTn id="15" dur="1000"/>
                                        <p:tgtEl>
                                          <p:spTgt spid="9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barn(outVertical)">
                                      <p:cBhvr>
                                        <p:cTn id="20" dur="1000"/>
                                        <p:tgtEl>
                                          <p:spTgt spid="90"/>
                                        </p:tgtEl>
                                      </p:cBhvr>
                                    </p:animEffect>
                                  </p:childTnLst>
                                </p:cTn>
                              </p:par>
                              <p:par>
                                <p:cTn id="21" presetID="10"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1000"/>
                                        <p:tgtEl>
                                          <p:spTgt spid="8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outVertical)">
                                      <p:cBhvr>
                                        <p:cTn id="2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58087" y="1252790"/>
            <a:ext cx="2352888" cy="422707"/>
          </a:xfrm>
          <a:prstGeom prst="rect">
            <a:avLst/>
          </a:prstGeom>
          <a:solidFill>
            <a:srgbClr val="0097B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 name="Title 1"/>
          <p:cNvSpPr>
            <a:spLocks noGrp="1"/>
          </p:cNvSpPr>
          <p:nvPr>
            <p:ph type="title"/>
          </p:nvPr>
        </p:nvSpPr>
        <p:spPr>
          <a:xfrm>
            <a:off x="346677" y="172987"/>
            <a:ext cx="8513064" cy="766141"/>
          </a:xfrm>
        </p:spPr>
        <p:txBody>
          <a:bodyPr/>
          <a:lstStyle/>
          <a:p>
            <a:r>
              <a:rPr lang="en-US" b="0" dirty="0">
                <a:solidFill>
                  <a:srgbClr val="31444C"/>
                </a:solidFill>
                <a:latin typeface="Arial" panose="020B0604020202020204" pitchFamily="34" charset="0"/>
                <a:cs typeface="Arial" panose="020B0604020202020204" pitchFamily="34" charset="0"/>
              </a:rPr>
              <a:t>Security Defense is Improving,</a:t>
            </a:r>
            <a:br>
              <a:rPr lang="en-US" b="0" dirty="0">
                <a:solidFill>
                  <a:srgbClr val="31444C"/>
                </a:solidFill>
                <a:latin typeface="Arial" panose="020B0604020202020204" pitchFamily="34" charset="0"/>
                <a:cs typeface="Arial" panose="020B0604020202020204" pitchFamily="34" charset="0"/>
              </a:rPr>
            </a:br>
            <a:r>
              <a:rPr lang="en-US" b="0" dirty="0">
                <a:solidFill>
                  <a:srgbClr val="31444C"/>
                </a:solidFill>
                <a:latin typeface="Arial" panose="020B0604020202020204" pitchFamily="34" charset="0"/>
                <a:cs typeface="Arial" panose="020B0604020202020204" pitchFamily="34" charset="0"/>
              </a:rPr>
              <a:t>Losses from Security Events Are Mounting</a:t>
            </a:r>
            <a:r>
              <a:rPr lang="mr-IN" b="0" dirty="0">
                <a:solidFill>
                  <a:srgbClr val="31444C"/>
                </a:solidFill>
                <a:latin typeface="Arial" panose="020B0604020202020204" pitchFamily="34" charset="0"/>
                <a:cs typeface="Arial" panose="020B0604020202020204" pitchFamily="34" charset="0"/>
              </a:rPr>
              <a:t>…</a:t>
            </a:r>
            <a:endParaRPr lang="en-US" b="0" dirty="0">
              <a:solidFill>
                <a:srgbClr val="31444C"/>
              </a:solidFill>
              <a:latin typeface="Arial" panose="020B0604020202020204" pitchFamily="34" charset="0"/>
              <a:cs typeface="Arial" panose="020B0604020202020204" pitchFamily="34" charset="0"/>
            </a:endParaRPr>
          </a:p>
        </p:txBody>
      </p:sp>
      <p:sp>
        <p:nvSpPr>
          <p:cNvPr id="3" name="Oval 2"/>
          <p:cNvSpPr/>
          <p:nvPr/>
        </p:nvSpPr>
        <p:spPr>
          <a:xfrm>
            <a:off x="4969908" y="2838267"/>
            <a:ext cx="972644" cy="972645"/>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Rectangle 3"/>
          <p:cNvSpPr/>
          <p:nvPr/>
        </p:nvSpPr>
        <p:spPr>
          <a:xfrm>
            <a:off x="5510073" y="2921616"/>
            <a:ext cx="3348364" cy="823006"/>
          </a:xfrm>
          <a:prstGeom prst="rect">
            <a:avLst/>
          </a:prstGeom>
          <a:solidFill>
            <a:srgbClr val="003F66"/>
          </a:solidFill>
          <a:ln>
            <a:noFill/>
          </a:ln>
          <a:effectLst/>
        </p:spPr>
        <p:txBody>
          <a:bodyPr wrap="square" lIns="91440" tIns="182880" rIns="91440" bIns="182880" anchor="ctr">
            <a:noAutofit/>
          </a:bodyPr>
          <a:lstStyle/>
          <a:p>
            <a:pPr marL="573088" indent="3175">
              <a:lnSpc>
                <a:spcPct val="95000"/>
              </a:lnSpc>
              <a:spcBef>
                <a:spcPts val="1110"/>
              </a:spcBef>
              <a:buClr>
                <a:schemeClr val="tx2"/>
              </a:buClr>
              <a:buSzPct val="80000"/>
            </a:pPr>
            <a:r>
              <a:rPr lang="en-US" sz="1600" dirty="0">
                <a:solidFill>
                  <a:schemeClr val="bg1"/>
                </a:solidFill>
                <a:latin typeface="Arial" panose="020B0604020202020204" pitchFamily="34" charset="0"/>
                <a:cs typeface="Arial" panose="020B0604020202020204" pitchFamily="34" charset="0"/>
              </a:rPr>
              <a:t>average cost of a data breach by 2020</a:t>
            </a:r>
          </a:p>
        </p:txBody>
      </p:sp>
      <p:sp>
        <p:nvSpPr>
          <p:cNvPr id="5" name="Oval 4"/>
          <p:cNvSpPr/>
          <p:nvPr/>
        </p:nvSpPr>
        <p:spPr>
          <a:xfrm>
            <a:off x="5030461" y="2921616"/>
            <a:ext cx="843468" cy="823007"/>
          </a:xfrm>
          <a:prstGeom prst="ellipse">
            <a:avLst/>
          </a:prstGeom>
          <a:solidFill>
            <a:srgbClr val="0097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latin typeface="Arial" panose="020B0604020202020204" pitchFamily="34" charset="0"/>
                <a:cs typeface="Arial" panose="020B0604020202020204" pitchFamily="34" charset="0"/>
              </a:rPr>
              <a:t>$150M</a:t>
            </a:r>
          </a:p>
        </p:txBody>
      </p:sp>
      <p:sp>
        <p:nvSpPr>
          <p:cNvPr id="6" name="Oval 5"/>
          <p:cNvSpPr/>
          <p:nvPr/>
        </p:nvSpPr>
        <p:spPr>
          <a:xfrm>
            <a:off x="4969908" y="1776661"/>
            <a:ext cx="972644" cy="972645"/>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Rectangle 6"/>
          <p:cNvSpPr/>
          <p:nvPr/>
        </p:nvSpPr>
        <p:spPr>
          <a:xfrm>
            <a:off x="5517574" y="1859625"/>
            <a:ext cx="3342167" cy="823006"/>
          </a:xfrm>
          <a:prstGeom prst="rect">
            <a:avLst/>
          </a:prstGeom>
          <a:solidFill>
            <a:srgbClr val="003F66"/>
          </a:solidFill>
          <a:ln>
            <a:noFill/>
          </a:ln>
          <a:effectLst/>
        </p:spPr>
        <p:txBody>
          <a:bodyPr wrap="square" lIns="91440" tIns="182880" rIns="91440" bIns="182880" anchor="ctr">
            <a:noAutofit/>
          </a:bodyPr>
          <a:lstStyle/>
          <a:p>
            <a:pPr marL="573088">
              <a:lnSpc>
                <a:spcPct val="95000"/>
              </a:lnSpc>
              <a:spcBef>
                <a:spcPts val="1110"/>
              </a:spcBef>
              <a:buClr>
                <a:schemeClr val="tx2"/>
              </a:buClr>
              <a:buSzPct val="80000"/>
            </a:pPr>
            <a:r>
              <a:rPr lang="en-US" sz="1600" dirty="0">
                <a:solidFill>
                  <a:schemeClr val="bg1"/>
                </a:solidFill>
                <a:latin typeface="Arial" panose="020B0604020202020204" pitchFamily="34" charset="0"/>
                <a:cs typeface="Arial" panose="020B0604020202020204" pitchFamily="34" charset="0"/>
              </a:rPr>
              <a:t>losses from business email compromise since 2013</a:t>
            </a:r>
          </a:p>
        </p:txBody>
      </p:sp>
      <p:sp>
        <p:nvSpPr>
          <p:cNvPr id="8" name="Oval 7"/>
          <p:cNvSpPr/>
          <p:nvPr/>
        </p:nvSpPr>
        <p:spPr>
          <a:xfrm>
            <a:off x="5040103" y="1860866"/>
            <a:ext cx="846619" cy="823006"/>
          </a:xfrm>
          <a:prstGeom prst="ellipse">
            <a:avLst/>
          </a:prstGeom>
          <a:solidFill>
            <a:srgbClr val="0097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latin typeface="Arial" panose="020B0604020202020204" pitchFamily="34" charset="0"/>
                <a:cs typeface="Arial" panose="020B0604020202020204" pitchFamily="34" charset="0"/>
              </a:rPr>
              <a:t>$5.3B</a:t>
            </a:r>
          </a:p>
        </p:txBody>
      </p:sp>
      <p:sp>
        <p:nvSpPr>
          <p:cNvPr id="9" name="Oval 8"/>
          <p:cNvSpPr/>
          <p:nvPr/>
        </p:nvSpPr>
        <p:spPr>
          <a:xfrm>
            <a:off x="4977411" y="3911709"/>
            <a:ext cx="972644" cy="972645"/>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Rectangle 9"/>
          <p:cNvSpPr/>
          <p:nvPr/>
        </p:nvSpPr>
        <p:spPr>
          <a:xfrm>
            <a:off x="5517574" y="3995058"/>
            <a:ext cx="3348366" cy="823006"/>
          </a:xfrm>
          <a:prstGeom prst="rect">
            <a:avLst/>
          </a:prstGeom>
          <a:solidFill>
            <a:srgbClr val="003F66"/>
          </a:solidFill>
          <a:ln>
            <a:noFill/>
          </a:ln>
          <a:effectLst/>
        </p:spPr>
        <p:txBody>
          <a:bodyPr wrap="square" lIns="91440" tIns="182880" rIns="91440" bIns="182880" anchor="ctr">
            <a:noAutofit/>
          </a:bodyPr>
          <a:lstStyle/>
          <a:p>
            <a:pPr marL="573088">
              <a:lnSpc>
                <a:spcPct val="95000"/>
              </a:lnSpc>
              <a:spcBef>
                <a:spcPts val="1110"/>
              </a:spcBef>
              <a:buClr>
                <a:schemeClr val="tx2"/>
              </a:buClr>
              <a:buSzPct val="80000"/>
            </a:pPr>
            <a:r>
              <a:rPr lang="en-US" sz="1600" dirty="0">
                <a:solidFill>
                  <a:schemeClr val="bg1"/>
                </a:solidFill>
                <a:latin typeface="Arial" panose="020B0604020202020204" pitchFamily="34" charset="0"/>
                <a:cs typeface="Arial" panose="020B0604020202020204" pitchFamily="34" charset="0"/>
              </a:rPr>
              <a:t>data breaches in 2016, exposing a record-shattering 4.2B records</a:t>
            </a:r>
          </a:p>
        </p:txBody>
      </p:sp>
      <p:sp>
        <p:nvSpPr>
          <p:cNvPr id="11" name="Oval 10"/>
          <p:cNvSpPr/>
          <p:nvPr/>
        </p:nvSpPr>
        <p:spPr>
          <a:xfrm>
            <a:off x="5060758" y="3995058"/>
            <a:ext cx="823006" cy="823006"/>
          </a:xfrm>
          <a:prstGeom prst="ellipse">
            <a:avLst/>
          </a:prstGeom>
          <a:solidFill>
            <a:srgbClr val="0097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600" dirty="0">
                <a:latin typeface="Arial" panose="020B0604020202020204" pitchFamily="34" charset="0"/>
                <a:cs typeface="Arial" panose="020B0604020202020204" pitchFamily="34" charset="0"/>
              </a:rPr>
              <a:t>4,129 </a:t>
            </a:r>
          </a:p>
        </p:txBody>
      </p:sp>
      <p:sp>
        <p:nvSpPr>
          <p:cNvPr id="16" name="TextBox 15"/>
          <p:cNvSpPr txBox="1"/>
          <p:nvPr/>
        </p:nvSpPr>
        <p:spPr>
          <a:xfrm>
            <a:off x="1269846" y="1261851"/>
            <a:ext cx="2341129" cy="400110"/>
          </a:xfrm>
          <a:prstGeom prst="rect">
            <a:avLst/>
          </a:prstGeom>
          <a:noFill/>
        </p:spPr>
        <p:txBody>
          <a:bodyPr wrap="square" rtlCol="0">
            <a:spAutoFit/>
          </a:bodyPr>
          <a:lstStyle/>
          <a:p>
            <a:pPr algn="ctr"/>
            <a:r>
              <a:rPr lang="en-US" sz="2000" dirty="0">
                <a:solidFill>
                  <a:schemeClr val="bg1"/>
                </a:solidFill>
              </a:rPr>
              <a:t>Improvements</a:t>
            </a:r>
          </a:p>
        </p:txBody>
      </p:sp>
      <p:sp>
        <p:nvSpPr>
          <p:cNvPr id="18" name="Oval 17"/>
          <p:cNvSpPr/>
          <p:nvPr/>
        </p:nvSpPr>
        <p:spPr>
          <a:xfrm>
            <a:off x="289699" y="2839508"/>
            <a:ext cx="972644" cy="972645"/>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Rectangle 18"/>
          <p:cNvSpPr/>
          <p:nvPr/>
        </p:nvSpPr>
        <p:spPr>
          <a:xfrm>
            <a:off x="829864" y="2922857"/>
            <a:ext cx="3348364" cy="823006"/>
          </a:xfrm>
          <a:prstGeom prst="rect">
            <a:avLst/>
          </a:prstGeom>
          <a:solidFill>
            <a:srgbClr val="003F66"/>
          </a:solidFill>
          <a:ln>
            <a:noFill/>
          </a:ln>
          <a:effectLst/>
        </p:spPr>
        <p:txBody>
          <a:bodyPr wrap="square" lIns="91440" tIns="182880" rIns="91440" bIns="182880" anchor="ctr">
            <a:noAutofit/>
          </a:bodyPr>
          <a:lstStyle/>
          <a:p>
            <a:pPr marL="573088" indent="3175">
              <a:lnSpc>
                <a:spcPct val="95000"/>
              </a:lnSpc>
              <a:spcBef>
                <a:spcPts val="1110"/>
              </a:spcBef>
              <a:buClr>
                <a:schemeClr val="tx2"/>
              </a:buClr>
              <a:buSzPct val="80000"/>
            </a:pPr>
            <a:r>
              <a:rPr lang="en-US" sz="1600" dirty="0">
                <a:solidFill>
                  <a:schemeClr val="bg1"/>
                </a:solidFill>
                <a:latin typeface="Arial" panose="020B0604020202020204" pitchFamily="34" charset="0"/>
                <a:cs typeface="Arial" panose="020B0604020202020204" pitchFamily="34" charset="0"/>
              </a:rPr>
              <a:t>industry average to patch Flash vulnerabilities </a:t>
            </a:r>
            <a:r>
              <a:rPr lang="mr-IN" sz="1600" dirty="0">
                <a:solidFill>
                  <a:schemeClr val="bg1"/>
                </a:solidFill>
                <a:latin typeface="Arial" panose="020B0604020202020204" pitchFamily="34" charset="0"/>
                <a:cs typeface="Arial" panose="020B0604020202020204" pitchFamily="34" charset="0"/>
              </a:rPr>
              <a:t>–</a:t>
            </a:r>
            <a:r>
              <a:rPr lang="en-US" sz="1600" dirty="0">
                <a:solidFill>
                  <a:schemeClr val="bg1"/>
                </a:solidFill>
                <a:latin typeface="Arial" panose="020B0604020202020204" pitchFamily="34" charset="0"/>
                <a:cs typeface="Arial" panose="020B0604020202020204" pitchFamily="34" charset="0"/>
              </a:rPr>
              <a:t> down from 308 days in 2014</a:t>
            </a:r>
          </a:p>
        </p:txBody>
      </p:sp>
      <p:sp>
        <p:nvSpPr>
          <p:cNvPr id="20" name="Oval 19"/>
          <p:cNvSpPr/>
          <p:nvPr/>
        </p:nvSpPr>
        <p:spPr>
          <a:xfrm>
            <a:off x="350252" y="2922857"/>
            <a:ext cx="843468" cy="823007"/>
          </a:xfrm>
          <a:prstGeom prst="ellipse">
            <a:avLst/>
          </a:prstGeom>
          <a:solidFill>
            <a:srgbClr val="0097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latin typeface="Arial" panose="020B0604020202020204" pitchFamily="34" charset="0"/>
                <a:cs typeface="Arial" panose="020B0604020202020204" pitchFamily="34" charset="0"/>
              </a:rPr>
              <a:t>62 days</a:t>
            </a:r>
          </a:p>
        </p:txBody>
      </p:sp>
      <p:sp>
        <p:nvSpPr>
          <p:cNvPr id="21" name="Oval 20"/>
          <p:cNvSpPr/>
          <p:nvPr/>
        </p:nvSpPr>
        <p:spPr>
          <a:xfrm>
            <a:off x="289699" y="1777902"/>
            <a:ext cx="972644" cy="972645"/>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Rectangle 21"/>
          <p:cNvSpPr/>
          <p:nvPr/>
        </p:nvSpPr>
        <p:spPr>
          <a:xfrm>
            <a:off x="837365" y="1860866"/>
            <a:ext cx="3342167" cy="823006"/>
          </a:xfrm>
          <a:prstGeom prst="rect">
            <a:avLst/>
          </a:prstGeom>
          <a:solidFill>
            <a:srgbClr val="003F66"/>
          </a:solidFill>
          <a:ln>
            <a:noFill/>
          </a:ln>
          <a:effectLst/>
        </p:spPr>
        <p:txBody>
          <a:bodyPr wrap="square" lIns="91440" tIns="182880" rIns="91440" bIns="182880" anchor="ctr">
            <a:noAutofit/>
          </a:bodyPr>
          <a:lstStyle/>
          <a:p>
            <a:pPr marL="573088">
              <a:lnSpc>
                <a:spcPct val="95000"/>
              </a:lnSpc>
              <a:spcBef>
                <a:spcPts val="1110"/>
              </a:spcBef>
              <a:buClr>
                <a:schemeClr val="tx2"/>
              </a:buClr>
              <a:buSzPct val="80000"/>
            </a:pPr>
            <a:r>
              <a:rPr lang="en-US" sz="1600" dirty="0">
                <a:solidFill>
                  <a:schemeClr val="bg1"/>
                </a:solidFill>
                <a:latin typeface="Arial" panose="020B0604020202020204" pitchFamily="34" charset="0"/>
                <a:cs typeface="Arial" panose="020B0604020202020204" pitchFamily="34" charset="0"/>
              </a:rPr>
              <a:t>faster detection time since 2015 at Cisco </a:t>
            </a:r>
          </a:p>
        </p:txBody>
      </p:sp>
      <p:sp>
        <p:nvSpPr>
          <p:cNvPr id="23" name="Oval 22"/>
          <p:cNvSpPr/>
          <p:nvPr/>
        </p:nvSpPr>
        <p:spPr>
          <a:xfrm>
            <a:off x="359894" y="1862107"/>
            <a:ext cx="846619" cy="823006"/>
          </a:xfrm>
          <a:prstGeom prst="ellipse">
            <a:avLst/>
          </a:prstGeom>
          <a:solidFill>
            <a:srgbClr val="0097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latin typeface="Arial" panose="020B0604020202020204" pitchFamily="34" charset="0"/>
                <a:cs typeface="Arial" panose="020B0604020202020204" pitchFamily="34" charset="0"/>
              </a:rPr>
              <a:t>Over 90%</a:t>
            </a:r>
          </a:p>
        </p:txBody>
      </p:sp>
      <p:sp>
        <p:nvSpPr>
          <p:cNvPr id="24" name="Oval 23"/>
          <p:cNvSpPr/>
          <p:nvPr/>
        </p:nvSpPr>
        <p:spPr>
          <a:xfrm>
            <a:off x="297202" y="3912950"/>
            <a:ext cx="972644" cy="972645"/>
          </a:xfrm>
          <a:prstGeom prst="ellipse">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5" name="Rectangle 24"/>
          <p:cNvSpPr/>
          <p:nvPr/>
        </p:nvSpPr>
        <p:spPr>
          <a:xfrm>
            <a:off x="837365" y="3996299"/>
            <a:ext cx="3348366" cy="823006"/>
          </a:xfrm>
          <a:prstGeom prst="rect">
            <a:avLst/>
          </a:prstGeom>
          <a:solidFill>
            <a:srgbClr val="003F66"/>
          </a:solidFill>
          <a:ln>
            <a:noFill/>
          </a:ln>
          <a:effectLst/>
        </p:spPr>
        <p:txBody>
          <a:bodyPr wrap="square" lIns="91440" tIns="182880" rIns="91440" bIns="182880" anchor="ctr">
            <a:noAutofit/>
          </a:bodyPr>
          <a:lstStyle/>
          <a:p>
            <a:pPr marL="573088">
              <a:lnSpc>
                <a:spcPct val="95000"/>
              </a:lnSpc>
              <a:spcBef>
                <a:spcPts val="1110"/>
              </a:spcBef>
              <a:buClr>
                <a:schemeClr val="tx2"/>
              </a:buClr>
              <a:buSzPct val="80000"/>
            </a:pPr>
            <a:r>
              <a:rPr lang="en-US" sz="1600" dirty="0">
                <a:solidFill>
                  <a:schemeClr val="bg1"/>
                </a:solidFill>
                <a:latin typeface="Arial" panose="020B0604020202020204" pitchFamily="34" charset="0"/>
                <a:cs typeface="Arial" panose="020B0604020202020204" pitchFamily="34" charset="0"/>
              </a:rPr>
              <a:t>exploit kit activity down since high of 5,799 blocks in March 2016</a:t>
            </a:r>
          </a:p>
        </p:txBody>
      </p:sp>
      <p:sp>
        <p:nvSpPr>
          <p:cNvPr id="26" name="Oval 25"/>
          <p:cNvSpPr/>
          <p:nvPr/>
        </p:nvSpPr>
        <p:spPr>
          <a:xfrm>
            <a:off x="380549" y="3996299"/>
            <a:ext cx="823006" cy="823006"/>
          </a:xfrm>
          <a:prstGeom prst="ellipse">
            <a:avLst/>
          </a:prstGeom>
          <a:solidFill>
            <a:srgbClr val="0097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600" dirty="0">
                <a:latin typeface="Arial" panose="020B0604020202020204" pitchFamily="34" charset="0"/>
                <a:cs typeface="Arial" panose="020B0604020202020204" pitchFamily="34" charset="0"/>
              </a:rPr>
              <a:t>90% </a:t>
            </a:r>
          </a:p>
        </p:txBody>
      </p:sp>
      <p:sp>
        <p:nvSpPr>
          <p:cNvPr id="27" name="Rectangle 26"/>
          <p:cNvSpPr/>
          <p:nvPr/>
        </p:nvSpPr>
        <p:spPr>
          <a:xfrm>
            <a:off x="5878724" y="1252790"/>
            <a:ext cx="2352888" cy="422707"/>
          </a:xfrm>
          <a:prstGeom prst="rect">
            <a:avLst/>
          </a:prstGeom>
          <a:solidFill>
            <a:srgbClr val="0097B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8" name="TextBox 27"/>
          <p:cNvSpPr txBox="1"/>
          <p:nvPr/>
        </p:nvSpPr>
        <p:spPr>
          <a:xfrm>
            <a:off x="5877712" y="1261851"/>
            <a:ext cx="2352888" cy="400110"/>
          </a:xfrm>
          <a:prstGeom prst="rect">
            <a:avLst/>
          </a:prstGeom>
          <a:noFill/>
        </p:spPr>
        <p:txBody>
          <a:bodyPr wrap="square" rtlCol="0">
            <a:spAutoFit/>
          </a:bodyPr>
          <a:lstStyle/>
          <a:p>
            <a:pPr algn="ctr"/>
            <a:r>
              <a:rPr lang="en-US" sz="2000" dirty="0">
                <a:solidFill>
                  <a:schemeClr val="bg1"/>
                </a:solidFill>
              </a:rPr>
              <a:t>Losses</a:t>
            </a:r>
          </a:p>
        </p:txBody>
      </p:sp>
    </p:spTree>
    <p:extLst>
      <p:ext uri="{BB962C8B-B14F-4D97-AF65-F5344CB8AC3E}">
        <p14:creationId xmlns:p14="http://schemas.microsoft.com/office/powerpoint/2010/main" val="3681153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1000"/>
                                        <p:tgtEl>
                                          <p:spTgt spid="2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1000"/>
                                        <p:tgtEl>
                                          <p:spTgt spid="19"/>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0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1000"/>
                                        <p:tgtEl>
                                          <p:spTgt spid="7"/>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left)">
                                      <p:cBhvr>
                                        <p:cTn id="66" dur="1000"/>
                                        <p:tgtEl>
                                          <p:spTgt spid="4"/>
                                        </p:tgtEl>
                                      </p:cBhvr>
                                    </p:animEffect>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1000"/>
                                        <p:tgtEl>
                                          <p:spTgt spid="11"/>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4" grpId="0" animBg="1"/>
      <p:bldP spid="5" grpId="0" animBg="1"/>
      <p:bldP spid="6" grpId="0" animBg="1"/>
      <p:bldP spid="7" grpId="0" animBg="1"/>
      <p:bldP spid="8" grpId="0" animBg="1"/>
      <p:bldP spid="9" grpId="0" animBg="1"/>
      <p:bldP spid="10" grpId="0" animBg="1"/>
      <p:bldP spid="11" grpId="0" animBg="1"/>
      <p:bldP spid="16"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Lst>
  </p:timing>
</p:sld>
</file>

<file path=ppt/theme/theme1.xml><?xml version="1.0" encoding="utf-8"?>
<a:theme xmlns:a="http://schemas.openxmlformats.org/drawingml/2006/main" name="CompTIA_Corporate_PPT_Template_030714">
  <a:themeElements>
    <a:clrScheme name="Custom 1">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09496D"/>
      </a:hlink>
      <a:folHlink>
        <a:srgbClr val="5760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161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rgbClr val="69727B"/>
          </a:solidFill>
          <a:headEnd type="none"/>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2009 Cisco White Color Palette">
    <a:dk1>
      <a:srgbClr val="FFFFFF"/>
    </a:dk1>
    <a:lt1>
      <a:srgbClr val="FFFFFF"/>
    </a:lt1>
    <a:dk2>
      <a:srgbClr val="0183B7"/>
    </a:dk2>
    <a:lt2>
      <a:srgbClr val="000000"/>
    </a:lt2>
    <a:accent1>
      <a:srgbClr val="68B442"/>
    </a:accent1>
    <a:accent2>
      <a:srgbClr val="A8286B"/>
    </a:accent2>
    <a:accent3>
      <a:srgbClr val="EE6804"/>
    </a:accent3>
    <a:accent4>
      <a:srgbClr val="7F44C6"/>
    </a:accent4>
    <a:accent5>
      <a:srgbClr val="47B0D5"/>
    </a:accent5>
    <a:accent6>
      <a:srgbClr val="B21A1A"/>
    </a:accent6>
    <a:hlink>
      <a:srgbClr val="FFE429"/>
    </a:hlink>
    <a:folHlink>
      <a:srgbClr val="C9A303"/>
    </a:folHlink>
  </a:clrScheme>
  <a:fontScheme name="Cisco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bab956b1f44ef9d173162e10f4b27789">
  <xsd:schema xmlns:xsd="http://www.w3.org/2001/XMLSchema" xmlns:xs="http://www.w3.org/2001/XMLSchema" xmlns:p="http://schemas.microsoft.com/office/2006/metadata/properties" targetNamespace="http://schemas.microsoft.com/office/2006/metadata/properties" ma:root="true" ma:fieldsID="16eaa9825d2fedb5a83ac41ebe86c43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C1EFB0-93DE-4B44-B962-0C85CA557ACF}">
  <ds:schemaRefs>
    <ds:schemaRef ds:uri="http://schemas.microsoft.com/sharepoint/v3/contenttype/forms"/>
  </ds:schemaRefs>
</ds:datastoreItem>
</file>

<file path=customXml/itemProps2.xml><?xml version="1.0" encoding="utf-8"?>
<ds:datastoreItem xmlns:ds="http://schemas.openxmlformats.org/officeDocument/2006/customXml" ds:itemID="{5800D2E5-620A-451B-ACC8-2FFCAADE7152}">
  <ds:schemaRefs>
    <ds:schemaRef ds:uri="http://schemas.microsoft.com/office/infopath/2007/PartnerControls"/>
    <ds:schemaRef ds:uri="http://purl.org/dc/elements/1.1/"/>
    <ds:schemaRef ds:uri="http://purl.org/dc/dcmitype/"/>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E281A8E-BB55-4424-B427-5204871B0D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100948</TotalTime>
  <Words>2827</Words>
  <Application>Microsoft Office PowerPoint</Application>
  <PresentationFormat>Custom</PresentationFormat>
  <Paragraphs>466</Paragraphs>
  <Slides>30</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ＭＳ Ｐゴシック</vt:lpstr>
      <vt:lpstr>Apple LiGothic Medium</vt:lpstr>
      <vt:lpstr>Arial</vt:lpstr>
      <vt:lpstr>Calibri</vt:lpstr>
      <vt:lpstr>CiscoSans</vt:lpstr>
      <vt:lpstr>CiscoSans ExtraLight</vt:lpstr>
      <vt:lpstr>CiscoSans Thin</vt:lpstr>
      <vt:lpstr>CiscoSansTT</vt:lpstr>
      <vt:lpstr>CiscoSansTT Light</vt:lpstr>
      <vt:lpstr>Mangal</vt:lpstr>
      <vt:lpstr>Wingdings</vt:lpstr>
      <vt:lpstr>CompTIA_Corporate_PPT_Template_030714</vt:lpstr>
      <vt:lpstr>PowerPoint Presentation</vt:lpstr>
      <vt:lpstr>Why Defense is the Best Offense in Security   Tejas R. Vashi Senior Director, Cisco Services  August 3, 2017</vt:lpstr>
      <vt:lpstr>Today’s  Digital Playing Field</vt:lpstr>
      <vt:lpstr>PowerPoint Presentation</vt:lpstr>
      <vt:lpstr>PowerPoint Presentation</vt:lpstr>
      <vt:lpstr>PowerPoint Presentation</vt:lpstr>
      <vt:lpstr>Digital Transformation Creates Business Opportunity</vt:lpstr>
      <vt:lpstr>Digital Transformation — A Broad Perspective</vt:lpstr>
      <vt:lpstr>Security Defense is Improving, Losses from Security Events Are Mounting…</vt:lpstr>
      <vt:lpstr>PowerPoint Presentation</vt:lpstr>
      <vt:lpstr>PowerPoint Presentation</vt:lpstr>
      <vt:lpstr>Your Digital Team </vt:lpstr>
      <vt:lpstr>PowerPoint Presentation</vt:lpstr>
      <vt:lpstr>PowerPoint Presentation</vt:lpstr>
      <vt:lpstr>PowerPoint Presentation</vt:lpstr>
      <vt:lpstr>Digital Training: Security is a Priority </vt:lpstr>
      <vt:lpstr>PowerPoint Presentation</vt:lpstr>
      <vt:lpstr>The Modern Learner</vt:lpstr>
      <vt:lpstr>The Modern Learning Environment</vt:lpstr>
      <vt:lpstr>Adapting to the Modern Learning Environment</vt:lpstr>
      <vt:lpstr>Certified Employees are Valued Strategic Assets </vt:lpstr>
      <vt:lpstr>Tomorrow’s Digital Game Plan</vt:lpstr>
      <vt:lpstr>PowerPoint Presentation</vt:lpstr>
      <vt:lpstr>Preparing Your Talent is Essential for Defense</vt:lpstr>
      <vt:lpstr>…to Prevent Security Events Before They Happen</vt:lpstr>
      <vt:lpstr>Solid Cyber Defense: Top Ten Best Practices</vt:lpstr>
      <vt:lpstr>PowerPoint Presentation</vt:lpstr>
      <vt:lpstr>Playing to Win</vt:lpstr>
      <vt:lpstr>Three Secrets to Success in Tech-centric Training</vt:lpstr>
      <vt:lpstr>Thank you!</vt:lpstr>
    </vt:vector>
  </TitlesOfParts>
  <Company>CompTIA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Outlook</dc:title>
  <dc:creator>Tim Herbert</dc:creator>
  <cp:lastModifiedBy>Carolyn Murphy</cp:lastModifiedBy>
  <cp:revision>1136</cp:revision>
  <cp:lastPrinted>2011-04-04T20:46:14Z</cp:lastPrinted>
  <dcterms:created xsi:type="dcterms:W3CDTF">2010-02-08T15:27:53Z</dcterms:created>
  <dcterms:modified xsi:type="dcterms:W3CDTF">2017-08-11T19:29:27Z</dcterms:modified>
</cp:coreProperties>
</file>